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amp;ehk=KfmTlxPxSWHDrqkNGBO7qQ&amp;pid=OfficeInsert" ContentType="image/jpeg"/>
  <Default Extension="jpg" ContentType="image/jpeg"/>
  <Default Extension="jpg&amp;ehk=Azse4"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281" r:id="rId4"/>
    <p:sldId id="282" r:id="rId5"/>
    <p:sldId id="283" r:id="rId6"/>
    <p:sldId id="284" r:id="rId7"/>
    <p:sldId id="285" r:id="rId8"/>
    <p:sldId id="293" r:id="rId9"/>
    <p:sldId id="295" r:id="rId10"/>
    <p:sldId id="286" r:id="rId11"/>
    <p:sldId id="296" r:id="rId12"/>
    <p:sldId id="287" r:id="rId13"/>
    <p:sldId id="288" r:id="rId14"/>
    <p:sldId id="289" r:id="rId15"/>
    <p:sldId id="290" r:id="rId16"/>
    <p:sldId id="291" r:id="rId17"/>
    <p:sldId id="292" r:id="rId18"/>
    <p:sldId id="294" r:id="rId19"/>
    <p:sldId id="305" r:id="rId20"/>
    <p:sldId id="306" r:id="rId21"/>
    <p:sldId id="307" r:id="rId22"/>
    <p:sldId id="308" r:id="rId23"/>
    <p:sldId id="309" r:id="rId24"/>
    <p:sldId id="266" r:id="rId25"/>
    <p:sldId id="297" r:id="rId26"/>
    <p:sldId id="298" r:id="rId27"/>
    <p:sldId id="310" r:id="rId28"/>
    <p:sldId id="279" r:id="rId29"/>
    <p:sldId id="267" r:id="rId30"/>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3150" autoAdjust="0"/>
  </p:normalViewPr>
  <p:slideViewPr>
    <p:cSldViewPr snapToGrid="0" snapToObjects="1">
      <p:cViewPr varScale="1">
        <p:scale>
          <a:sx n="40" d="100"/>
          <a:sy n="40" d="100"/>
        </p:scale>
        <p:origin x="2052"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D66694-7D4A-47B3-AAD7-A0CDF22CF442}" type="datetimeFigureOut">
              <a:rPr lang="en-US" smtClean="0"/>
              <a:t>9/6/2018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13DAE1-F562-4530-840A-EC8433973F20}" type="slidenum">
              <a:rPr lang="en-US" smtClean="0"/>
              <a:t>‹#›</a:t>
            </a:fld>
            <a:endParaRPr lang="en-US"/>
          </a:p>
        </p:txBody>
      </p:sp>
    </p:spTree>
    <p:extLst>
      <p:ext uri="{BB962C8B-B14F-4D97-AF65-F5344CB8AC3E}">
        <p14:creationId xmlns:p14="http://schemas.microsoft.com/office/powerpoint/2010/main" val="420604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(afternoon)</a:t>
            </a:r>
          </a:p>
          <a:p>
            <a:endParaRPr lang="en-US" dirty="0"/>
          </a:p>
          <a:p>
            <a:r>
              <a:rPr lang="en-US" dirty="0"/>
              <a:t>By show of hands, can you please tell me how many of you are employers – you are registered as an employer with WCB?  Great!!! Everyone who raised their hand is automatically a member of AgSafe and if you haven’t already taken advantage of our FREE services, I would strongly recommend it.  AgSafe is funded through a levy that is collected as part of the WCB assessments that agriculture employers pay – we are not the same as WCB – we are funded by the agriculture employers in the province so we provide all our services back to agriculture at no additional charge.</a:t>
            </a:r>
          </a:p>
          <a:p>
            <a:endParaRPr lang="en-US" dirty="0"/>
          </a:p>
          <a:p>
            <a:r>
              <a:rPr lang="en-US" dirty="0"/>
              <a:t>We have a Safety Consultant in your area who can visit your site and provide any information you need to keep your facility and your workers safe and in compliance with the WCB regulations.  A safe work facility means a safe facility for your clients and customers as well, so it’s a definite benefit to have one of our team come out and help you……….and it’s FREE!!! </a:t>
            </a:r>
          </a:p>
        </p:txBody>
      </p:sp>
      <p:sp>
        <p:nvSpPr>
          <p:cNvPr id="4" name="Slide Number Placeholder 3"/>
          <p:cNvSpPr>
            <a:spLocks noGrp="1"/>
          </p:cNvSpPr>
          <p:nvPr>
            <p:ph type="sldNum" sz="quarter" idx="10"/>
          </p:nvPr>
        </p:nvSpPr>
        <p:spPr/>
        <p:txBody>
          <a:bodyPr/>
          <a:lstStyle/>
          <a:p>
            <a:fld id="{ED13DAE1-F562-4530-840A-EC8433973F20}" type="slidenum">
              <a:rPr lang="en-US" smtClean="0"/>
              <a:t>1</a:t>
            </a:fld>
            <a:endParaRPr lang="en-US"/>
          </a:p>
        </p:txBody>
      </p:sp>
    </p:spTree>
    <p:extLst>
      <p:ext uri="{BB962C8B-B14F-4D97-AF65-F5344CB8AC3E}">
        <p14:creationId xmlns:p14="http://schemas.microsoft.com/office/powerpoint/2010/main" val="3854462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body part was injured the most?</a:t>
            </a:r>
          </a:p>
        </p:txBody>
      </p:sp>
      <p:sp>
        <p:nvSpPr>
          <p:cNvPr id="4" name="Slide Number Placeholder 3"/>
          <p:cNvSpPr>
            <a:spLocks noGrp="1"/>
          </p:cNvSpPr>
          <p:nvPr>
            <p:ph type="sldNum" sz="quarter" idx="10"/>
          </p:nvPr>
        </p:nvSpPr>
        <p:spPr/>
        <p:txBody>
          <a:bodyPr/>
          <a:lstStyle/>
          <a:p>
            <a:fld id="{ED13DAE1-F562-4530-840A-EC8433973F20}" type="slidenum">
              <a:rPr lang="en-US" smtClean="0"/>
              <a:t>10</a:t>
            </a:fld>
            <a:endParaRPr lang="en-US"/>
          </a:p>
        </p:txBody>
      </p:sp>
    </p:spTree>
    <p:extLst>
      <p:ext uri="{BB962C8B-B14F-4D97-AF65-F5344CB8AC3E}">
        <p14:creationId xmlns:p14="http://schemas.microsoft.com/office/powerpoint/2010/main" val="338972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11</a:t>
            </a:fld>
            <a:endParaRPr lang="en-US"/>
          </a:p>
        </p:txBody>
      </p:sp>
    </p:spTree>
    <p:extLst>
      <p:ext uri="{BB962C8B-B14F-4D97-AF65-F5344CB8AC3E}">
        <p14:creationId xmlns:p14="http://schemas.microsoft.com/office/powerpoint/2010/main" val="3323951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make sense to you?  When you look at the work activities in your day to day operations, does it make sense that these are the areas where individuals sustain injury?</a:t>
            </a:r>
          </a:p>
        </p:txBody>
      </p:sp>
      <p:sp>
        <p:nvSpPr>
          <p:cNvPr id="4" name="Slide Number Placeholder 3"/>
          <p:cNvSpPr>
            <a:spLocks noGrp="1"/>
          </p:cNvSpPr>
          <p:nvPr>
            <p:ph type="sldNum" sz="quarter" idx="10"/>
          </p:nvPr>
        </p:nvSpPr>
        <p:spPr/>
        <p:txBody>
          <a:bodyPr/>
          <a:lstStyle/>
          <a:p>
            <a:fld id="{ED13DAE1-F562-4530-840A-EC8433973F20}" type="slidenum">
              <a:rPr lang="en-US" smtClean="0"/>
              <a:t>12</a:t>
            </a:fld>
            <a:endParaRPr lang="en-US"/>
          </a:p>
        </p:txBody>
      </p:sp>
    </p:spTree>
    <p:extLst>
      <p:ext uri="{BB962C8B-B14F-4D97-AF65-F5344CB8AC3E}">
        <p14:creationId xmlns:p14="http://schemas.microsoft.com/office/powerpoint/2010/main" val="227722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age group do you fit into?  Are you a millennial – in the first two groupings?  Or are you somewhat older than that?  How about those of us who are just old?</a:t>
            </a:r>
          </a:p>
          <a:p>
            <a:endParaRPr lang="en-US" dirty="0"/>
          </a:p>
          <a:p>
            <a:r>
              <a:rPr lang="en-US" dirty="0"/>
              <a:t>So given that you know about your age and the age of those around you, what age group would you say has the most injuries?</a:t>
            </a:r>
          </a:p>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13</a:t>
            </a:fld>
            <a:endParaRPr lang="en-US"/>
          </a:p>
        </p:txBody>
      </p:sp>
    </p:spTree>
    <p:extLst>
      <p:ext uri="{BB962C8B-B14F-4D97-AF65-F5344CB8AC3E}">
        <p14:creationId xmlns:p14="http://schemas.microsoft.com/office/powerpoint/2010/main" val="348866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surprise you?</a:t>
            </a:r>
          </a:p>
          <a:p>
            <a:r>
              <a:rPr lang="en-US" dirty="0"/>
              <a:t>Remember that these are injuries that were reported to a doctor and subsequently to WCB that resulted in at least one day off work.  So if you consider the number that went unreported or were treated and then the injured person returned for their next scheduled shift, the number of injuries is much </a:t>
            </a:r>
            <a:r>
              <a:rPr lang="en-US" dirty="0" err="1"/>
              <a:t>much</a:t>
            </a:r>
            <a:r>
              <a:rPr lang="en-US" dirty="0"/>
              <a:t> higher.</a:t>
            </a:r>
          </a:p>
        </p:txBody>
      </p:sp>
      <p:sp>
        <p:nvSpPr>
          <p:cNvPr id="4" name="Slide Number Placeholder 3"/>
          <p:cNvSpPr>
            <a:spLocks noGrp="1"/>
          </p:cNvSpPr>
          <p:nvPr>
            <p:ph type="sldNum" sz="quarter" idx="10"/>
          </p:nvPr>
        </p:nvSpPr>
        <p:spPr/>
        <p:txBody>
          <a:bodyPr/>
          <a:lstStyle/>
          <a:p>
            <a:fld id="{ED13DAE1-F562-4530-840A-EC8433973F20}" type="slidenum">
              <a:rPr lang="en-US" smtClean="0"/>
              <a:t>14</a:t>
            </a:fld>
            <a:endParaRPr lang="en-US"/>
          </a:p>
        </p:txBody>
      </p:sp>
    </p:spTree>
    <p:extLst>
      <p:ext uri="{BB962C8B-B14F-4D97-AF65-F5344CB8AC3E}">
        <p14:creationId xmlns:p14="http://schemas.microsoft.com/office/powerpoint/2010/main" val="912768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age group has the most time loss?</a:t>
            </a:r>
          </a:p>
        </p:txBody>
      </p:sp>
      <p:sp>
        <p:nvSpPr>
          <p:cNvPr id="4" name="Slide Number Placeholder 3"/>
          <p:cNvSpPr>
            <a:spLocks noGrp="1"/>
          </p:cNvSpPr>
          <p:nvPr>
            <p:ph type="sldNum" sz="quarter" idx="10"/>
          </p:nvPr>
        </p:nvSpPr>
        <p:spPr/>
        <p:txBody>
          <a:bodyPr/>
          <a:lstStyle/>
          <a:p>
            <a:fld id="{ED13DAE1-F562-4530-840A-EC8433973F20}" type="slidenum">
              <a:rPr lang="en-US" smtClean="0"/>
              <a:t>15</a:t>
            </a:fld>
            <a:endParaRPr lang="en-US"/>
          </a:p>
        </p:txBody>
      </p:sp>
    </p:spTree>
    <p:extLst>
      <p:ext uri="{BB962C8B-B14F-4D97-AF65-F5344CB8AC3E}">
        <p14:creationId xmlns:p14="http://schemas.microsoft.com/office/powerpoint/2010/main" val="247041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next slide, I am going to provide you with brief descriptions of some of the injuries with the most time loss.  If you know the place that this happened at, and it is not your own, please don’t say anything out loud.  Information here is to be treated with a degree of confidentiality – while we get the injury information from WorkSafe, we don’t get any names or personal details.  </a:t>
            </a:r>
          </a:p>
        </p:txBody>
      </p:sp>
      <p:sp>
        <p:nvSpPr>
          <p:cNvPr id="4" name="Slide Number Placeholder 3"/>
          <p:cNvSpPr>
            <a:spLocks noGrp="1"/>
          </p:cNvSpPr>
          <p:nvPr>
            <p:ph type="sldNum" sz="quarter" idx="10"/>
          </p:nvPr>
        </p:nvSpPr>
        <p:spPr/>
        <p:txBody>
          <a:bodyPr/>
          <a:lstStyle/>
          <a:p>
            <a:fld id="{ED13DAE1-F562-4530-840A-EC8433973F20}" type="slidenum">
              <a:rPr lang="en-US" smtClean="0"/>
              <a:t>16</a:t>
            </a:fld>
            <a:endParaRPr lang="en-US"/>
          </a:p>
        </p:txBody>
      </p:sp>
    </p:spTree>
    <p:extLst>
      <p:ext uri="{BB962C8B-B14F-4D97-AF65-F5344CB8AC3E}">
        <p14:creationId xmlns:p14="http://schemas.microsoft.com/office/powerpoint/2010/main" val="2733807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Riding a playful and excited horse back to the barn, worker’s body weight was thrown forwards and leg became caught in in the reins.  Worker fell from horse</a:t>
            </a:r>
          </a:p>
          <a:p>
            <a:r>
              <a:rPr lang="en-US" dirty="0"/>
              <a:t>2. Walking the horse, the horse’s blanket strap unbuckled &amp; fell off the horse, worker went to retrieve it and the horse kicked worker in face.</a:t>
            </a:r>
          </a:p>
          <a:p>
            <a:r>
              <a:rPr lang="en-US" dirty="0"/>
              <a:t>3. Holding onto the lead rope with the horse on right side, horse turned suddenly &amp; head butted worker in face, workers head was snapped back.	</a:t>
            </a:r>
          </a:p>
          <a:p>
            <a:r>
              <a:rPr lang="en-US" dirty="0"/>
              <a:t>4. Worker was kicked in the face by a horse</a:t>
            </a:r>
          </a:p>
          <a:p>
            <a:r>
              <a:rPr lang="en-US" dirty="0"/>
              <a:t>5. Worker was bringing horse out of paddock when it took off, worker stepped to side to allow horse to pass by when it struck out hind hoof and struck worker</a:t>
            </a:r>
          </a:p>
          <a:p>
            <a:r>
              <a:rPr lang="en-US" dirty="0"/>
              <a:t>6. Riding a horse &amp; demonstrating a jump, the horse stumbled as landed, worker hit chin on horse’s neck and then fell off the saddle onto the </a:t>
            </a:r>
            <a:r>
              <a:rPr lang="en-US"/>
              <a:t>sandy ground</a:t>
            </a:r>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17</a:t>
            </a:fld>
            <a:endParaRPr lang="en-US"/>
          </a:p>
        </p:txBody>
      </p:sp>
    </p:spTree>
    <p:extLst>
      <p:ext uri="{BB962C8B-B14F-4D97-AF65-F5344CB8AC3E}">
        <p14:creationId xmlns:p14="http://schemas.microsoft.com/office/powerpoint/2010/main" val="1909957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8830" lvl="1" indent="-232943">
              <a:buAutoNum type="arabicPeriod"/>
            </a:pPr>
            <a:r>
              <a:rPr lang="en-US" dirty="0"/>
              <a:t>Worker was riding a horse, it bucked suddenly jolting worker</a:t>
            </a:r>
          </a:p>
          <a:p>
            <a:pPr marL="698830" lvl="1" indent="-232943">
              <a:buAutoNum type="arabicPeriod"/>
            </a:pPr>
            <a:r>
              <a:rPr lang="en-US" dirty="0"/>
              <a:t>Worker was working a horse around a track ~ 30 miler per hour, the horse did a quick turn and worker flew forward off horse onto the track.</a:t>
            </a:r>
          </a:p>
          <a:p>
            <a:pPr marL="698830" lvl="1" indent="-232943">
              <a:buAutoNum type="arabicPeriod"/>
            </a:pPr>
            <a:r>
              <a:rPr lang="en-US" dirty="0"/>
              <a:t>While lifting a 6 ft metal gate weighing ~ 30 </a:t>
            </a:r>
            <a:r>
              <a:rPr lang="en-US" dirty="0" err="1"/>
              <a:t>lbs</a:t>
            </a:r>
            <a:r>
              <a:rPr lang="en-US" dirty="0"/>
              <a:t>, worker felt pain in lower back</a:t>
            </a:r>
          </a:p>
          <a:p>
            <a:pPr marL="698830" lvl="1" indent="-232943">
              <a:buAutoNum type="arabicPeriod"/>
            </a:pPr>
            <a:r>
              <a:rPr lang="en-US" dirty="0"/>
              <a:t>Worker did heavy lifting of hay bales, feed bins and horse blankets which were often wet</a:t>
            </a:r>
          </a:p>
          <a:p>
            <a:pPr marL="698830" lvl="1" indent="-232943">
              <a:buAutoNum type="arabicPeriod"/>
            </a:pPr>
            <a:r>
              <a:rPr lang="en-US" dirty="0"/>
              <a:t>Animal attack, kicked by a horse while walking</a:t>
            </a:r>
          </a:p>
        </p:txBody>
      </p:sp>
      <p:sp>
        <p:nvSpPr>
          <p:cNvPr id="4" name="Slide Number Placeholder 3"/>
          <p:cNvSpPr>
            <a:spLocks noGrp="1"/>
          </p:cNvSpPr>
          <p:nvPr>
            <p:ph type="sldNum" sz="quarter" idx="10"/>
          </p:nvPr>
        </p:nvSpPr>
        <p:spPr/>
        <p:txBody>
          <a:bodyPr/>
          <a:lstStyle/>
          <a:p>
            <a:fld id="{ED13DAE1-F562-4530-840A-EC8433973F20}" type="slidenum">
              <a:rPr lang="en-US" smtClean="0"/>
              <a:t>18</a:t>
            </a:fld>
            <a:endParaRPr lang="en-US"/>
          </a:p>
        </p:txBody>
      </p:sp>
    </p:spTree>
    <p:extLst>
      <p:ext uri="{BB962C8B-B14F-4D97-AF65-F5344CB8AC3E}">
        <p14:creationId xmlns:p14="http://schemas.microsoft.com/office/powerpoint/2010/main" val="3520079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19</a:t>
            </a:fld>
            <a:endParaRPr lang="en-US"/>
          </a:p>
        </p:txBody>
      </p:sp>
    </p:spTree>
    <p:extLst>
      <p:ext uri="{BB962C8B-B14F-4D97-AF65-F5344CB8AC3E}">
        <p14:creationId xmlns:p14="http://schemas.microsoft.com/office/powerpoint/2010/main" val="144553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I have a question for you….</a:t>
            </a:r>
          </a:p>
          <a:p>
            <a:endParaRPr lang="en-US" dirty="0"/>
          </a:p>
          <a:p>
            <a:r>
              <a:rPr lang="en-US" dirty="0"/>
              <a:t>In 2016, how many injuries in the horse industries resulted in at least one day time loss from WCB?</a:t>
            </a:r>
          </a:p>
          <a:p>
            <a:endParaRPr lang="en-US" dirty="0"/>
          </a:p>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2</a:t>
            </a:fld>
            <a:endParaRPr lang="en-US"/>
          </a:p>
        </p:txBody>
      </p:sp>
    </p:spTree>
    <p:extLst>
      <p:ext uri="{BB962C8B-B14F-4D97-AF65-F5344CB8AC3E}">
        <p14:creationId xmlns:p14="http://schemas.microsoft.com/office/powerpoint/2010/main" val="206623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20</a:t>
            </a:fld>
            <a:endParaRPr lang="en-US"/>
          </a:p>
        </p:txBody>
      </p:sp>
    </p:spTree>
    <p:extLst>
      <p:ext uri="{BB962C8B-B14F-4D97-AF65-F5344CB8AC3E}">
        <p14:creationId xmlns:p14="http://schemas.microsoft.com/office/powerpoint/2010/main" val="726846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21</a:t>
            </a:fld>
            <a:endParaRPr lang="en-US"/>
          </a:p>
        </p:txBody>
      </p:sp>
    </p:spTree>
    <p:extLst>
      <p:ext uri="{BB962C8B-B14F-4D97-AF65-F5344CB8AC3E}">
        <p14:creationId xmlns:p14="http://schemas.microsoft.com/office/powerpoint/2010/main" val="2517396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22</a:t>
            </a:fld>
            <a:endParaRPr lang="en-US"/>
          </a:p>
        </p:txBody>
      </p:sp>
    </p:spTree>
    <p:extLst>
      <p:ext uri="{BB962C8B-B14F-4D97-AF65-F5344CB8AC3E}">
        <p14:creationId xmlns:p14="http://schemas.microsoft.com/office/powerpoint/2010/main" val="180256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23</a:t>
            </a:fld>
            <a:endParaRPr lang="en-US"/>
          </a:p>
        </p:txBody>
      </p:sp>
    </p:spTree>
    <p:extLst>
      <p:ext uri="{BB962C8B-B14F-4D97-AF65-F5344CB8AC3E}">
        <p14:creationId xmlns:p14="http://schemas.microsoft.com/office/powerpoint/2010/main" val="2137979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prevent these injuries from happening, or at least reduce the impact if they do, is to ensure that you have a plan to recognize hazards at your worksite and take steps to mitigate those hazards.  AND, if an incident happens and results in an injury, that you have plan in place to address the incident and provide alternate work for the injured worker.</a:t>
            </a:r>
          </a:p>
        </p:txBody>
      </p:sp>
      <p:sp>
        <p:nvSpPr>
          <p:cNvPr id="4" name="Slide Number Placeholder 3"/>
          <p:cNvSpPr>
            <a:spLocks noGrp="1"/>
          </p:cNvSpPr>
          <p:nvPr>
            <p:ph type="sldNum" sz="quarter" idx="10"/>
          </p:nvPr>
        </p:nvSpPr>
        <p:spPr/>
        <p:txBody>
          <a:bodyPr/>
          <a:lstStyle/>
          <a:p>
            <a:fld id="{ED13DAE1-F562-4530-840A-EC8433973F20}" type="slidenum">
              <a:rPr lang="en-US" smtClean="0"/>
              <a:t>24</a:t>
            </a:fld>
            <a:endParaRPr lang="en-US"/>
          </a:p>
        </p:txBody>
      </p:sp>
    </p:spTree>
    <p:extLst>
      <p:ext uri="{BB962C8B-B14F-4D97-AF65-F5344CB8AC3E}">
        <p14:creationId xmlns:p14="http://schemas.microsoft.com/office/powerpoint/2010/main" val="4264592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 injuries from happening</a:t>
            </a:r>
          </a:p>
          <a:p>
            <a:endParaRPr lang="en-US" dirty="0"/>
          </a:p>
          <a:p>
            <a:r>
              <a:rPr lang="en-US" dirty="0"/>
              <a:t>Now the goal is always zero, but we know that is very difficult to achieve, but that is still where we have to aim.</a:t>
            </a:r>
          </a:p>
        </p:txBody>
      </p:sp>
      <p:sp>
        <p:nvSpPr>
          <p:cNvPr id="4" name="Slide Number Placeholder 3"/>
          <p:cNvSpPr>
            <a:spLocks noGrp="1"/>
          </p:cNvSpPr>
          <p:nvPr>
            <p:ph type="sldNum" sz="quarter" idx="10"/>
          </p:nvPr>
        </p:nvSpPr>
        <p:spPr/>
        <p:txBody>
          <a:bodyPr/>
          <a:lstStyle/>
          <a:p>
            <a:fld id="{ED13DAE1-F562-4530-840A-EC8433973F20}" type="slidenum">
              <a:rPr lang="en-US" smtClean="0"/>
              <a:t>25</a:t>
            </a:fld>
            <a:endParaRPr lang="en-US"/>
          </a:p>
        </p:txBody>
      </p:sp>
    </p:spTree>
    <p:extLst>
      <p:ext uri="{BB962C8B-B14F-4D97-AF65-F5344CB8AC3E}">
        <p14:creationId xmlns:p14="http://schemas.microsoft.com/office/powerpoint/2010/main" val="19363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your groups with your list of how people are getting hurt in your industry. </a:t>
            </a:r>
          </a:p>
          <a:p>
            <a:r>
              <a:rPr lang="en-US" dirty="0"/>
              <a:t>For each ‘how’ that you wrote down, write down one thing that could be done to prevent this from happening in the future.</a:t>
            </a:r>
          </a:p>
          <a:p>
            <a:endParaRPr lang="en-US" dirty="0"/>
          </a:p>
          <a:p>
            <a:r>
              <a:rPr lang="en-US" dirty="0"/>
              <a:t>You have 5 minutes again and then I would ask that you have a spokesperson to represent and provide your highlights</a:t>
            </a:r>
          </a:p>
        </p:txBody>
      </p:sp>
      <p:sp>
        <p:nvSpPr>
          <p:cNvPr id="4" name="Slide Number Placeholder 3"/>
          <p:cNvSpPr>
            <a:spLocks noGrp="1"/>
          </p:cNvSpPr>
          <p:nvPr>
            <p:ph type="sldNum" sz="quarter" idx="10"/>
          </p:nvPr>
        </p:nvSpPr>
        <p:spPr/>
        <p:txBody>
          <a:bodyPr/>
          <a:lstStyle/>
          <a:p>
            <a:fld id="{ED13DAE1-F562-4530-840A-EC8433973F20}" type="slidenum">
              <a:rPr lang="en-US" smtClean="0"/>
              <a:t>26</a:t>
            </a:fld>
            <a:endParaRPr lang="en-US"/>
          </a:p>
        </p:txBody>
      </p:sp>
    </p:spTree>
    <p:extLst>
      <p:ext uri="{BB962C8B-B14F-4D97-AF65-F5344CB8AC3E}">
        <p14:creationId xmlns:p14="http://schemas.microsoft.com/office/powerpoint/2010/main" val="2507979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27</a:t>
            </a:fld>
            <a:endParaRPr lang="en-US"/>
          </a:p>
        </p:txBody>
      </p:sp>
    </p:spTree>
    <p:extLst>
      <p:ext uri="{BB962C8B-B14F-4D97-AF65-F5344CB8AC3E}">
        <p14:creationId xmlns:p14="http://schemas.microsoft.com/office/powerpoint/2010/main" val="28506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13DAE1-F562-4530-840A-EC8433973F20}" type="slidenum">
              <a:rPr lang="en-US" smtClean="0"/>
              <a:t>28</a:t>
            </a:fld>
            <a:endParaRPr lang="en-US"/>
          </a:p>
        </p:txBody>
      </p:sp>
    </p:spTree>
    <p:extLst>
      <p:ext uri="{BB962C8B-B14F-4D97-AF65-F5344CB8AC3E}">
        <p14:creationId xmlns:p14="http://schemas.microsoft.com/office/powerpoint/2010/main" val="3134689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140097-6EC8-4CEE-82BB-405E6845AF51}" type="slidenum">
              <a:rPr lang="en-US" smtClean="0"/>
              <a:t>29</a:t>
            </a:fld>
            <a:endParaRPr lang="en-US"/>
          </a:p>
        </p:txBody>
      </p:sp>
    </p:spTree>
    <p:extLst>
      <p:ext uri="{BB962C8B-B14F-4D97-AF65-F5344CB8AC3E}">
        <p14:creationId xmlns:p14="http://schemas.microsoft.com/office/powerpoint/2010/main" val="154445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may not seem like a lot, but those are JUST the injuries that were reported to WorkSafeBC, involved at least one doctor’s visit and at least one day of reported time lost from work.  So….given that, how many injuries are far more likely to have actually occurred?  I would hazard a guess of about 100 times more given how the ratios work statistically.</a:t>
            </a:r>
          </a:p>
          <a:p>
            <a:endParaRPr lang="en-US" dirty="0"/>
          </a:p>
          <a:p>
            <a:r>
              <a:rPr lang="en-US" dirty="0"/>
              <a:t>In 2017 there were 26 and as of April 30, 2018 there were already 12 accepted time loss claims for 2018</a:t>
            </a:r>
          </a:p>
          <a:p>
            <a:endParaRPr lang="en-US" dirty="0"/>
          </a:p>
          <a:p>
            <a:r>
              <a:rPr lang="en-US" dirty="0"/>
              <a:t>The injury rate for your industry was 6.6 in 2016 which means for every 100 full time workers, 6.6 of them will sustain a time loss injury.  The rate for all of B.C. including all the jobs that you would consider to be dangerous was 2.2.</a:t>
            </a:r>
          </a:p>
        </p:txBody>
      </p:sp>
      <p:sp>
        <p:nvSpPr>
          <p:cNvPr id="4" name="Slide Number Placeholder 3"/>
          <p:cNvSpPr>
            <a:spLocks noGrp="1"/>
          </p:cNvSpPr>
          <p:nvPr>
            <p:ph type="sldNum" sz="quarter" idx="10"/>
          </p:nvPr>
        </p:nvSpPr>
        <p:spPr/>
        <p:txBody>
          <a:bodyPr/>
          <a:lstStyle/>
          <a:p>
            <a:fld id="{ED13DAE1-F562-4530-840A-EC8433973F20}" type="slidenum">
              <a:rPr lang="en-US" smtClean="0"/>
              <a:t>3</a:t>
            </a:fld>
            <a:endParaRPr lang="en-US"/>
          </a:p>
        </p:txBody>
      </p:sp>
    </p:spTree>
    <p:extLst>
      <p:ext uri="{BB962C8B-B14F-4D97-AF65-F5344CB8AC3E}">
        <p14:creationId xmlns:p14="http://schemas.microsoft.com/office/powerpoint/2010/main" val="385443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these 24 injuries in 2016, how many days work were lost in total??</a:t>
            </a:r>
          </a:p>
        </p:txBody>
      </p:sp>
      <p:sp>
        <p:nvSpPr>
          <p:cNvPr id="4" name="Slide Number Placeholder 3"/>
          <p:cNvSpPr>
            <a:spLocks noGrp="1"/>
          </p:cNvSpPr>
          <p:nvPr>
            <p:ph type="sldNum" sz="quarter" idx="10"/>
          </p:nvPr>
        </p:nvSpPr>
        <p:spPr/>
        <p:txBody>
          <a:bodyPr/>
          <a:lstStyle/>
          <a:p>
            <a:fld id="{ED13DAE1-F562-4530-840A-EC8433973F20}" type="slidenum">
              <a:rPr lang="en-US" smtClean="0"/>
              <a:t>4</a:t>
            </a:fld>
            <a:endParaRPr lang="en-US"/>
          </a:p>
        </p:txBody>
      </p:sp>
    </p:spTree>
    <p:extLst>
      <p:ext uri="{BB962C8B-B14F-4D97-AF65-F5344CB8AC3E}">
        <p14:creationId xmlns:p14="http://schemas.microsoft.com/office/powerpoint/2010/main" val="283188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24 separate injuries resulted in over 2300 days lost in 2016.  That’s an average of 97 days per injury – that’s work days – this equates to more than 4 months!! PER INJURY</a:t>
            </a:r>
          </a:p>
        </p:txBody>
      </p:sp>
      <p:sp>
        <p:nvSpPr>
          <p:cNvPr id="4" name="Slide Number Placeholder 3"/>
          <p:cNvSpPr>
            <a:spLocks noGrp="1"/>
          </p:cNvSpPr>
          <p:nvPr>
            <p:ph type="sldNum" sz="quarter" idx="10"/>
          </p:nvPr>
        </p:nvSpPr>
        <p:spPr/>
        <p:txBody>
          <a:bodyPr/>
          <a:lstStyle/>
          <a:p>
            <a:fld id="{ED13DAE1-F562-4530-840A-EC8433973F20}" type="slidenum">
              <a:rPr lang="en-US" smtClean="0"/>
              <a:t>5</a:t>
            </a:fld>
            <a:endParaRPr lang="en-US"/>
          </a:p>
        </p:txBody>
      </p:sp>
    </p:spTree>
    <p:extLst>
      <p:ext uri="{BB962C8B-B14F-4D97-AF65-F5344CB8AC3E}">
        <p14:creationId xmlns:p14="http://schemas.microsoft.com/office/powerpoint/2010/main" val="177806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these 24 injuries had anything at all to do with a horse???</a:t>
            </a:r>
          </a:p>
        </p:txBody>
      </p:sp>
      <p:sp>
        <p:nvSpPr>
          <p:cNvPr id="4" name="Slide Number Placeholder 3"/>
          <p:cNvSpPr>
            <a:spLocks noGrp="1"/>
          </p:cNvSpPr>
          <p:nvPr>
            <p:ph type="sldNum" sz="quarter" idx="10"/>
          </p:nvPr>
        </p:nvSpPr>
        <p:spPr/>
        <p:txBody>
          <a:bodyPr/>
          <a:lstStyle/>
          <a:p>
            <a:fld id="{ED13DAE1-F562-4530-840A-EC8433973F20}" type="slidenum">
              <a:rPr lang="en-US" smtClean="0"/>
              <a:t>6</a:t>
            </a:fld>
            <a:endParaRPr lang="en-US"/>
          </a:p>
        </p:txBody>
      </p:sp>
    </p:spTree>
    <p:extLst>
      <p:ext uri="{BB962C8B-B14F-4D97-AF65-F5344CB8AC3E}">
        <p14:creationId xmlns:p14="http://schemas.microsoft.com/office/powerpoint/2010/main" val="159518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these 24 injuries, fully 15 of them were directly related to the horse.</a:t>
            </a:r>
          </a:p>
          <a:p>
            <a:r>
              <a:rPr lang="en-US" dirty="0"/>
              <a:t>Now, I realize this a rodeo picture, but falling off a horse because it bucked or reared up is a very real factor in the incidents that caused injury.</a:t>
            </a:r>
          </a:p>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7</a:t>
            </a:fld>
            <a:endParaRPr lang="en-US"/>
          </a:p>
        </p:txBody>
      </p:sp>
    </p:spTree>
    <p:extLst>
      <p:ext uri="{BB962C8B-B14F-4D97-AF65-F5344CB8AC3E}">
        <p14:creationId xmlns:p14="http://schemas.microsoft.com/office/powerpoint/2010/main" val="218492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 brainstorm how people are getting hurt in the  industry</a:t>
            </a:r>
          </a:p>
          <a:p>
            <a:r>
              <a:rPr lang="en-US" dirty="0"/>
              <a:t>By table – writing it down on the paper provided (we are at a hotel so pads/pens are always available)</a:t>
            </a:r>
          </a:p>
          <a:p>
            <a:endParaRPr lang="en-US" dirty="0"/>
          </a:p>
          <a:p>
            <a:r>
              <a:rPr lang="en-US" dirty="0"/>
              <a:t>5 minutes to brainstorm – one minute per group to discuss – ensure each group selects a spokesperson to summarize</a:t>
            </a:r>
          </a:p>
        </p:txBody>
      </p:sp>
      <p:sp>
        <p:nvSpPr>
          <p:cNvPr id="4" name="Slide Number Placeholder 3"/>
          <p:cNvSpPr>
            <a:spLocks noGrp="1"/>
          </p:cNvSpPr>
          <p:nvPr>
            <p:ph type="sldNum" sz="quarter" idx="10"/>
          </p:nvPr>
        </p:nvSpPr>
        <p:spPr/>
        <p:txBody>
          <a:bodyPr/>
          <a:lstStyle/>
          <a:p>
            <a:fld id="{ED13DAE1-F562-4530-840A-EC8433973F20}" type="slidenum">
              <a:rPr lang="en-US" smtClean="0"/>
              <a:t>8</a:t>
            </a:fld>
            <a:endParaRPr lang="en-US"/>
          </a:p>
        </p:txBody>
      </p:sp>
    </p:spTree>
    <p:extLst>
      <p:ext uri="{BB962C8B-B14F-4D97-AF65-F5344CB8AC3E}">
        <p14:creationId xmlns:p14="http://schemas.microsoft.com/office/powerpoint/2010/main" val="196519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13DAE1-F562-4530-840A-EC8433973F20}" type="slidenum">
              <a:rPr lang="en-US" smtClean="0"/>
              <a:t>9</a:t>
            </a:fld>
            <a:endParaRPr lang="en-US"/>
          </a:p>
        </p:txBody>
      </p:sp>
    </p:spTree>
    <p:extLst>
      <p:ext uri="{BB962C8B-B14F-4D97-AF65-F5344CB8AC3E}">
        <p14:creationId xmlns:p14="http://schemas.microsoft.com/office/powerpoint/2010/main" val="169618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562CDBA-C142-2F47-B169-B75C9C573D93}" type="datetimeFigureOut">
              <a:rPr lang="en-US" smtClean="0"/>
              <a:pPr/>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B562CDBA-C142-2F47-B169-B75C9C573D93}" type="datetimeFigureOut">
              <a:rPr lang="en-US" smtClean="0"/>
              <a:pPr/>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B562CDBA-C142-2F47-B169-B75C9C573D93}" type="datetimeFigureOut">
              <a:rPr lang="en-US" smtClean="0"/>
              <a:pPr/>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B562CDBA-C142-2F47-B169-B75C9C573D93}" type="datetimeFigureOut">
              <a:rPr lang="en-US" smtClean="0"/>
              <a:pPr/>
              <a:t>9/6/2018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B562CDBA-C142-2F47-B169-B75C9C573D93}" type="datetimeFigureOut">
              <a:rPr lang="en-US" smtClean="0"/>
              <a:pPr/>
              <a:t>9/6/2018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2CDBA-C142-2F47-B169-B75C9C573D93}" type="datetimeFigureOut">
              <a:rPr lang="en-US" smtClean="0"/>
              <a:pPr/>
              <a:t>9/6/2018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B562CDBA-C142-2F47-B169-B75C9C573D93}" type="datetimeFigureOut">
              <a:rPr lang="en-US" smtClean="0"/>
              <a:pPr/>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B562CDBA-C142-2F47-B169-B75C9C573D93}" type="datetimeFigureOut">
              <a:rPr lang="en-US" smtClean="0"/>
              <a:pPr/>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46ED6-A4B3-3B4F-AD87-EA3358DB8F9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Medium"/>
              </a:defRPr>
            </a:lvl1pPr>
          </a:lstStyle>
          <a:p>
            <a:fld id="{B562CDBA-C142-2F47-B169-B75C9C573D93}" type="datetimeFigureOut">
              <a:rPr lang="en-US" smtClean="0"/>
              <a:pPr/>
              <a:t>9/6/2018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Medium"/>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Medium"/>
              </a:defRPr>
            </a:lvl1pPr>
          </a:lstStyle>
          <a:p>
            <a:fld id="{0B046ED6-A4B3-3B4F-AD87-EA3358DB8F9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Lato Medium"/>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Medium"/>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Medium"/>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Medium"/>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Medium"/>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Medium"/>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File:Left_Blue_Eye.jpg" TargetMode="External"/><Relationship Id="rId13" Type="http://schemas.openxmlformats.org/officeDocument/2006/relationships/image" Target="../media/image13.pn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hyperlink" Target="http://en.wikipedia.org/wiki/File:Kayau's_feet.jpg" TargetMode="External"/><Relationship Id="rId5" Type="http://schemas.openxmlformats.org/officeDocument/2006/relationships/image" Target="../media/image8.gif"/><Relationship Id="rId10" Type="http://schemas.openxmlformats.org/officeDocument/2006/relationships/image" Target="../media/image11.jpg"/><Relationship Id="rId4" Type="http://schemas.openxmlformats.org/officeDocument/2006/relationships/image" Target="../media/image7.jpg"/><Relationship Id="rId9" Type="http://schemas.openxmlformats.org/officeDocument/2006/relationships/hyperlink" Target="https://creativecommons.org/licenses/by-sa/3.0/" TargetMode="External"/><Relationship Id="rId14" Type="http://schemas.openxmlformats.org/officeDocument/2006/relationships/hyperlink" Target="http://ell.stackexchange.com/questions/81767/what-is-it-elbow"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amp;ehk=Azse4"/><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amp;ehk=KfmTlxPxSWHDrqkNGBO7qQ&amp;pid=OfficeInsert"/><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07883" y="2039554"/>
            <a:ext cx="7509557" cy="1658202"/>
          </a:xfrm>
          <a:prstGeom prst="rect">
            <a:avLst/>
          </a:prstGeom>
        </p:spPr>
        <p:txBody>
          <a:bodyPr vert="horz" lIns="101772" tIns="50885" rIns="101772" bIns="50885" rtlCol="0" anchor="ctr">
            <a:normAutofit/>
          </a:bodyPr>
          <a:lstStyle/>
          <a:p>
            <a:pPr marL="0" marR="0" lvl="0" indent="0" algn="ctr" defTabSz="508857"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dirty="0">
                <a:ln>
                  <a:noFill/>
                </a:ln>
                <a:solidFill>
                  <a:srgbClr val="00BCDA"/>
                </a:solidFill>
                <a:effectLst/>
                <a:uLnTx/>
                <a:uFillTx/>
                <a:latin typeface="Lato Black"/>
                <a:ea typeface="+mj-ea"/>
                <a:cs typeface="Lato Black"/>
              </a:rPr>
              <a:t>B.C. Horse Council Travelling Road Show</a:t>
            </a:r>
            <a:endParaRPr kumimoji="0" lang="en-US" sz="4900" b="0" i="0" u="none" strike="noStrike" kern="1200" cap="none" spc="0" normalizeH="0" baseline="0" noProof="0" dirty="0">
              <a:ln>
                <a:noFill/>
              </a:ln>
              <a:solidFill>
                <a:srgbClr val="00BCDA"/>
              </a:solidFill>
              <a:effectLst/>
              <a:uLnTx/>
              <a:uFillTx/>
              <a:latin typeface="Lato Black"/>
              <a:ea typeface="+mj-ea"/>
              <a:cs typeface="Lato Black"/>
            </a:endParaRPr>
          </a:p>
        </p:txBody>
      </p:sp>
      <p:sp>
        <p:nvSpPr>
          <p:cNvPr id="9" name="Subtitle 2"/>
          <p:cNvSpPr txBox="1">
            <a:spLocks/>
          </p:cNvSpPr>
          <p:nvPr/>
        </p:nvSpPr>
        <p:spPr>
          <a:xfrm>
            <a:off x="1037667" y="4869712"/>
            <a:ext cx="7054215" cy="1047284"/>
          </a:xfrm>
          <a:prstGeom prst="rect">
            <a:avLst/>
          </a:prstGeom>
        </p:spPr>
        <p:txBody>
          <a:bodyPr vert="horz" lIns="101772" tIns="50885" rIns="101772" bIns="50885" rtlCol="0">
            <a:normAutofit/>
          </a:bodyPr>
          <a:lstStyle/>
          <a:p>
            <a:pPr marL="0" marR="0" lvl="0" indent="0" algn="l" defTabSz="508857" rtl="0" eaLnBrk="1" fontAlgn="auto" latinLnBrk="0" hangingPunct="1">
              <a:lnSpc>
                <a:spcPct val="100000"/>
              </a:lnSpc>
              <a:spcBef>
                <a:spcPct val="20000"/>
              </a:spcBef>
              <a:spcAft>
                <a:spcPts val="0"/>
              </a:spcAft>
              <a:buClrTx/>
              <a:buSzTx/>
              <a:buFont typeface="Arial"/>
              <a:buNone/>
              <a:tabLst/>
              <a:defRPr/>
            </a:pPr>
            <a:r>
              <a:rPr kumimoji="0" lang="en-US" sz="2600" b="0" i="0" u="none" strike="noStrike" kern="1200" cap="none" spc="0" normalizeH="0" baseline="0" noProof="0" dirty="0">
                <a:ln>
                  <a:noFill/>
                </a:ln>
                <a:solidFill>
                  <a:srgbClr val="82C341"/>
                </a:solidFill>
                <a:effectLst/>
                <a:uLnTx/>
                <a:uFillTx/>
                <a:latin typeface="Lato Medium"/>
                <a:ea typeface="+mn-ea"/>
                <a:cs typeface="+mn-cs"/>
              </a:rPr>
              <a:t>								Wendy Bennett</a:t>
            </a:r>
            <a:endParaRPr lang="en-US" sz="2600" dirty="0">
              <a:solidFill>
                <a:srgbClr val="82C341"/>
              </a:solidFill>
              <a:latin typeface="Lato Medium"/>
            </a:endParaRPr>
          </a:p>
          <a:p>
            <a:pPr marL="0" marR="0" lvl="0" indent="0" algn="l" defTabSz="508857" rtl="0" eaLnBrk="1" fontAlgn="auto" latinLnBrk="0" hangingPunct="1">
              <a:lnSpc>
                <a:spcPct val="100000"/>
              </a:lnSpc>
              <a:spcBef>
                <a:spcPct val="20000"/>
              </a:spcBef>
              <a:spcAft>
                <a:spcPts val="0"/>
              </a:spcAft>
              <a:buClrTx/>
              <a:buSzTx/>
              <a:buFont typeface="Arial"/>
              <a:buNone/>
              <a:tabLst/>
              <a:defRPr/>
            </a:pPr>
            <a:r>
              <a:rPr lang="en-US" sz="2600" dirty="0">
                <a:solidFill>
                  <a:srgbClr val="82C341"/>
                </a:solidFill>
                <a:latin typeface="Lato Medium"/>
              </a:rPr>
              <a:t>							</a:t>
            </a:r>
            <a:r>
              <a:rPr lang="en-US" sz="2600">
                <a:solidFill>
                  <a:srgbClr val="82C341"/>
                </a:solidFill>
                <a:latin typeface="Lato Medium"/>
              </a:rPr>
              <a:t>	September </a:t>
            </a:r>
            <a:r>
              <a:rPr lang="en-US" sz="2600" dirty="0">
                <a:solidFill>
                  <a:srgbClr val="82C341"/>
                </a:solidFill>
                <a:latin typeface="Lato Medium"/>
              </a:rPr>
              <a:t>2018.</a:t>
            </a:r>
            <a:endParaRPr kumimoji="0" lang="en-US" sz="2600" b="0" i="0" u="none" strike="noStrike" kern="1200" cap="none" spc="0" normalizeH="0" baseline="0" noProof="0" dirty="0">
              <a:ln>
                <a:noFill/>
              </a:ln>
              <a:solidFill>
                <a:srgbClr val="82C341"/>
              </a:solidFill>
              <a:effectLst/>
              <a:uLnTx/>
              <a:uFillTx/>
              <a:latin typeface="Lato Medium"/>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234153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A305-31B7-4B35-B629-23F62A006FAD}"/>
              </a:ext>
            </a:extLst>
          </p:cNvPr>
          <p:cNvSpPr>
            <a:spLocks noGrp="1"/>
          </p:cNvSpPr>
          <p:nvPr>
            <p:ph type="title"/>
          </p:nvPr>
        </p:nvSpPr>
        <p:spPr/>
        <p:txBody>
          <a:bodyPr/>
          <a:lstStyle/>
          <a:p>
            <a:pPr algn="l"/>
            <a:r>
              <a:rPr lang="en-US" dirty="0">
                <a:solidFill>
                  <a:schemeClr val="bg1"/>
                </a:solidFill>
              </a:rPr>
              <a:t>Brainstorm</a:t>
            </a:r>
          </a:p>
        </p:txBody>
      </p:sp>
      <p:pic>
        <p:nvPicPr>
          <p:cNvPr id="5" name="Content Placeholder 4">
            <a:extLst>
              <a:ext uri="{FF2B5EF4-FFF2-40B4-BE49-F238E27FC236}">
                <a16:creationId xmlns:a16="http://schemas.microsoft.com/office/drawing/2014/main" id="{477CC991-22D5-488B-9F53-8764B8136108}"/>
              </a:ext>
            </a:extLst>
          </p:cNvPr>
          <p:cNvPicPr>
            <a:picLocks noGrp="1" noChangeAspect="1"/>
          </p:cNvPicPr>
          <p:nvPr>
            <p:ph idx="1"/>
          </p:nvPr>
        </p:nvPicPr>
        <p:blipFill>
          <a:blip r:embed="rId3"/>
          <a:stretch>
            <a:fillRect/>
          </a:stretch>
        </p:blipFill>
        <p:spPr>
          <a:xfrm>
            <a:off x="0" y="4513943"/>
            <a:ext cx="2721168" cy="2344057"/>
          </a:xfrm>
        </p:spPr>
      </p:pic>
      <p:pic>
        <p:nvPicPr>
          <p:cNvPr id="10" name="Picture 9">
            <a:extLst>
              <a:ext uri="{FF2B5EF4-FFF2-40B4-BE49-F238E27FC236}">
                <a16:creationId xmlns:a16="http://schemas.microsoft.com/office/drawing/2014/main" id="{35BB3C50-549B-45FC-9512-0E89F86B4FDD}"/>
              </a:ext>
            </a:extLst>
          </p:cNvPr>
          <p:cNvPicPr>
            <a:picLocks noChangeAspect="1"/>
          </p:cNvPicPr>
          <p:nvPr/>
        </p:nvPicPr>
        <p:blipFill>
          <a:blip r:embed="rId4"/>
          <a:stretch>
            <a:fillRect/>
          </a:stretch>
        </p:blipFill>
        <p:spPr>
          <a:xfrm>
            <a:off x="6531429" y="3580719"/>
            <a:ext cx="3048000" cy="2971800"/>
          </a:xfrm>
          <a:prstGeom prst="rect">
            <a:avLst/>
          </a:prstGeom>
        </p:spPr>
      </p:pic>
      <p:pic>
        <p:nvPicPr>
          <p:cNvPr id="12" name="Picture 11">
            <a:extLst>
              <a:ext uri="{FF2B5EF4-FFF2-40B4-BE49-F238E27FC236}">
                <a16:creationId xmlns:a16="http://schemas.microsoft.com/office/drawing/2014/main" id="{AD7705DE-BF5D-4547-928E-99B4DA1A0D8B}"/>
              </a:ext>
            </a:extLst>
          </p:cNvPr>
          <p:cNvPicPr>
            <a:picLocks noChangeAspect="1"/>
          </p:cNvPicPr>
          <p:nvPr/>
        </p:nvPicPr>
        <p:blipFill>
          <a:blip r:embed="rId5"/>
          <a:stretch>
            <a:fillRect/>
          </a:stretch>
        </p:blipFill>
        <p:spPr>
          <a:xfrm>
            <a:off x="-482309" y="1417638"/>
            <a:ext cx="3527245" cy="2520733"/>
          </a:xfrm>
          <a:prstGeom prst="rect">
            <a:avLst/>
          </a:prstGeom>
        </p:spPr>
      </p:pic>
      <p:pic>
        <p:nvPicPr>
          <p:cNvPr id="14" name="Picture 13">
            <a:extLst>
              <a:ext uri="{FF2B5EF4-FFF2-40B4-BE49-F238E27FC236}">
                <a16:creationId xmlns:a16="http://schemas.microsoft.com/office/drawing/2014/main" id="{E863076A-DD15-4339-8F97-7FD42B4A7DEF}"/>
              </a:ext>
            </a:extLst>
          </p:cNvPr>
          <p:cNvPicPr>
            <a:picLocks noChangeAspect="1"/>
          </p:cNvPicPr>
          <p:nvPr/>
        </p:nvPicPr>
        <p:blipFill>
          <a:blip r:embed="rId6"/>
          <a:stretch>
            <a:fillRect/>
          </a:stretch>
        </p:blipFill>
        <p:spPr>
          <a:xfrm>
            <a:off x="6392639" y="1059986"/>
            <a:ext cx="3771900" cy="2520733"/>
          </a:xfrm>
          <a:prstGeom prst="rect">
            <a:avLst/>
          </a:prstGeom>
        </p:spPr>
      </p:pic>
      <p:pic>
        <p:nvPicPr>
          <p:cNvPr id="16" name="Picture 15">
            <a:extLst>
              <a:ext uri="{FF2B5EF4-FFF2-40B4-BE49-F238E27FC236}">
                <a16:creationId xmlns:a16="http://schemas.microsoft.com/office/drawing/2014/main" id="{113B20F3-BB6B-4979-962D-AB02C20C430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984362" y="3071556"/>
            <a:ext cx="3391877" cy="2101703"/>
          </a:xfrm>
          <a:prstGeom prst="rect">
            <a:avLst/>
          </a:prstGeom>
        </p:spPr>
      </p:pic>
      <p:sp>
        <p:nvSpPr>
          <p:cNvPr id="17" name="TextBox 16">
            <a:extLst>
              <a:ext uri="{FF2B5EF4-FFF2-40B4-BE49-F238E27FC236}">
                <a16:creationId xmlns:a16="http://schemas.microsoft.com/office/drawing/2014/main" id="{BC92AD71-BE26-4EE9-94DE-14732E17DF92}"/>
              </a:ext>
            </a:extLst>
          </p:cNvPr>
          <p:cNvSpPr txBox="1"/>
          <p:nvPr/>
        </p:nvSpPr>
        <p:spPr>
          <a:xfrm>
            <a:off x="0" y="6377357"/>
            <a:ext cx="2612572" cy="369332"/>
          </a:xfrm>
          <a:prstGeom prst="rect">
            <a:avLst/>
          </a:prstGeom>
          <a:noFill/>
        </p:spPr>
        <p:txBody>
          <a:bodyPr wrap="square" rtlCol="0">
            <a:spAutoFit/>
          </a:bodyPr>
          <a:lstStyle/>
          <a:p>
            <a:r>
              <a:rPr lang="en-US" sz="900">
                <a:hlinkClick r:id="rId8" tooltip="http://en.wikipedia.org/wiki/File:Left_Blue_Eye.jpg"/>
              </a:rPr>
              <a:t>This Photo</a:t>
            </a:r>
            <a:r>
              <a:rPr lang="en-US" sz="900"/>
              <a:t> by Unknown Author is licensed under </a:t>
            </a:r>
            <a:r>
              <a:rPr lang="en-US" sz="900">
                <a:hlinkClick r:id="rId9" tooltip="https://creativecommons.org/licenses/by-sa/3.0/"/>
              </a:rPr>
              <a:t>CC BY-SA</a:t>
            </a:r>
            <a:endParaRPr lang="en-US" sz="900"/>
          </a:p>
        </p:txBody>
      </p:sp>
      <p:pic>
        <p:nvPicPr>
          <p:cNvPr id="19" name="Picture 18">
            <a:extLst>
              <a:ext uri="{FF2B5EF4-FFF2-40B4-BE49-F238E27FC236}">
                <a16:creationId xmlns:a16="http://schemas.microsoft.com/office/drawing/2014/main" id="{9CE9ED62-074D-4F4C-A2C3-CBF13CBCA5FE}"/>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894422" y="4888950"/>
            <a:ext cx="4002366" cy="3224128"/>
          </a:xfrm>
          <a:prstGeom prst="rect">
            <a:avLst/>
          </a:prstGeom>
        </p:spPr>
      </p:pic>
      <p:sp>
        <p:nvSpPr>
          <p:cNvPr id="20" name="TextBox 19">
            <a:extLst>
              <a:ext uri="{FF2B5EF4-FFF2-40B4-BE49-F238E27FC236}">
                <a16:creationId xmlns:a16="http://schemas.microsoft.com/office/drawing/2014/main" id="{5B4391BE-C1E9-435D-9655-8832EAA03D9D}"/>
              </a:ext>
            </a:extLst>
          </p:cNvPr>
          <p:cNvSpPr txBox="1"/>
          <p:nvPr/>
        </p:nvSpPr>
        <p:spPr>
          <a:xfrm>
            <a:off x="2489035" y="8423303"/>
            <a:ext cx="4002366" cy="230832"/>
          </a:xfrm>
          <a:prstGeom prst="rect">
            <a:avLst/>
          </a:prstGeom>
          <a:noFill/>
        </p:spPr>
        <p:txBody>
          <a:bodyPr wrap="square" rtlCol="0">
            <a:spAutoFit/>
          </a:bodyPr>
          <a:lstStyle/>
          <a:p>
            <a:r>
              <a:rPr lang="en-US" sz="900">
                <a:hlinkClick r:id="rId11" tooltip="http://en.wikipedia.org/wiki/File:Kayau's_feet.jpg"/>
              </a:rPr>
              <a:t>This Photo</a:t>
            </a:r>
            <a:r>
              <a:rPr lang="en-US" sz="900"/>
              <a:t> by Unknown Author is licensed under </a:t>
            </a:r>
            <a:r>
              <a:rPr lang="en-US" sz="900">
                <a:hlinkClick r:id="rId9" tooltip="https://creativecommons.org/licenses/by-sa/3.0/"/>
              </a:rPr>
              <a:t>CC BY-SA</a:t>
            </a:r>
            <a:endParaRPr lang="en-US" sz="900"/>
          </a:p>
        </p:txBody>
      </p:sp>
      <p:pic>
        <p:nvPicPr>
          <p:cNvPr id="22" name="Picture 21">
            <a:extLst>
              <a:ext uri="{FF2B5EF4-FFF2-40B4-BE49-F238E27FC236}">
                <a16:creationId xmlns:a16="http://schemas.microsoft.com/office/drawing/2014/main" id="{E117AE37-DCDB-48FA-902C-E95D314B1479}"/>
              </a:ext>
            </a:extLst>
          </p:cNvPr>
          <p:cNvPicPr>
            <a:picLocks noChangeAspect="1"/>
          </p:cNvPicPr>
          <p:nvPr/>
        </p:nvPicPr>
        <p:blipFill>
          <a:blip r:embed="rId12"/>
          <a:stretch>
            <a:fillRect/>
          </a:stretch>
        </p:blipFill>
        <p:spPr>
          <a:xfrm>
            <a:off x="5266128" y="1282706"/>
            <a:ext cx="1551820" cy="1665638"/>
          </a:xfrm>
          <a:prstGeom prst="rect">
            <a:avLst/>
          </a:prstGeom>
        </p:spPr>
      </p:pic>
      <p:pic>
        <p:nvPicPr>
          <p:cNvPr id="24" name="Picture 23">
            <a:extLst>
              <a:ext uri="{FF2B5EF4-FFF2-40B4-BE49-F238E27FC236}">
                <a16:creationId xmlns:a16="http://schemas.microsoft.com/office/drawing/2014/main" id="{A0DF92A4-76F8-43D8-8615-1305E47EF4E5}"/>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3290299" y="1416682"/>
            <a:ext cx="2466975" cy="1847850"/>
          </a:xfrm>
          <a:prstGeom prst="rect">
            <a:avLst/>
          </a:prstGeom>
        </p:spPr>
      </p:pic>
      <p:sp>
        <p:nvSpPr>
          <p:cNvPr id="25" name="TextBox 24">
            <a:extLst>
              <a:ext uri="{FF2B5EF4-FFF2-40B4-BE49-F238E27FC236}">
                <a16:creationId xmlns:a16="http://schemas.microsoft.com/office/drawing/2014/main" id="{AF6F8B16-7AE1-4CA0-A171-AFC3998088A1}"/>
              </a:ext>
            </a:extLst>
          </p:cNvPr>
          <p:cNvSpPr txBox="1"/>
          <p:nvPr/>
        </p:nvSpPr>
        <p:spPr>
          <a:xfrm>
            <a:off x="3338512" y="4352925"/>
            <a:ext cx="2466975" cy="369332"/>
          </a:xfrm>
          <a:prstGeom prst="rect">
            <a:avLst/>
          </a:prstGeom>
          <a:noFill/>
        </p:spPr>
        <p:txBody>
          <a:bodyPr wrap="square" rtlCol="0">
            <a:spAutoFit/>
          </a:bodyPr>
          <a:lstStyle/>
          <a:p>
            <a:r>
              <a:rPr lang="en-US" sz="900">
                <a:hlinkClick r:id="rId14" tooltip="http://ell.stackexchange.com/questions/81767/what-is-it-elbow"/>
              </a:rPr>
              <a:t>This Photo</a:t>
            </a:r>
            <a:r>
              <a:rPr lang="en-US" sz="900"/>
              <a:t> by Unknown Author is licensed under </a:t>
            </a:r>
            <a:r>
              <a:rPr lang="en-US" sz="900">
                <a:hlinkClick r:id="rId9" tooltip="https://creativecommons.org/licenses/by-sa/3.0/"/>
              </a:rPr>
              <a:t>CC BY-SA</a:t>
            </a:r>
            <a:endParaRPr lang="en-US" sz="900"/>
          </a:p>
        </p:txBody>
      </p:sp>
    </p:spTree>
    <p:extLst>
      <p:ext uri="{BB962C8B-B14F-4D97-AF65-F5344CB8AC3E}">
        <p14:creationId xmlns:p14="http://schemas.microsoft.com/office/powerpoint/2010/main" val="3338992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9349-05B3-404C-8182-0C68205DCEAD}"/>
              </a:ext>
            </a:extLst>
          </p:cNvPr>
          <p:cNvSpPr>
            <a:spLocks noGrp="1"/>
          </p:cNvSpPr>
          <p:nvPr>
            <p:ph type="title"/>
          </p:nvPr>
        </p:nvSpPr>
        <p:spPr/>
        <p:txBody>
          <a:bodyPr/>
          <a:lstStyle/>
          <a:p>
            <a:pPr algn="l"/>
            <a:r>
              <a:rPr lang="en-US" dirty="0">
                <a:solidFill>
                  <a:schemeClr val="bg1"/>
                </a:solidFill>
              </a:rPr>
              <a:t>Injured body parts</a:t>
            </a:r>
          </a:p>
        </p:txBody>
      </p:sp>
      <p:graphicFrame>
        <p:nvGraphicFramePr>
          <p:cNvPr id="4" name="Content Placeholder 3">
            <a:extLst>
              <a:ext uri="{FF2B5EF4-FFF2-40B4-BE49-F238E27FC236}">
                <a16:creationId xmlns:a16="http://schemas.microsoft.com/office/drawing/2014/main" id="{167292E0-8721-4F23-BE85-606C79E9A94A}"/>
              </a:ext>
            </a:extLst>
          </p:cNvPr>
          <p:cNvGraphicFramePr>
            <a:graphicFrameLocks noGrp="1"/>
          </p:cNvGraphicFramePr>
          <p:nvPr>
            <p:ph idx="1"/>
            <p:extLst>
              <p:ext uri="{D42A27DB-BD31-4B8C-83A1-F6EECF244321}">
                <p14:modId xmlns:p14="http://schemas.microsoft.com/office/powerpoint/2010/main" val="3468154773"/>
              </p:ext>
            </p:extLst>
          </p:nvPr>
        </p:nvGraphicFramePr>
        <p:xfrm>
          <a:off x="457200" y="1600200"/>
          <a:ext cx="8229600" cy="517712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284871892"/>
                    </a:ext>
                  </a:extLst>
                </a:gridCol>
                <a:gridCol w="4114800">
                  <a:extLst>
                    <a:ext uri="{9D8B030D-6E8A-4147-A177-3AD203B41FA5}">
                      <a16:colId xmlns:a16="http://schemas.microsoft.com/office/drawing/2014/main" val="4087826344"/>
                    </a:ext>
                  </a:extLst>
                </a:gridCol>
              </a:tblGrid>
              <a:tr h="797681">
                <a:tc>
                  <a:txBody>
                    <a:bodyPr/>
                    <a:lstStyle/>
                    <a:p>
                      <a:r>
                        <a:rPr lang="en-US" sz="3600" b="0" dirty="0"/>
                        <a:t>Head, Face &amp; Ears</a:t>
                      </a:r>
                    </a:p>
                  </a:txBody>
                  <a:tcPr/>
                </a:tc>
                <a:tc>
                  <a:txBody>
                    <a:bodyPr/>
                    <a:lstStyle/>
                    <a:p>
                      <a:r>
                        <a:rPr lang="en-US" sz="3600" dirty="0"/>
                        <a:t>6</a:t>
                      </a:r>
                    </a:p>
                  </a:txBody>
                  <a:tcPr/>
                </a:tc>
                <a:extLst>
                  <a:ext uri="{0D108BD9-81ED-4DB2-BD59-A6C34878D82A}">
                    <a16:rowId xmlns:a16="http://schemas.microsoft.com/office/drawing/2014/main" val="1219764232"/>
                  </a:ext>
                </a:extLst>
              </a:tr>
              <a:tr h="797681">
                <a:tc>
                  <a:txBody>
                    <a:bodyPr/>
                    <a:lstStyle/>
                    <a:p>
                      <a:r>
                        <a:rPr lang="en-US" sz="3600" dirty="0"/>
                        <a:t>Wrist, Fingers &amp; Hand</a:t>
                      </a:r>
                    </a:p>
                  </a:txBody>
                  <a:tcPr/>
                </a:tc>
                <a:tc>
                  <a:txBody>
                    <a:bodyPr/>
                    <a:lstStyle/>
                    <a:p>
                      <a:r>
                        <a:rPr lang="en-US" sz="3600" dirty="0"/>
                        <a:t>4</a:t>
                      </a:r>
                    </a:p>
                  </a:txBody>
                  <a:tcPr/>
                </a:tc>
                <a:extLst>
                  <a:ext uri="{0D108BD9-81ED-4DB2-BD59-A6C34878D82A}">
                    <a16:rowId xmlns:a16="http://schemas.microsoft.com/office/drawing/2014/main" val="29849149"/>
                  </a:ext>
                </a:extLst>
              </a:tr>
              <a:tr h="797681">
                <a:tc>
                  <a:txBody>
                    <a:bodyPr/>
                    <a:lstStyle/>
                    <a:p>
                      <a:r>
                        <a:rPr lang="en-US" sz="3600" dirty="0"/>
                        <a:t>Back</a:t>
                      </a:r>
                    </a:p>
                  </a:txBody>
                  <a:tcPr/>
                </a:tc>
                <a:tc>
                  <a:txBody>
                    <a:bodyPr/>
                    <a:lstStyle/>
                    <a:p>
                      <a:r>
                        <a:rPr lang="en-US" sz="3600" dirty="0"/>
                        <a:t>5</a:t>
                      </a:r>
                    </a:p>
                  </a:txBody>
                  <a:tcPr/>
                </a:tc>
                <a:extLst>
                  <a:ext uri="{0D108BD9-81ED-4DB2-BD59-A6C34878D82A}">
                    <a16:rowId xmlns:a16="http://schemas.microsoft.com/office/drawing/2014/main" val="2305680133"/>
                  </a:ext>
                </a:extLst>
              </a:tr>
              <a:tr h="797681">
                <a:tc>
                  <a:txBody>
                    <a:bodyPr/>
                    <a:lstStyle/>
                    <a:p>
                      <a:r>
                        <a:rPr lang="en-US" sz="3600" dirty="0"/>
                        <a:t>Ankle, Toe &amp; Feet</a:t>
                      </a:r>
                    </a:p>
                  </a:txBody>
                  <a:tcPr/>
                </a:tc>
                <a:tc>
                  <a:txBody>
                    <a:bodyPr/>
                    <a:lstStyle/>
                    <a:p>
                      <a:r>
                        <a:rPr lang="en-US" sz="3600" dirty="0"/>
                        <a:t>2</a:t>
                      </a:r>
                    </a:p>
                  </a:txBody>
                  <a:tcPr/>
                </a:tc>
                <a:extLst>
                  <a:ext uri="{0D108BD9-81ED-4DB2-BD59-A6C34878D82A}">
                    <a16:rowId xmlns:a16="http://schemas.microsoft.com/office/drawing/2014/main" val="592411298"/>
                  </a:ext>
                </a:extLst>
              </a:tr>
              <a:tr h="797681">
                <a:tc>
                  <a:txBody>
                    <a:bodyPr/>
                    <a:lstStyle/>
                    <a:p>
                      <a:r>
                        <a:rPr lang="en-US" sz="3600" dirty="0"/>
                        <a:t>Arms &amp; Shoulders</a:t>
                      </a:r>
                    </a:p>
                  </a:txBody>
                  <a:tcPr/>
                </a:tc>
                <a:tc>
                  <a:txBody>
                    <a:bodyPr/>
                    <a:lstStyle/>
                    <a:p>
                      <a:r>
                        <a:rPr lang="en-US" sz="3600" dirty="0"/>
                        <a:t>3</a:t>
                      </a:r>
                    </a:p>
                  </a:txBody>
                  <a:tcPr/>
                </a:tc>
                <a:extLst>
                  <a:ext uri="{0D108BD9-81ED-4DB2-BD59-A6C34878D82A}">
                    <a16:rowId xmlns:a16="http://schemas.microsoft.com/office/drawing/2014/main" val="1274394241"/>
                  </a:ext>
                </a:extLst>
              </a:tr>
              <a:tr h="797681">
                <a:tc>
                  <a:txBody>
                    <a:bodyPr/>
                    <a:lstStyle/>
                    <a:p>
                      <a:r>
                        <a:rPr lang="en-US" sz="3600" dirty="0"/>
                        <a:t>Hips, Legs</a:t>
                      </a:r>
                    </a:p>
                  </a:txBody>
                  <a:tcPr/>
                </a:tc>
                <a:tc>
                  <a:txBody>
                    <a:bodyPr/>
                    <a:lstStyle/>
                    <a:p>
                      <a:r>
                        <a:rPr lang="en-US" sz="3600" dirty="0"/>
                        <a:t>3</a:t>
                      </a:r>
                    </a:p>
                  </a:txBody>
                  <a:tcPr/>
                </a:tc>
                <a:extLst>
                  <a:ext uri="{0D108BD9-81ED-4DB2-BD59-A6C34878D82A}">
                    <a16:rowId xmlns:a16="http://schemas.microsoft.com/office/drawing/2014/main" val="24253117"/>
                  </a:ext>
                </a:extLst>
              </a:tr>
            </a:tbl>
          </a:graphicData>
        </a:graphic>
      </p:graphicFrame>
    </p:spTree>
    <p:extLst>
      <p:ext uri="{BB962C8B-B14F-4D97-AF65-F5344CB8AC3E}">
        <p14:creationId xmlns:p14="http://schemas.microsoft.com/office/powerpoint/2010/main" val="57544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15-24</a:t>
            </a:r>
          </a:p>
          <a:p>
            <a:pPr marL="0" indent="0">
              <a:buNone/>
            </a:pPr>
            <a:r>
              <a:rPr lang="en-US" dirty="0"/>
              <a:t>25-34</a:t>
            </a:r>
          </a:p>
          <a:p>
            <a:pPr marL="0" indent="0">
              <a:buNone/>
            </a:pPr>
            <a:r>
              <a:rPr lang="en-US" dirty="0"/>
              <a:t>35-44</a:t>
            </a:r>
          </a:p>
          <a:p>
            <a:pPr marL="0" indent="0">
              <a:buNone/>
            </a:pPr>
            <a:r>
              <a:rPr lang="en-US" dirty="0"/>
              <a:t>45-54</a:t>
            </a:r>
          </a:p>
          <a:p>
            <a:pPr marL="0" indent="0">
              <a:buNone/>
            </a:pPr>
            <a:r>
              <a:rPr lang="en-US" dirty="0"/>
              <a:t>55-64</a:t>
            </a:r>
          </a:p>
          <a:p>
            <a:pPr marL="0" indent="0">
              <a:buNone/>
            </a:pPr>
            <a:r>
              <a:rPr lang="en-US" dirty="0"/>
              <a:t>65+</a:t>
            </a:r>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63995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351-D400-48B8-874F-444C03094EDD}"/>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0CDAF47C-F5B5-4A33-9AA5-9B2AD7270F76}"/>
              </a:ext>
            </a:extLst>
          </p:cNvPr>
          <p:cNvGraphicFramePr>
            <a:graphicFrameLocks noGrp="1"/>
          </p:cNvGraphicFramePr>
          <p:nvPr>
            <p:ph idx="1"/>
            <p:extLst>
              <p:ext uri="{D42A27DB-BD31-4B8C-83A1-F6EECF244321}">
                <p14:modId xmlns:p14="http://schemas.microsoft.com/office/powerpoint/2010/main" val="4133214436"/>
              </p:ext>
            </p:extLst>
          </p:nvPr>
        </p:nvGraphicFramePr>
        <p:xfrm>
          <a:off x="464457" y="1600200"/>
          <a:ext cx="8222343" cy="4983160"/>
        </p:xfrm>
        <a:graphic>
          <a:graphicData uri="http://schemas.openxmlformats.org/drawingml/2006/table">
            <a:tbl>
              <a:tblPr firstRow="1" bandRow="1">
                <a:tableStyleId>{5C22544A-7EE6-4342-B048-85BDC9FD1C3A}</a:tableStyleId>
              </a:tblPr>
              <a:tblGrid>
                <a:gridCol w="4107543">
                  <a:extLst>
                    <a:ext uri="{9D8B030D-6E8A-4147-A177-3AD203B41FA5}">
                      <a16:colId xmlns:a16="http://schemas.microsoft.com/office/drawing/2014/main" val="102415938"/>
                    </a:ext>
                  </a:extLst>
                </a:gridCol>
                <a:gridCol w="4114800">
                  <a:extLst>
                    <a:ext uri="{9D8B030D-6E8A-4147-A177-3AD203B41FA5}">
                      <a16:colId xmlns:a16="http://schemas.microsoft.com/office/drawing/2014/main" val="875953925"/>
                    </a:ext>
                  </a:extLst>
                </a:gridCol>
              </a:tblGrid>
              <a:tr h="711880">
                <a:tc>
                  <a:txBody>
                    <a:bodyPr/>
                    <a:lstStyle/>
                    <a:p>
                      <a:r>
                        <a:rPr lang="en-US" sz="3600" dirty="0"/>
                        <a:t>Age group</a:t>
                      </a:r>
                    </a:p>
                  </a:txBody>
                  <a:tcPr/>
                </a:tc>
                <a:tc>
                  <a:txBody>
                    <a:bodyPr/>
                    <a:lstStyle/>
                    <a:p>
                      <a:r>
                        <a:rPr lang="en-US" sz="3600" dirty="0"/>
                        <a:t>Number of injuries</a:t>
                      </a:r>
                    </a:p>
                  </a:txBody>
                  <a:tcPr/>
                </a:tc>
                <a:extLst>
                  <a:ext uri="{0D108BD9-81ED-4DB2-BD59-A6C34878D82A}">
                    <a16:rowId xmlns:a16="http://schemas.microsoft.com/office/drawing/2014/main" val="504401342"/>
                  </a:ext>
                </a:extLst>
              </a:tr>
              <a:tr h="711880">
                <a:tc>
                  <a:txBody>
                    <a:bodyPr/>
                    <a:lstStyle/>
                    <a:p>
                      <a:r>
                        <a:rPr lang="en-US" sz="3600" dirty="0"/>
                        <a:t>15-24</a:t>
                      </a:r>
                    </a:p>
                  </a:txBody>
                  <a:tcPr/>
                </a:tc>
                <a:tc>
                  <a:txBody>
                    <a:bodyPr/>
                    <a:lstStyle/>
                    <a:p>
                      <a:r>
                        <a:rPr lang="en-US" sz="3600" dirty="0"/>
                        <a:t>7</a:t>
                      </a:r>
                    </a:p>
                  </a:txBody>
                  <a:tcPr/>
                </a:tc>
                <a:extLst>
                  <a:ext uri="{0D108BD9-81ED-4DB2-BD59-A6C34878D82A}">
                    <a16:rowId xmlns:a16="http://schemas.microsoft.com/office/drawing/2014/main" val="478513671"/>
                  </a:ext>
                </a:extLst>
              </a:tr>
              <a:tr h="711880">
                <a:tc>
                  <a:txBody>
                    <a:bodyPr/>
                    <a:lstStyle/>
                    <a:p>
                      <a:r>
                        <a:rPr lang="en-US" sz="3600" dirty="0"/>
                        <a:t>25-34</a:t>
                      </a:r>
                    </a:p>
                  </a:txBody>
                  <a:tcPr/>
                </a:tc>
                <a:tc>
                  <a:txBody>
                    <a:bodyPr/>
                    <a:lstStyle/>
                    <a:p>
                      <a:r>
                        <a:rPr lang="en-US" sz="3600" dirty="0"/>
                        <a:t>4</a:t>
                      </a:r>
                    </a:p>
                  </a:txBody>
                  <a:tcPr/>
                </a:tc>
                <a:extLst>
                  <a:ext uri="{0D108BD9-81ED-4DB2-BD59-A6C34878D82A}">
                    <a16:rowId xmlns:a16="http://schemas.microsoft.com/office/drawing/2014/main" val="3007868426"/>
                  </a:ext>
                </a:extLst>
              </a:tr>
              <a:tr h="711880">
                <a:tc>
                  <a:txBody>
                    <a:bodyPr/>
                    <a:lstStyle/>
                    <a:p>
                      <a:r>
                        <a:rPr lang="en-US" sz="3600" dirty="0"/>
                        <a:t>35-44</a:t>
                      </a:r>
                    </a:p>
                  </a:txBody>
                  <a:tcPr/>
                </a:tc>
                <a:tc>
                  <a:txBody>
                    <a:bodyPr/>
                    <a:lstStyle/>
                    <a:p>
                      <a:r>
                        <a:rPr lang="en-US" sz="3600" dirty="0"/>
                        <a:t>1</a:t>
                      </a:r>
                    </a:p>
                  </a:txBody>
                  <a:tcPr/>
                </a:tc>
                <a:extLst>
                  <a:ext uri="{0D108BD9-81ED-4DB2-BD59-A6C34878D82A}">
                    <a16:rowId xmlns:a16="http://schemas.microsoft.com/office/drawing/2014/main" val="1249968023"/>
                  </a:ext>
                </a:extLst>
              </a:tr>
              <a:tr h="711880">
                <a:tc>
                  <a:txBody>
                    <a:bodyPr/>
                    <a:lstStyle/>
                    <a:p>
                      <a:r>
                        <a:rPr lang="en-US" sz="3600" dirty="0"/>
                        <a:t>45-54</a:t>
                      </a:r>
                    </a:p>
                  </a:txBody>
                  <a:tcPr/>
                </a:tc>
                <a:tc>
                  <a:txBody>
                    <a:bodyPr/>
                    <a:lstStyle/>
                    <a:p>
                      <a:r>
                        <a:rPr lang="en-US" sz="3600" dirty="0"/>
                        <a:t>3</a:t>
                      </a:r>
                    </a:p>
                  </a:txBody>
                  <a:tcPr/>
                </a:tc>
                <a:extLst>
                  <a:ext uri="{0D108BD9-81ED-4DB2-BD59-A6C34878D82A}">
                    <a16:rowId xmlns:a16="http://schemas.microsoft.com/office/drawing/2014/main" val="4241635140"/>
                  </a:ext>
                </a:extLst>
              </a:tr>
              <a:tr h="711880">
                <a:tc>
                  <a:txBody>
                    <a:bodyPr/>
                    <a:lstStyle/>
                    <a:p>
                      <a:r>
                        <a:rPr lang="en-US" sz="3600" dirty="0"/>
                        <a:t>55-64</a:t>
                      </a:r>
                    </a:p>
                  </a:txBody>
                  <a:tcPr/>
                </a:tc>
                <a:tc>
                  <a:txBody>
                    <a:bodyPr/>
                    <a:lstStyle/>
                    <a:p>
                      <a:r>
                        <a:rPr lang="en-US" sz="3600" dirty="0"/>
                        <a:t>8</a:t>
                      </a:r>
                    </a:p>
                  </a:txBody>
                  <a:tcPr/>
                </a:tc>
                <a:extLst>
                  <a:ext uri="{0D108BD9-81ED-4DB2-BD59-A6C34878D82A}">
                    <a16:rowId xmlns:a16="http://schemas.microsoft.com/office/drawing/2014/main" val="2299177156"/>
                  </a:ext>
                </a:extLst>
              </a:tr>
              <a:tr h="711880">
                <a:tc>
                  <a:txBody>
                    <a:bodyPr/>
                    <a:lstStyle/>
                    <a:p>
                      <a:r>
                        <a:rPr lang="en-US" sz="3600" dirty="0"/>
                        <a:t>65+</a:t>
                      </a:r>
                    </a:p>
                  </a:txBody>
                  <a:tcPr/>
                </a:tc>
                <a:tc>
                  <a:txBody>
                    <a:bodyPr/>
                    <a:lstStyle/>
                    <a:p>
                      <a:r>
                        <a:rPr lang="en-US" sz="3600" dirty="0"/>
                        <a:t>1</a:t>
                      </a:r>
                    </a:p>
                  </a:txBody>
                  <a:tcPr/>
                </a:tc>
                <a:extLst>
                  <a:ext uri="{0D108BD9-81ED-4DB2-BD59-A6C34878D82A}">
                    <a16:rowId xmlns:a16="http://schemas.microsoft.com/office/drawing/2014/main" val="268096883"/>
                  </a:ext>
                </a:extLst>
              </a:tr>
            </a:tbl>
          </a:graphicData>
        </a:graphic>
      </p:graphicFrame>
    </p:spTree>
    <p:extLst>
      <p:ext uri="{BB962C8B-B14F-4D97-AF65-F5344CB8AC3E}">
        <p14:creationId xmlns:p14="http://schemas.microsoft.com/office/powerpoint/2010/main" val="2955122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15-24</a:t>
            </a:r>
          </a:p>
          <a:p>
            <a:pPr marL="0" indent="0">
              <a:buNone/>
            </a:pPr>
            <a:r>
              <a:rPr lang="en-US" dirty="0"/>
              <a:t>25-34</a:t>
            </a:r>
          </a:p>
          <a:p>
            <a:pPr marL="0" indent="0">
              <a:buNone/>
            </a:pPr>
            <a:r>
              <a:rPr lang="en-US" dirty="0"/>
              <a:t>35-44</a:t>
            </a:r>
          </a:p>
          <a:p>
            <a:pPr marL="0" indent="0">
              <a:buNone/>
            </a:pPr>
            <a:r>
              <a:rPr lang="en-US" dirty="0"/>
              <a:t>45-54</a:t>
            </a:r>
          </a:p>
          <a:p>
            <a:pPr marL="0" indent="0">
              <a:buNone/>
            </a:pPr>
            <a:r>
              <a:rPr lang="en-US" dirty="0"/>
              <a:t>55-64</a:t>
            </a:r>
          </a:p>
          <a:p>
            <a:pPr marL="0" indent="0">
              <a:buNone/>
            </a:pPr>
            <a:r>
              <a:rPr lang="en-US" dirty="0"/>
              <a:t>65+</a:t>
            </a:r>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1921030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351-D400-48B8-874F-444C03094EDD}"/>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0CDAF47C-F5B5-4A33-9AA5-9B2AD7270F76}"/>
              </a:ext>
            </a:extLst>
          </p:cNvPr>
          <p:cNvGraphicFramePr>
            <a:graphicFrameLocks noGrp="1"/>
          </p:cNvGraphicFramePr>
          <p:nvPr>
            <p:ph idx="1"/>
            <p:extLst>
              <p:ext uri="{D42A27DB-BD31-4B8C-83A1-F6EECF244321}">
                <p14:modId xmlns:p14="http://schemas.microsoft.com/office/powerpoint/2010/main" val="3829963229"/>
              </p:ext>
            </p:extLst>
          </p:nvPr>
        </p:nvGraphicFramePr>
        <p:xfrm>
          <a:off x="457200" y="1097962"/>
          <a:ext cx="8222343" cy="5460000"/>
        </p:xfrm>
        <a:graphic>
          <a:graphicData uri="http://schemas.openxmlformats.org/drawingml/2006/table">
            <a:tbl>
              <a:tblPr firstRow="1" bandRow="1">
                <a:tableStyleId>{5C22544A-7EE6-4342-B048-85BDC9FD1C3A}</a:tableStyleId>
              </a:tblPr>
              <a:tblGrid>
                <a:gridCol w="2737557">
                  <a:extLst>
                    <a:ext uri="{9D8B030D-6E8A-4147-A177-3AD203B41FA5}">
                      <a16:colId xmlns:a16="http://schemas.microsoft.com/office/drawing/2014/main" val="102415938"/>
                    </a:ext>
                  </a:extLst>
                </a:gridCol>
                <a:gridCol w="2742393">
                  <a:extLst>
                    <a:ext uri="{9D8B030D-6E8A-4147-A177-3AD203B41FA5}">
                      <a16:colId xmlns:a16="http://schemas.microsoft.com/office/drawing/2014/main" val="875953925"/>
                    </a:ext>
                  </a:extLst>
                </a:gridCol>
                <a:gridCol w="2742393">
                  <a:extLst>
                    <a:ext uri="{9D8B030D-6E8A-4147-A177-3AD203B41FA5}">
                      <a16:colId xmlns:a16="http://schemas.microsoft.com/office/drawing/2014/main" val="290556280"/>
                    </a:ext>
                  </a:extLst>
                </a:gridCol>
              </a:tblGrid>
              <a:tr h="711880">
                <a:tc>
                  <a:txBody>
                    <a:bodyPr/>
                    <a:lstStyle/>
                    <a:p>
                      <a:r>
                        <a:rPr lang="en-US" sz="3600" dirty="0"/>
                        <a:t>Age group</a:t>
                      </a:r>
                    </a:p>
                  </a:txBody>
                  <a:tcPr/>
                </a:tc>
                <a:tc>
                  <a:txBody>
                    <a:bodyPr/>
                    <a:lstStyle/>
                    <a:p>
                      <a:r>
                        <a:rPr lang="en-US" sz="3600" dirty="0"/>
                        <a:t>Number of injuries</a:t>
                      </a:r>
                    </a:p>
                  </a:txBody>
                  <a:tcPr/>
                </a:tc>
                <a:tc>
                  <a:txBody>
                    <a:bodyPr/>
                    <a:lstStyle/>
                    <a:p>
                      <a:r>
                        <a:rPr lang="en-US" sz="3600" dirty="0"/>
                        <a:t>Days lost</a:t>
                      </a:r>
                    </a:p>
                  </a:txBody>
                  <a:tcPr/>
                </a:tc>
                <a:extLst>
                  <a:ext uri="{0D108BD9-81ED-4DB2-BD59-A6C34878D82A}">
                    <a16:rowId xmlns:a16="http://schemas.microsoft.com/office/drawing/2014/main" val="504401342"/>
                  </a:ext>
                </a:extLst>
              </a:tr>
              <a:tr h="711880">
                <a:tc>
                  <a:txBody>
                    <a:bodyPr/>
                    <a:lstStyle/>
                    <a:p>
                      <a:r>
                        <a:rPr lang="en-US" sz="3600" dirty="0"/>
                        <a:t>15-24</a:t>
                      </a:r>
                    </a:p>
                  </a:txBody>
                  <a:tcPr/>
                </a:tc>
                <a:tc>
                  <a:txBody>
                    <a:bodyPr/>
                    <a:lstStyle/>
                    <a:p>
                      <a:r>
                        <a:rPr lang="en-US" sz="3600" dirty="0"/>
                        <a:t>7</a:t>
                      </a:r>
                    </a:p>
                  </a:txBody>
                  <a:tcPr/>
                </a:tc>
                <a:tc>
                  <a:txBody>
                    <a:bodyPr/>
                    <a:lstStyle/>
                    <a:p>
                      <a:r>
                        <a:rPr lang="en-US" sz="3600" dirty="0"/>
                        <a:t>518</a:t>
                      </a:r>
                    </a:p>
                  </a:txBody>
                  <a:tcPr/>
                </a:tc>
                <a:extLst>
                  <a:ext uri="{0D108BD9-81ED-4DB2-BD59-A6C34878D82A}">
                    <a16:rowId xmlns:a16="http://schemas.microsoft.com/office/drawing/2014/main" val="478513671"/>
                  </a:ext>
                </a:extLst>
              </a:tr>
              <a:tr h="711880">
                <a:tc>
                  <a:txBody>
                    <a:bodyPr/>
                    <a:lstStyle/>
                    <a:p>
                      <a:r>
                        <a:rPr lang="en-US" sz="3600" dirty="0"/>
                        <a:t>25-34</a:t>
                      </a:r>
                    </a:p>
                  </a:txBody>
                  <a:tcPr/>
                </a:tc>
                <a:tc>
                  <a:txBody>
                    <a:bodyPr/>
                    <a:lstStyle/>
                    <a:p>
                      <a:r>
                        <a:rPr lang="en-US" sz="3600" dirty="0"/>
                        <a:t>4</a:t>
                      </a:r>
                    </a:p>
                  </a:txBody>
                  <a:tcPr/>
                </a:tc>
                <a:tc>
                  <a:txBody>
                    <a:bodyPr/>
                    <a:lstStyle/>
                    <a:p>
                      <a:r>
                        <a:rPr lang="en-US" sz="3600" dirty="0"/>
                        <a:t>212</a:t>
                      </a:r>
                    </a:p>
                  </a:txBody>
                  <a:tcPr/>
                </a:tc>
                <a:extLst>
                  <a:ext uri="{0D108BD9-81ED-4DB2-BD59-A6C34878D82A}">
                    <a16:rowId xmlns:a16="http://schemas.microsoft.com/office/drawing/2014/main" val="3007868426"/>
                  </a:ext>
                </a:extLst>
              </a:tr>
              <a:tr h="711880">
                <a:tc>
                  <a:txBody>
                    <a:bodyPr/>
                    <a:lstStyle/>
                    <a:p>
                      <a:r>
                        <a:rPr lang="en-US" sz="3600" dirty="0"/>
                        <a:t>35-44</a:t>
                      </a:r>
                    </a:p>
                  </a:txBody>
                  <a:tcPr/>
                </a:tc>
                <a:tc>
                  <a:txBody>
                    <a:bodyPr/>
                    <a:lstStyle/>
                    <a:p>
                      <a:r>
                        <a:rPr lang="en-US" sz="3600" dirty="0"/>
                        <a:t>1</a:t>
                      </a:r>
                    </a:p>
                  </a:txBody>
                  <a:tcPr/>
                </a:tc>
                <a:tc>
                  <a:txBody>
                    <a:bodyPr/>
                    <a:lstStyle/>
                    <a:p>
                      <a:r>
                        <a:rPr lang="en-US" sz="3600" dirty="0"/>
                        <a:t>12</a:t>
                      </a:r>
                    </a:p>
                  </a:txBody>
                  <a:tcPr/>
                </a:tc>
                <a:extLst>
                  <a:ext uri="{0D108BD9-81ED-4DB2-BD59-A6C34878D82A}">
                    <a16:rowId xmlns:a16="http://schemas.microsoft.com/office/drawing/2014/main" val="1249968023"/>
                  </a:ext>
                </a:extLst>
              </a:tr>
              <a:tr h="711880">
                <a:tc>
                  <a:txBody>
                    <a:bodyPr/>
                    <a:lstStyle/>
                    <a:p>
                      <a:r>
                        <a:rPr lang="en-US" sz="3600" dirty="0"/>
                        <a:t>45-54</a:t>
                      </a:r>
                    </a:p>
                  </a:txBody>
                  <a:tcPr/>
                </a:tc>
                <a:tc>
                  <a:txBody>
                    <a:bodyPr/>
                    <a:lstStyle/>
                    <a:p>
                      <a:r>
                        <a:rPr lang="en-US" sz="3600" dirty="0"/>
                        <a:t>3</a:t>
                      </a:r>
                    </a:p>
                  </a:txBody>
                  <a:tcPr/>
                </a:tc>
                <a:tc>
                  <a:txBody>
                    <a:bodyPr/>
                    <a:lstStyle/>
                    <a:p>
                      <a:r>
                        <a:rPr lang="en-US" sz="3600" dirty="0"/>
                        <a:t>324</a:t>
                      </a:r>
                    </a:p>
                  </a:txBody>
                  <a:tcPr/>
                </a:tc>
                <a:extLst>
                  <a:ext uri="{0D108BD9-81ED-4DB2-BD59-A6C34878D82A}">
                    <a16:rowId xmlns:a16="http://schemas.microsoft.com/office/drawing/2014/main" val="4241635140"/>
                  </a:ext>
                </a:extLst>
              </a:tr>
              <a:tr h="711880">
                <a:tc>
                  <a:txBody>
                    <a:bodyPr/>
                    <a:lstStyle/>
                    <a:p>
                      <a:r>
                        <a:rPr lang="en-US" sz="3600" dirty="0"/>
                        <a:t>55-64</a:t>
                      </a:r>
                    </a:p>
                  </a:txBody>
                  <a:tcPr/>
                </a:tc>
                <a:tc>
                  <a:txBody>
                    <a:bodyPr/>
                    <a:lstStyle/>
                    <a:p>
                      <a:r>
                        <a:rPr lang="en-US" sz="3600" dirty="0"/>
                        <a:t>8</a:t>
                      </a:r>
                    </a:p>
                  </a:txBody>
                  <a:tcPr/>
                </a:tc>
                <a:tc>
                  <a:txBody>
                    <a:bodyPr/>
                    <a:lstStyle/>
                    <a:p>
                      <a:r>
                        <a:rPr lang="en-US" sz="3600" dirty="0"/>
                        <a:t>1209</a:t>
                      </a:r>
                    </a:p>
                  </a:txBody>
                  <a:tcPr/>
                </a:tc>
                <a:extLst>
                  <a:ext uri="{0D108BD9-81ED-4DB2-BD59-A6C34878D82A}">
                    <a16:rowId xmlns:a16="http://schemas.microsoft.com/office/drawing/2014/main" val="2299177156"/>
                  </a:ext>
                </a:extLst>
              </a:tr>
              <a:tr h="711880">
                <a:tc>
                  <a:txBody>
                    <a:bodyPr/>
                    <a:lstStyle/>
                    <a:p>
                      <a:r>
                        <a:rPr lang="en-US" sz="3600" dirty="0"/>
                        <a:t>65+</a:t>
                      </a:r>
                    </a:p>
                  </a:txBody>
                  <a:tcPr/>
                </a:tc>
                <a:tc>
                  <a:txBody>
                    <a:bodyPr/>
                    <a:lstStyle/>
                    <a:p>
                      <a:r>
                        <a:rPr lang="en-US" sz="3600" dirty="0"/>
                        <a:t>1</a:t>
                      </a:r>
                    </a:p>
                  </a:txBody>
                  <a:tcPr/>
                </a:tc>
                <a:tc>
                  <a:txBody>
                    <a:bodyPr/>
                    <a:lstStyle/>
                    <a:p>
                      <a:r>
                        <a:rPr lang="en-US" sz="3600" dirty="0"/>
                        <a:t>57</a:t>
                      </a:r>
                    </a:p>
                  </a:txBody>
                  <a:tcPr/>
                </a:tc>
                <a:extLst>
                  <a:ext uri="{0D108BD9-81ED-4DB2-BD59-A6C34878D82A}">
                    <a16:rowId xmlns:a16="http://schemas.microsoft.com/office/drawing/2014/main" val="268096883"/>
                  </a:ext>
                </a:extLst>
              </a:tr>
            </a:tbl>
          </a:graphicData>
        </a:graphic>
      </p:graphicFrame>
    </p:spTree>
    <p:extLst>
      <p:ext uri="{BB962C8B-B14F-4D97-AF65-F5344CB8AC3E}">
        <p14:creationId xmlns:p14="http://schemas.microsoft.com/office/powerpoint/2010/main" val="416245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FD7B-0226-408D-A92E-80A3ED41977F}"/>
              </a:ext>
            </a:extLst>
          </p:cNvPr>
          <p:cNvSpPr>
            <a:spLocks noGrp="1"/>
          </p:cNvSpPr>
          <p:nvPr>
            <p:ph type="title"/>
          </p:nvPr>
        </p:nvSpPr>
        <p:spPr/>
        <p:txBody>
          <a:bodyPr/>
          <a:lstStyle/>
          <a:p>
            <a:pPr algn="l"/>
            <a:r>
              <a:rPr lang="en-US" dirty="0">
                <a:solidFill>
                  <a:schemeClr val="bg1"/>
                </a:solidFill>
              </a:rPr>
              <a:t>Head &amp; Face – 463 days</a:t>
            </a:r>
          </a:p>
        </p:txBody>
      </p:sp>
      <p:graphicFrame>
        <p:nvGraphicFramePr>
          <p:cNvPr id="4" name="Content Placeholder 3">
            <a:extLst>
              <a:ext uri="{FF2B5EF4-FFF2-40B4-BE49-F238E27FC236}">
                <a16:creationId xmlns:a16="http://schemas.microsoft.com/office/drawing/2014/main" id="{344F83C4-F99B-420E-B66A-B20A083EA4CB}"/>
              </a:ext>
            </a:extLst>
          </p:cNvPr>
          <p:cNvGraphicFramePr>
            <a:graphicFrameLocks noGrp="1"/>
          </p:cNvGraphicFramePr>
          <p:nvPr>
            <p:ph idx="1"/>
            <p:extLst>
              <p:ext uri="{D42A27DB-BD31-4B8C-83A1-F6EECF244321}">
                <p14:modId xmlns:p14="http://schemas.microsoft.com/office/powerpoint/2010/main" val="1661884063"/>
              </p:ext>
            </p:extLst>
          </p:nvPr>
        </p:nvGraphicFramePr>
        <p:xfrm>
          <a:off x="718219" y="2059894"/>
          <a:ext cx="7337685" cy="3627120"/>
        </p:xfrm>
        <a:graphic>
          <a:graphicData uri="http://schemas.openxmlformats.org/drawingml/2006/table">
            <a:tbl>
              <a:tblPr firstRow="1" bandRow="1">
                <a:tableStyleId>{5C22544A-7EE6-4342-B048-85BDC9FD1C3A}</a:tableStyleId>
              </a:tblPr>
              <a:tblGrid>
                <a:gridCol w="704538">
                  <a:extLst>
                    <a:ext uri="{9D8B030D-6E8A-4147-A177-3AD203B41FA5}">
                      <a16:colId xmlns:a16="http://schemas.microsoft.com/office/drawing/2014/main" val="2320425729"/>
                    </a:ext>
                  </a:extLst>
                </a:gridCol>
                <a:gridCol w="3657600">
                  <a:extLst>
                    <a:ext uri="{9D8B030D-6E8A-4147-A177-3AD203B41FA5}">
                      <a16:colId xmlns:a16="http://schemas.microsoft.com/office/drawing/2014/main" val="3517369512"/>
                    </a:ext>
                  </a:extLst>
                </a:gridCol>
                <a:gridCol w="1528996">
                  <a:extLst>
                    <a:ext uri="{9D8B030D-6E8A-4147-A177-3AD203B41FA5}">
                      <a16:colId xmlns:a16="http://schemas.microsoft.com/office/drawing/2014/main" val="4223579498"/>
                    </a:ext>
                  </a:extLst>
                </a:gridCol>
                <a:gridCol w="1446551">
                  <a:extLst>
                    <a:ext uri="{9D8B030D-6E8A-4147-A177-3AD203B41FA5}">
                      <a16:colId xmlns:a16="http://schemas.microsoft.com/office/drawing/2014/main" val="3934143738"/>
                    </a:ext>
                  </a:extLst>
                </a:gridCol>
              </a:tblGrid>
              <a:tr h="470601">
                <a:tc>
                  <a:txBody>
                    <a:bodyPr/>
                    <a:lstStyle/>
                    <a:p>
                      <a:endParaRPr lang="en-US" sz="2800" dirty="0"/>
                    </a:p>
                  </a:txBody>
                  <a:tcPr/>
                </a:tc>
                <a:tc>
                  <a:txBody>
                    <a:bodyPr/>
                    <a:lstStyle/>
                    <a:p>
                      <a:r>
                        <a:rPr lang="en-US" sz="2800" dirty="0"/>
                        <a:t>Nature of Injury</a:t>
                      </a:r>
                    </a:p>
                  </a:txBody>
                  <a:tcPr/>
                </a:tc>
                <a:tc>
                  <a:txBody>
                    <a:bodyPr/>
                    <a:lstStyle/>
                    <a:p>
                      <a:r>
                        <a:rPr lang="en-US" sz="2800" dirty="0"/>
                        <a:t>Age</a:t>
                      </a:r>
                    </a:p>
                  </a:txBody>
                  <a:tcPr/>
                </a:tc>
                <a:tc>
                  <a:txBody>
                    <a:bodyPr/>
                    <a:lstStyle/>
                    <a:p>
                      <a:r>
                        <a:rPr lang="en-US" sz="2800" dirty="0"/>
                        <a:t>Days</a:t>
                      </a:r>
                    </a:p>
                  </a:txBody>
                  <a:tcPr/>
                </a:tc>
                <a:extLst>
                  <a:ext uri="{0D108BD9-81ED-4DB2-BD59-A6C34878D82A}">
                    <a16:rowId xmlns:a16="http://schemas.microsoft.com/office/drawing/2014/main" val="2759782365"/>
                  </a:ext>
                </a:extLst>
              </a:tr>
              <a:tr h="470601">
                <a:tc>
                  <a:txBody>
                    <a:bodyPr/>
                    <a:lstStyle/>
                    <a:p>
                      <a:r>
                        <a:rPr lang="en-US" sz="2800" dirty="0"/>
                        <a:t>1</a:t>
                      </a:r>
                    </a:p>
                  </a:txBody>
                  <a:tcPr/>
                </a:tc>
                <a:tc>
                  <a:txBody>
                    <a:bodyPr/>
                    <a:lstStyle/>
                    <a:p>
                      <a:r>
                        <a:rPr lang="en-US" sz="2800" dirty="0"/>
                        <a:t>Fracture</a:t>
                      </a:r>
                    </a:p>
                  </a:txBody>
                  <a:tcPr/>
                </a:tc>
                <a:tc>
                  <a:txBody>
                    <a:bodyPr/>
                    <a:lstStyle/>
                    <a:p>
                      <a:r>
                        <a:rPr lang="en-US" sz="2800" dirty="0"/>
                        <a:t>15 – 24</a:t>
                      </a:r>
                    </a:p>
                  </a:txBody>
                  <a:tcPr/>
                </a:tc>
                <a:tc>
                  <a:txBody>
                    <a:bodyPr/>
                    <a:lstStyle/>
                    <a:p>
                      <a:r>
                        <a:rPr lang="en-US" sz="2800" dirty="0"/>
                        <a:t>402</a:t>
                      </a:r>
                    </a:p>
                  </a:txBody>
                  <a:tcPr/>
                </a:tc>
                <a:extLst>
                  <a:ext uri="{0D108BD9-81ED-4DB2-BD59-A6C34878D82A}">
                    <a16:rowId xmlns:a16="http://schemas.microsoft.com/office/drawing/2014/main" val="183975613"/>
                  </a:ext>
                </a:extLst>
              </a:tr>
              <a:tr h="470601">
                <a:tc>
                  <a:txBody>
                    <a:bodyPr/>
                    <a:lstStyle/>
                    <a:p>
                      <a:r>
                        <a:rPr lang="en-US" sz="2800" dirty="0"/>
                        <a:t>2</a:t>
                      </a:r>
                    </a:p>
                  </a:txBody>
                  <a:tcPr/>
                </a:tc>
                <a:tc>
                  <a:txBody>
                    <a:bodyPr/>
                    <a:lstStyle/>
                    <a:p>
                      <a:r>
                        <a:rPr lang="en-US" sz="2800" dirty="0"/>
                        <a:t>Fracture</a:t>
                      </a:r>
                    </a:p>
                  </a:txBody>
                  <a:tcPr/>
                </a:tc>
                <a:tc>
                  <a:txBody>
                    <a:bodyPr/>
                    <a:lstStyle/>
                    <a:p>
                      <a:r>
                        <a:rPr lang="en-US" sz="2800" dirty="0"/>
                        <a:t>15 – 24</a:t>
                      </a:r>
                    </a:p>
                  </a:txBody>
                  <a:tcPr/>
                </a:tc>
                <a:tc>
                  <a:txBody>
                    <a:bodyPr/>
                    <a:lstStyle/>
                    <a:p>
                      <a:r>
                        <a:rPr lang="en-US" sz="2800" dirty="0"/>
                        <a:t>26</a:t>
                      </a:r>
                    </a:p>
                  </a:txBody>
                  <a:tcPr/>
                </a:tc>
                <a:extLst>
                  <a:ext uri="{0D108BD9-81ED-4DB2-BD59-A6C34878D82A}">
                    <a16:rowId xmlns:a16="http://schemas.microsoft.com/office/drawing/2014/main" val="117226994"/>
                  </a:ext>
                </a:extLst>
              </a:tr>
              <a:tr h="470601">
                <a:tc>
                  <a:txBody>
                    <a:bodyPr/>
                    <a:lstStyle/>
                    <a:p>
                      <a:r>
                        <a:rPr lang="en-US" sz="2800" dirty="0"/>
                        <a:t>3</a:t>
                      </a:r>
                    </a:p>
                  </a:txBody>
                  <a:tcPr/>
                </a:tc>
                <a:tc>
                  <a:txBody>
                    <a:bodyPr/>
                    <a:lstStyle/>
                    <a:p>
                      <a:r>
                        <a:rPr lang="en-US" sz="2800" dirty="0"/>
                        <a:t>Concussion</a:t>
                      </a:r>
                    </a:p>
                  </a:txBody>
                  <a:tcPr/>
                </a:tc>
                <a:tc>
                  <a:txBody>
                    <a:bodyPr/>
                    <a:lstStyle/>
                    <a:p>
                      <a:r>
                        <a:rPr lang="en-US" sz="2800" dirty="0"/>
                        <a:t>15 – 24</a:t>
                      </a:r>
                    </a:p>
                  </a:txBody>
                  <a:tcPr/>
                </a:tc>
                <a:tc>
                  <a:txBody>
                    <a:bodyPr/>
                    <a:lstStyle/>
                    <a:p>
                      <a:r>
                        <a:rPr lang="en-US" sz="2800" dirty="0"/>
                        <a:t>12</a:t>
                      </a:r>
                    </a:p>
                  </a:txBody>
                  <a:tcPr/>
                </a:tc>
                <a:extLst>
                  <a:ext uri="{0D108BD9-81ED-4DB2-BD59-A6C34878D82A}">
                    <a16:rowId xmlns:a16="http://schemas.microsoft.com/office/drawing/2014/main" val="1278393127"/>
                  </a:ext>
                </a:extLst>
              </a:tr>
              <a:tr h="470601">
                <a:tc>
                  <a:txBody>
                    <a:bodyPr/>
                    <a:lstStyle/>
                    <a:p>
                      <a:r>
                        <a:rPr lang="en-US" sz="2800" dirty="0"/>
                        <a:t>4</a:t>
                      </a:r>
                    </a:p>
                  </a:txBody>
                  <a:tcPr/>
                </a:tc>
                <a:tc>
                  <a:txBody>
                    <a:bodyPr/>
                    <a:lstStyle/>
                    <a:p>
                      <a:r>
                        <a:rPr lang="en-US" sz="2800" dirty="0"/>
                        <a:t>Fracture</a:t>
                      </a:r>
                    </a:p>
                  </a:txBody>
                  <a:tcPr/>
                </a:tc>
                <a:tc>
                  <a:txBody>
                    <a:bodyPr/>
                    <a:lstStyle/>
                    <a:p>
                      <a:r>
                        <a:rPr lang="en-US" sz="2800" dirty="0"/>
                        <a:t>15 – 24</a:t>
                      </a:r>
                    </a:p>
                  </a:txBody>
                  <a:tcPr/>
                </a:tc>
                <a:tc>
                  <a:txBody>
                    <a:bodyPr/>
                    <a:lstStyle/>
                    <a:p>
                      <a:r>
                        <a:rPr lang="en-US" sz="2800" dirty="0"/>
                        <a:t>6</a:t>
                      </a:r>
                    </a:p>
                  </a:txBody>
                  <a:tcPr/>
                </a:tc>
                <a:extLst>
                  <a:ext uri="{0D108BD9-81ED-4DB2-BD59-A6C34878D82A}">
                    <a16:rowId xmlns:a16="http://schemas.microsoft.com/office/drawing/2014/main" val="1542257080"/>
                  </a:ext>
                </a:extLst>
              </a:tr>
              <a:tr h="470601">
                <a:tc>
                  <a:txBody>
                    <a:bodyPr/>
                    <a:lstStyle/>
                    <a:p>
                      <a:r>
                        <a:rPr lang="en-US" sz="2800" dirty="0"/>
                        <a:t>5</a:t>
                      </a:r>
                    </a:p>
                  </a:txBody>
                  <a:tcPr/>
                </a:tc>
                <a:tc>
                  <a:txBody>
                    <a:bodyPr/>
                    <a:lstStyle/>
                    <a:p>
                      <a:r>
                        <a:rPr lang="en-US" sz="2800" dirty="0"/>
                        <a:t>Laceration</a:t>
                      </a:r>
                    </a:p>
                  </a:txBody>
                  <a:tcPr/>
                </a:tc>
                <a:tc>
                  <a:txBody>
                    <a:bodyPr/>
                    <a:lstStyle/>
                    <a:p>
                      <a:r>
                        <a:rPr lang="en-US" sz="2800" dirty="0"/>
                        <a:t>15 – 24</a:t>
                      </a:r>
                    </a:p>
                  </a:txBody>
                  <a:tcPr/>
                </a:tc>
                <a:tc>
                  <a:txBody>
                    <a:bodyPr/>
                    <a:lstStyle/>
                    <a:p>
                      <a:r>
                        <a:rPr lang="en-US" sz="2800" dirty="0"/>
                        <a:t>5</a:t>
                      </a:r>
                    </a:p>
                  </a:txBody>
                  <a:tcPr/>
                </a:tc>
                <a:extLst>
                  <a:ext uri="{0D108BD9-81ED-4DB2-BD59-A6C34878D82A}">
                    <a16:rowId xmlns:a16="http://schemas.microsoft.com/office/drawing/2014/main" val="1194283418"/>
                  </a:ext>
                </a:extLst>
              </a:tr>
              <a:tr h="470601">
                <a:tc>
                  <a:txBody>
                    <a:bodyPr/>
                    <a:lstStyle/>
                    <a:p>
                      <a:r>
                        <a:rPr lang="en-US" sz="2800" dirty="0"/>
                        <a:t>6</a:t>
                      </a:r>
                    </a:p>
                  </a:txBody>
                  <a:tcPr/>
                </a:tc>
                <a:tc>
                  <a:txBody>
                    <a:bodyPr/>
                    <a:lstStyle/>
                    <a:p>
                      <a:r>
                        <a:rPr lang="en-US" sz="2800" dirty="0"/>
                        <a:t>Concussion</a:t>
                      </a:r>
                    </a:p>
                  </a:txBody>
                  <a:tcPr/>
                </a:tc>
                <a:tc>
                  <a:txBody>
                    <a:bodyPr/>
                    <a:lstStyle/>
                    <a:p>
                      <a:r>
                        <a:rPr lang="en-US" sz="2800" dirty="0"/>
                        <a:t>35 – 44</a:t>
                      </a:r>
                    </a:p>
                  </a:txBody>
                  <a:tcPr/>
                </a:tc>
                <a:tc>
                  <a:txBody>
                    <a:bodyPr/>
                    <a:lstStyle/>
                    <a:p>
                      <a:r>
                        <a:rPr lang="en-US" sz="2800" dirty="0"/>
                        <a:t>12</a:t>
                      </a:r>
                    </a:p>
                  </a:txBody>
                  <a:tcPr/>
                </a:tc>
                <a:extLst>
                  <a:ext uri="{0D108BD9-81ED-4DB2-BD59-A6C34878D82A}">
                    <a16:rowId xmlns:a16="http://schemas.microsoft.com/office/drawing/2014/main" val="3965381706"/>
                  </a:ext>
                </a:extLst>
              </a:tr>
            </a:tbl>
          </a:graphicData>
        </a:graphic>
      </p:graphicFrame>
    </p:spTree>
    <p:extLst>
      <p:ext uri="{BB962C8B-B14F-4D97-AF65-F5344CB8AC3E}">
        <p14:creationId xmlns:p14="http://schemas.microsoft.com/office/powerpoint/2010/main" val="125590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80DA-3B3C-43F4-A706-A711982B8656}"/>
              </a:ext>
            </a:extLst>
          </p:cNvPr>
          <p:cNvSpPr>
            <a:spLocks noGrp="1"/>
          </p:cNvSpPr>
          <p:nvPr>
            <p:ph type="title"/>
          </p:nvPr>
        </p:nvSpPr>
        <p:spPr/>
        <p:txBody>
          <a:bodyPr/>
          <a:lstStyle/>
          <a:p>
            <a:pPr algn="l"/>
            <a:r>
              <a:rPr lang="en-US" dirty="0">
                <a:solidFill>
                  <a:schemeClr val="bg1"/>
                </a:solidFill>
              </a:rPr>
              <a:t>Back – 224 days</a:t>
            </a:r>
          </a:p>
        </p:txBody>
      </p:sp>
      <p:graphicFrame>
        <p:nvGraphicFramePr>
          <p:cNvPr id="4" name="Content Placeholder 3">
            <a:extLst>
              <a:ext uri="{FF2B5EF4-FFF2-40B4-BE49-F238E27FC236}">
                <a16:creationId xmlns:a16="http://schemas.microsoft.com/office/drawing/2014/main" id="{A84DDE51-175E-4D38-881E-22B3C3360A53}"/>
              </a:ext>
            </a:extLst>
          </p:cNvPr>
          <p:cNvGraphicFramePr>
            <a:graphicFrameLocks noGrp="1"/>
          </p:cNvGraphicFramePr>
          <p:nvPr>
            <p:ph idx="1"/>
            <p:extLst>
              <p:ext uri="{D42A27DB-BD31-4B8C-83A1-F6EECF244321}">
                <p14:modId xmlns:p14="http://schemas.microsoft.com/office/powerpoint/2010/main" val="2096773472"/>
              </p:ext>
            </p:extLst>
          </p:nvPr>
        </p:nvGraphicFramePr>
        <p:xfrm>
          <a:off x="457200" y="1600200"/>
          <a:ext cx="8229600" cy="4983162"/>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105964697"/>
                    </a:ext>
                  </a:extLst>
                </a:gridCol>
                <a:gridCol w="2743200">
                  <a:extLst>
                    <a:ext uri="{9D8B030D-6E8A-4147-A177-3AD203B41FA5}">
                      <a16:colId xmlns:a16="http://schemas.microsoft.com/office/drawing/2014/main" val="2338687045"/>
                    </a:ext>
                  </a:extLst>
                </a:gridCol>
                <a:gridCol w="2743200">
                  <a:extLst>
                    <a:ext uri="{9D8B030D-6E8A-4147-A177-3AD203B41FA5}">
                      <a16:colId xmlns:a16="http://schemas.microsoft.com/office/drawing/2014/main" val="710672252"/>
                    </a:ext>
                  </a:extLst>
                </a:gridCol>
              </a:tblGrid>
              <a:tr h="830527">
                <a:tc>
                  <a:txBody>
                    <a:bodyPr/>
                    <a:lstStyle/>
                    <a:p>
                      <a:r>
                        <a:rPr lang="en-US" sz="2800" dirty="0"/>
                        <a:t>Nature of Injury</a:t>
                      </a:r>
                    </a:p>
                  </a:txBody>
                  <a:tcPr/>
                </a:tc>
                <a:tc>
                  <a:txBody>
                    <a:bodyPr/>
                    <a:lstStyle/>
                    <a:p>
                      <a:r>
                        <a:rPr lang="en-US" sz="2800" dirty="0"/>
                        <a:t>Age</a:t>
                      </a:r>
                    </a:p>
                  </a:txBody>
                  <a:tcPr/>
                </a:tc>
                <a:tc>
                  <a:txBody>
                    <a:bodyPr/>
                    <a:lstStyle/>
                    <a:p>
                      <a:r>
                        <a:rPr lang="en-US" sz="2800" dirty="0"/>
                        <a:t>Days</a:t>
                      </a:r>
                    </a:p>
                  </a:txBody>
                  <a:tcPr/>
                </a:tc>
                <a:extLst>
                  <a:ext uri="{0D108BD9-81ED-4DB2-BD59-A6C34878D82A}">
                    <a16:rowId xmlns:a16="http://schemas.microsoft.com/office/drawing/2014/main" val="1905967646"/>
                  </a:ext>
                </a:extLst>
              </a:tr>
              <a:tr h="830527">
                <a:tc>
                  <a:txBody>
                    <a:bodyPr/>
                    <a:lstStyle/>
                    <a:p>
                      <a:r>
                        <a:rPr lang="en-US" sz="2800" dirty="0"/>
                        <a:t>Back Strain</a:t>
                      </a:r>
                    </a:p>
                  </a:txBody>
                  <a:tcPr/>
                </a:tc>
                <a:tc>
                  <a:txBody>
                    <a:bodyPr/>
                    <a:lstStyle/>
                    <a:p>
                      <a:r>
                        <a:rPr lang="en-US" sz="2800" dirty="0"/>
                        <a:t>25 – 34</a:t>
                      </a:r>
                    </a:p>
                  </a:txBody>
                  <a:tcPr/>
                </a:tc>
                <a:tc>
                  <a:txBody>
                    <a:bodyPr/>
                    <a:lstStyle/>
                    <a:p>
                      <a:r>
                        <a:rPr lang="en-US" sz="2800" dirty="0"/>
                        <a:t>80</a:t>
                      </a:r>
                    </a:p>
                  </a:txBody>
                  <a:tcPr/>
                </a:tc>
                <a:extLst>
                  <a:ext uri="{0D108BD9-81ED-4DB2-BD59-A6C34878D82A}">
                    <a16:rowId xmlns:a16="http://schemas.microsoft.com/office/drawing/2014/main" val="2475296089"/>
                  </a:ext>
                </a:extLst>
              </a:tr>
              <a:tr h="830527">
                <a:tc>
                  <a:txBody>
                    <a:bodyPr/>
                    <a:lstStyle/>
                    <a:p>
                      <a:r>
                        <a:rPr lang="en-US" sz="2800" dirty="0"/>
                        <a:t>Fracture</a:t>
                      </a:r>
                    </a:p>
                  </a:txBody>
                  <a:tcPr/>
                </a:tc>
                <a:tc>
                  <a:txBody>
                    <a:bodyPr/>
                    <a:lstStyle/>
                    <a:p>
                      <a:r>
                        <a:rPr lang="en-US" sz="2800" dirty="0"/>
                        <a:t>25 – 34</a:t>
                      </a:r>
                    </a:p>
                  </a:txBody>
                  <a:tcPr/>
                </a:tc>
                <a:tc>
                  <a:txBody>
                    <a:bodyPr/>
                    <a:lstStyle/>
                    <a:p>
                      <a:r>
                        <a:rPr lang="en-US" sz="2800" dirty="0"/>
                        <a:t>65</a:t>
                      </a:r>
                    </a:p>
                  </a:txBody>
                  <a:tcPr/>
                </a:tc>
                <a:extLst>
                  <a:ext uri="{0D108BD9-81ED-4DB2-BD59-A6C34878D82A}">
                    <a16:rowId xmlns:a16="http://schemas.microsoft.com/office/drawing/2014/main" val="3866870177"/>
                  </a:ext>
                </a:extLst>
              </a:tr>
              <a:tr h="830527">
                <a:tc>
                  <a:txBody>
                    <a:bodyPr/>
                    <a:lstStyle/>
                    <a:p>
                      <a:r>
                        <a:rPr lang="en-US" sz="2800" dirty="0"/>
                        <a:t>Back Strain</a:t>
                      </a:r>
                    </a:p>
                  </a:txBody>
                  <a:tcPr/>
                </a:tc>
                <a:tc>
                  <a:txBody>
                    <a:bodyPr/>
                    <a:lstStyle/>
                    <a:p>
                      <a:r>
                        <a:rPr lang="en-US" sz="2800" dirty="0"/>
                        <a:t>25 – 34</a:t>
                      </a:r>
                    </a:p>
                  </a:txBody>
                  <a:tcPr/>
                </a:tc>
                <a:tc>
                  <a:txBody>
                    <a:bodyPr/>
                    <a:lstStyle/>
                    <a:p>
                      <a:r>
                        <a:rPr lang="en-US" sz="2800" dirty="0"/>
                        <a:t>10</a:t>
                      </a:r>
                    </a:p>
                  </a:txBody>
                  <a:tcPr/>
                </a:tc>
                <a:extLst>
                  <a:ext uri="{0D108BD9-81ED-4DB2-BD59-A6C34878D82A}">
                    <a16:rowId xmlns:a16="http://schemas.microsoft.com/office/drawing/2014/main" val="563736267"/>
                  </a:ext>
                </a:extLst>
              </a:tr>
              <a:tr h="830527">
                <a:tc>
                  <a:txBody>
                    <a:bodyPr/>
                    <a:lstStyle/>
                    <a:p>
                      <a:r>
                        <a:rPr lang="en-US" sz="2800" dirty="0"/>
                        <a:t>Back Strain</a:t>
                      </a:r>
                    </a:p>
                  </a:txBody>
                  <a:tcPr/>
                </a:tc>
                <a:tc>
                  <a:txBody>
                    <a:bodyPr/>
                    <a:lstStyle/>
                    <a:p>
                      <a:r>
                        <a:rPr lang="en-US" sz="2800" dirty="0"/>
                        <a:t>45 – 54</a:t>
                      </a:r>
                    </a:p>
                  </a:txBody>
                  <a:tcPr/>
                </a:tc>
                <a:tc>
                  <a:txBody>
                    <a:bodyPr/>
                    <a:lstStyle/>
                    <a:p>
                      <a:r>
                        <a:rPr lang="en-US" sz="2800" dirty="0"/>
                        <a:t>12</a:t>
                      </a:r>
                    </a:p>
                  </a:txBody>
                  <a:tcPr/>
                </a:tc>
                <a:extLst>
                  <a:ext uri="{0D108BD9-81ED-4DB2-BD59-A6C34878D82A}">
                    <a16:rowId xmlns:a16="http://schemas.microsoft.com/office/drawing/2014/main" val="145987087"/>
                  </a:ext>
                </a:extLst>
              </a:tr>
              <a:tr h="830527">
                <a:tc>
                  <a:txBody>
                    <a:bodyPr/>
                    <a:lstStyle/>
                    <a:p>
                      <a:r>
                        <a:rPr lang="en-US" sz="2800" dirty="0"/>
                        <a:t>Back Strain</a:t>
                      </a:r>
                    </a:p>
                  </a:txBody>
                  <a:tcPr/>
                </a:tc>
                <a:tc>
                  <a:txBody>
                    <a:bodyPr/>
                    <a:lstStyle/>
                    <a:p>
                      <a:r>
                        <a:rPr lang="en-US" sz="2800" dirty="0"/>
                        <a:t>65+</a:t>
                      </a:r>
                    </a:p>
                  </a:txBody>
                  <a:tcPr/>
                </a:tc>
                <a:tc>
                  <a:txBody>
                    <a:bodyPr/>
                    <a:lstStyle/>
                    <a:p>
                      <a:r>
                        <a:rPr lang="en-US" sz="2800" dirty="0"/>
                        <a:t>57</a:t>
                      </a:r>
                    </a:p>
                  </a:txBody>
                  <a:tcPr/>
                </a:tc>
                <a:extLst>
                  <a:ext uri="{0D108BD9-81ED-4DB2-BD59-A6C34878D82A}">
                    <a16:rowId xmlns:a16="http://schemas.microsoft.com/office/drawing/2014/main" val="4013835209"/>
                  </a:ext>
                </a:extLst>
              </a:tr>
            </a:tbl>
          </a:graphicData>
        </a:graphic>
      </p:graphicFrame>
    </p:spTree>
    <p:extLst>
      <p:ext uri="{BB962C8B-B14F-4D97-AF65-F5344CB8AC3E}">
        <p14:creationId xmlns:p14="http://schemas.microsoft.com/office/powerpoint/2010/main" val="4275784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D73E-3CCB-4557-81D9-44710C4556A5}"/>
              </a:ext>
            </a:extLst>
          </p:cNvPr>
          <p:cNvSpPr>
            <a:spLocks noGrp="1"/>
          </p:cNvSpPr>
          <p:nvPr>
            <p:ph type="title"/>
          </p:nvPr>
        </p:nvSpPr>
        <p:spPr/>
        <p:txBody>
          <a:bodyPr/>
          <a:lstStyle/>
          <a:p>
            <a:pPr algn="l"/>
            <a:r>
              <a:rPr lang="en-US" dirty="0">
                <a:solidFill>
                  <a:schemeClr val="bg1"/>
                </a:solidFill>
              </a:rPr>
              <a:t>Are they a worker?</a:t>
            </a:r>
          </a:p>
        </p:txBody>
      </p:sp>
      <p:pic>
        <p:nvPicPr>
          <p:cNvPr id="5" name="Content Placeholder 4">
            <a:extLst>
              <a:ext uri="{FF2B5EF4-FFF2-40B4-BE49-F238E27FC236}">
                <a16:creationId xmlns:a16="http://schemas.microsoft.com/office/drawing/2014/main" id="{5B42A753-6EF9-44BE-A702-B49851DCE2E3}"/>
              </a:ext>
            </a:extLst>
          </p:cNvPr>
          <p:cNvPicPr>
            <a:picLocks noGrp="1" noChangeAspect="1"/>
          </p:cNvPicPr>
          <p:nvPr>
            <p:ph idx="1"/>
          </p:nvPr>
        </p:nvPicPr>
        <p:blipFill>
          <a:blip r:embed="rId3"/>
          <a:stretch>
            <a:fillRect/>
          </a:stretch>
        </p:blipFill>
        <p:spPr>
          <a:xfrm>
            <a:off x="457199" y="1371600"/>
            <a:ext cx="8165445" cy="5486400"/>
          </a:xfrm>
        </p:spPr>
      </p:pic>
    </p:spTree>
    <p:extLst>
      <p:ext uri="{BB962C8B-B14F-4D97-AF65-F5344CB8AC3E}">
        <p14:creationId xmlns:p14="http://schemas.microsoft.com/office/powerpoint/2010/main" val="387121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F101-0648-4ED2-8F7F-05E6946066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67A7757-116D-41B3-A066-55F6120C1413}"/>
              </a:ext>
            </a:extLst>
          </p:cNvPr>
          <p:cNvPicPr>
            <a:picLocks noGrp="1" noChangeAspect="1"/>
          </p:cNvPicPr>
          <p:nvPr>
            <p:ph idx="1"/>
          </p:nvPr>
        </p:nvPicPr>
        <p:blipFill>
          <a:blip r:embed="rId3"/>
          <a:stretch>
            <a:fillRect/>
          </a:stretch>
        </p:blipFill>
        <p:spPr>
          <a:xfrm>
            <a:off x="457200" y="1417638"/>
            <a:ext cx="8092440" cy="5394960"/>
          </a:xfrm>
        </p:spPr>
      </p:pic>
    </p:spTree>
    <p:extLst>
      <p:ext uri="{BB962C8B-B14F-4D97-AF65-F5344CB8AC3E}">
        <p14:creationId xmlns:p14="http://schemas.microsoft.com/office/powerpoint/2010/main" val="82254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A936-A327-48C6-8C91-79D43C97B2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793B8F-29B6-4A91-9B0B-D3C7DC459740}"/>
              </a:ext>
            </a:extLst>
          </p:cNvPr>
          <p:cNvPicPr>
            <a:picLocks noGrp="1" noChangeAspect="1"/>
          </p:cNvPicPr>
          <p:nvPr>
            <p:ph idx="1"/>
          </p:nvPr>
        </p:nvPicPr>
        <p:blipFill>
          <a:blip r:embed="rId3"/>
          <a:stretch>
            <a:fillRect/>
          </a:stretch>
        </p:blipFill>
        <p:spPr>
          <a:xfrm>
            <a:off x="2293081" y="1097280"/>
            <a:ext cx="4212533" cy="5760720"/>
          </a:xfrm>
        </p:spPr>
      </p:pic>
    </p:spTree>
    <p:extLst>
      <p:ext uri="{BB962C8B-B14F-4D97-AF65-F5344CB8AC3E}">
        <p14:creationId xmlns:p14="http://schemas.microsoft.com/office/powerpoint/2010/main" val="1958317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33A6-1C84-43A3-B99F-90E223F2113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856E835-5988-4446-A56B-10FFD247E6B5}"/>
              </a:ext>
            </a:extLst>
          </p:cNvPr>
          <p:cNvPicPr>
            <a:picLocks noGrp="1" noChangeAspect="1"/>
          </p:cNvPicPr>
          <p:nvPr>
            <p:ph idx="1"/>
          </p:nvPr>
        </p:nvPicPr>
        <p:blipFill>
          <a:blip r:embed="rId3"/>
          <a:stretch>
            <a:fillRect/>
          </a:stretch>
        </p:blipFill>
        <p:spPr>
          <a:xfrm>
            <a:off x="2181044" y="1309913"/>
            <a:ext cx="4315968" cy="5394960"/>
          </a:xfrm>
        </p:spPr>
      </p:pic>
    </p:spTree>
    <p:extLst>
      <p:ext uri="{BB962C8B-B14F-4D97-AF65-F5344CB8AC3E}">
        <p14:creationId xmlns:p14="http://schemas.microsoft.com/office/powerpoint/2010/main" val="2689865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9095-87E6-459B-81AE-F0EC9AD45F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42125F9-3013-4D14-AAD5-D2233893BED6}"/>
              </a:ext>
            </a:extLst>
          </p:cNvPr>
          <p:cNvPicPr>
            <a:picLocks noGrp="1" noChangeAspect="1"/>
          </p:cNvPicPr>
          <p:nvPr>
            <p:ph idx="1"/>
          </p:nvPr>
        </p:nvPicPr>
        <p:blipFill>
          <a:blip r:embed="rId3"/>
          <a:stretch>
            <a:fillRect/>
          </a:stretch>
        </p:blipFill>
        <p:spPr>
          <a:xfrm>
            <a:off x="292157" y="1371600"/>
            <a:ext cx="8229599" cy="5486400"/>
          </a:xfrm>
        </p:spPr>
      </p:pic>
    </p:spTree>
    <p:extLst>
      <p:ext uri="{BB962C8B-B14F-4D97-AF65-F5344CB8AC3E}">
        <p14:creationId xmlns:p14="http://schemas.microsoft.com/office/powerpoint/2010/main" val="110791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Being Prepared</a:t>
            </a:r>
          </a:p>
        </p:txBody>
      </p:sp>
      <p:pic>
        <p:nvPicPr>
          <p:cNvPr id="7" name="Content Placeholder 6" descr="Decidí emprender: &lt;strong&gt;Plan&lt;/strong&gt; de negocios: enfocate en lo importante"/>
          <p:cNvPicPr>
            <a:picLocks noGrp="1" noChangeAspect="1"/>
          </p:cNvPicPr>
          <p:nvPr>
            <p:ph idx="1"/>
          </p:nvPr>
        </p:nvPicPr>
        <p:blipFill>
          <a:blip r:embed="rId3"/>
          <a:stretch>
            <a:fillRect/>
          </a:stretch>
        </p:blipFill>
        <p:spPr>
          <a:xfrm>
            <a:off x="652379" y="1417638"/>
            <a:ext cx="7315200" cy="5486400"/>
          </a:xfrm>
        </p:spPr>
      </p:pic>
    </p:spTree>
    <p:extLst>
      <p:ext uri="{BB962C8B-B14F-4D97-AF65-F5344CB8AC3E}">
        <p14:creationId xmlns:p14="http://schemas.microsoft.com/office/powerpoint/2010/main" val="313247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5E1B-FA59-4113-955B-503B1F171C96}"/>
              </a:ext>
            </a:extLst>
          </p:cNvPr>
          <p:cNvSpPr>
            <a:spLocks noGrp="1"/>
          </p:cNvSpPr>
          <p:nvPr>
            <p:ph type="title"/>
          </p:nvPr>
        </p:nvSpPr>
        <p:spPr/>
        <p:txBody>
          <a:bodyPr/>
          <a:lstStyle/>
          <a:p>
            <a:pPr algn="l"/>
            <a:r>
              <a:rPr lang="en-US" dirty="0">
                <a:solidFill>
                  <a:schemeClr val="bg1"/>
                </a:solidFill>
              </a:rPr>
              <a:t>First Step</a:t>
            </a:r>
          </a:p>
        </p:txBody>
      </p:sp>
      <p:pic>
        <p:nvPicPr>
          <p:cNvPr id="5" name="Content Placeholder 4">
            <a:extLst>
              <a:ext uri="{FF2B5EF4-FFF2-40B4-BE49-F238E27FC236}">
                <a16:creationId xmlns:a16="http://schemas.microsoft.com/office/drawing/2014/main" id="{66701046-9326-4525-8326-BA5B50EC924D}"/>
              </a:ext>
            </a:extLst>
          </p:cNvPr>
          <p:cNvPicPr>
            <a:picLocks noGrp="1" noChangeAspect="1"/>
          </p:cNvPicPr>
          <p:nvPr>
            <p:ph idx="1"/>
          </p:nvPr>
        </p:nvPicPr>
        <p:blipFill>
          <a:blip r:embed="rId3"/>
          <a:stretch>
            <a:fillRect/>
          </a:stretch>
        </p:blipFill>
        <p:spPr>
          <a:xfrm>
            <a:off x="1674223" y="1371600"/>
            <a:ext cx="5486400" cy="5486400"/>
          </a:xfrm>
        </p:spPr>
      </p:pic>
    </p:spTree>
    <p:extLst>
      <p:ext uri="{BB962C8B-B14F-4D97-AF65-F5344CB8AC3E}">
        <p14:creationId xmlns:p14="http://schemas.microsoft.com/office/powerpoint/2010/main" val="250079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C26F-7139-4C71-A420-EF550F9E2F27}"/>
              </a:ext>
            </a:extLst>
          </p:cNvPr>
          <p:cNvSpPr>
            <a:spLocks noGrp="1"/>
          </p:cNvSpPr>
          <p:nvPr>
            <p:ph type="title"/>
          </p:nvPr>
        </p:nvSpPr>
        <p:spPr/>
        <p:txBody>
          <a:bodyPr/>
          <a:lstStyle/>
          <a:p>
            <a:r>
              <a:rPr lang="en-US"/>
              <a:t>HOW?</a:t>
            </a:r>
          </a:p>
        </p:txBody>
      </p:sp>
      <p:sp>
        <p:nvSpPr>
          <p:cNvPr id="3" name="Content Placeholder 2">
            <a:extLst>
              <a:ext uri="{FF2B5EF4-FFF2-40B4-BE49-F238E27FC236}">
                <a16:creationId xmlns:a16="http://schemas.microsoft.com/office/drawing/2014/main" id="{1DA49148-D8B1-4126-BF8B-AA0820E676AC}"/>
              </a:ext>
            </a:extLst>
          </p:cNvPr>
          <p:cNvSpPr>
            <a:spLocks noGrp="1"/>
          </p:cNvSpPr>
          <p:nvPr>
            <p:ph idx="1"/>
          </p:nvPr>
        </p:nvSpPr>
        <p:spPr/>
        <p:txBody>
          <a:bodyPr/>
          <a:lstStyle/>
          <a:p>
            <a:pPr marL="0" indent="0">
              <a:buNone/>
            </a:pPr>
            <a:r>
              <a:rPr lang="en-US" dirty="0"/>
              <a:t>Groups</a:t>
            </a:r>
          </a:p>
          <a:p>
            <a:pPr marL="0" indent="0">
              <a:buNone/>
            </a:pPr>
            <a:r>
              <a:rPr lang="en-US" dirty="0"/>
              <a:t>Look at the How</a:t>
            </a:r>
          </a:p>
          <a:p>
            <a:pPr marL="0" indent="0">
              <a:buNone/>
            </a:pPr>
            <a:endParaRPr lang="en-US" dirty="0"/>
          </a:p>
          <a:p>
            <a:pPr marL="0" indent="0" algn="ctr">
              <a:buNone/>
            </a:pPr>
            <a:r>
              <a:rPr lang="en-US" sz="4000" dirty="0"/>
              <a:t>Come up with a prevention</a:t>
            </a:r>
          </a:p>
        </p:txBody>
      </p:sp>
    </p:spTree>
    <p:extLst>
      <p:ext uri="{BB962C8B-B14F-4D97-AF65-F5344CB8AC3E}">
        <p14:creationId xmlns:p14="http://schemas.microsoft.com/office/powerpoint/2010/main" val="402123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22FB-4F8D-440F-887F-61B60D5427D3}"/>
              </a:ext>
            </a:extLst>
          </p:cNvPr>
          <p:cNvSpPr>
            <a:spLocks noGrp="1"/>
          </p:cNvSpPr>
          <p:nvPr>
            <p:ph type="ctrTitle"/>
          </p:nvPr>
        </p:nvSpPr>
        <p:spPr/>
        <p:txBody>
          <a:bodyPr/>
          <a:lstStyle/>
          <a:p>
            <a:r>
              <a:rPr lang="en-US" dirty="0"/>
              <a:t>IT’S TIME TO PLAY….	</a:t>
            </a:r>
          </a:p>
        </p:txBody>
      </p:sp>
      <p:sp>
        <p:nvSpPr>
          <p:cNvPr id="3" name="Subtitle 2">
            <a:extLst>
              <a:ext uri="{FF2B5EF4-FFF2-40B4-BE49-F238E27FC236}">
                <a16:creationId xmlns:a16="http://schemas.microsoft.com/office/drawing/2014/main" id="{4D4D36EB-B31F-4D30-AD1A-82984569F707}"/>
              </a:ext>
            </a:extLst>
          </p:cNvPr>
          <p:cNvSpPr>
            <a:spLocks noGrp="1"/>
          </p:cNvSpPr>
          <p:nvPr>
            <p:ph type="subTitle" idx="1"/>
          </p:nvPr>
        </p:nvSpPr>
        <p:spPr/>
        <p:txBody>
          <a:bodyPr>
            <a:normAutofit/>
          </a:bodyPr>
          <a:lstStyle/>
          <a:p>
            <a:r>
              <a:rPr lang="en-US" sz="4800" dirty="0"/>
              <a:t>Safety Jeopardy</a:t>
            </a:r>
          </a:p>
        </p:txBody>
      </p:sp>
    </p:spTree>
    <p:extLst>
      <p:ext uri="{BB962C8B-B14F-4D97-AF65-F5344CB8AC3E}">
        <p14:creationId xmlns:p14="http://schemas.microsoft.com/office/powerpoint/2010/main" val="2420626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Questions?</a:t>
            </a:r>
          </a:p>
        </p:txBody>
      </p:sp>
      <p:pic>
        <p:nvPicPr>
          <p:cNvPr id="4" name="Content Placeholder 3" descr="MSS: Bring us your burning science questions"/>
          <p:cNvPicPr>
            <a:picLocks noGrp="1" noChangeAspect="1"/>
          </p:cNvPicPr>
          <p:nvPr>
            <p:ph idx="1"/>
          </p:nvPr>
        </p:nvPicPr>
        <p:blipFill>
          <a:blip r:embed="rId3"/>
          <a:stretch>
            <a:fillRect/>
          </a:stretch>
        </p:blipFill>
        <p:spPr>
          <a:xfrm>
            <a:off x="2374900" y="1666081"/>
            <a:ext cx="4394200" cy="4394200"/>
          </a:xfrm>
        </p:spPr>
      </p:pic>
    </p:spTree>
    <p:extLst>
      <p:ext uri="{BB962C8B-B14F-4D97-AF65-F5344CB8AC3E}">
        <p14:creationId xmlns:p14="http://schemas.microsoft.com/office/powerpoint/2010/main" val="260746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A9AD-CF21-4C77-AF22-085A9EB7D0E7}"/>
              </a:ext>
            </a:extLst>
          </p:cNvPr>
          <p:cNvSpPr>
            <a:spLocks noGrp="1"/>
          </p:cNvSpPr>
          <p:nvPr>
            <p:ph type="title"/>
          </p:nvPr>
        </p:nvSpPr>
        <p:spPr/>
        <p:txBody>
          <a:bodyPr/>
          <a:lstStyle/>
          <a:p>
            <a:r>
              <a:rPr lang="en-US" dirty="0">
                <a:solidFill>
                  <a:schemeClr val="bg1"/>
                </a:solidFill>
              </a:rPr>
              <a:t>THANK YOU</a:t>
            </a:r>
          </a:p>
        </p:txBody>
      </p:sp>
      <p:sp>
        <p:nvSpPr>
          <p:cNvPr id="3" name="Content Placeholder 2">
            <a:extLst>
              <a:ext uri="{FF2B5EF4-FFF2-40B4-BE49-F238E27FC236}">
                <a16:creationId xmlns:a16="http://schemas.microsoft.com/office/drawing/2014/main" id="{88D11E66-6220-45FD-9CE5-770322ABAE79}"/>
              </a:ext>
            </a:extLst>
          </p:cNvPr>
          <p:cNvSpPr>
            <a:spLocks noGrp="1"/>
          </p:cNvSpPr>
          <p:nvPr>
            <p:ph idx="1"/>
          </p:nvPr>
        </p:nvSpPr>
        <p:spPr>
          <a:xfrm>
            <a:off x="797752" y="2601515"/>
            <a:ext cx="7886700" cy="3263504"/>
          </a:xfrm>
        </p:spPr>
        <p:txBody>
          <a:bodyPr>
            <a:normAutofit/>
          </a:bodyPr>
          <a:lstStyle/>
          <a:p>
            <a:r>
              <a:rPr lang="en-US" sz="2700" dirty="0"/>
              <a:t>1-604-881-6078 (Local)</a:t>
            </a:r>
          </a:p>
          <a:p>
            <a:r>
              <a:rPr lang="en-US" sz="2700" dirty="0"/>
              <a:t>1-877-533-1789 (Toll Free)</a:t>
            </a:r>
          </a:p>
          <a:p>
            <a:r>
              <a:rPr lang="en-US" sz="2700" dirty="0"/>
              <a:t>COR@agsafebc.ca (Email)</a:t>
            </a:r>
          </a:p>
        </p:txBody>
      </p:sp>
      <p:pic>
        <p:nvPicPr>
          <p:cNvPr id="5" name="Picture 4">
            <a:extLst>
              <a:ext uri="{FF2B5EF4-FFF2-40B4-BE49-F238E27FC236}">
                <a16:creationId xmlns:a16="http://schemas.microsoft.com/office/drawing/2014/main" id="{96B1E3E1-9AF4-4877-AA3F-2814EB02A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6952"/>
            <a:ext cx="1902542" cy="1971334"/>
          </a:xfrm>
          <a:prstGeom prst="rect">
            <a:avLst/>
          </a:prstGeom>
        </p:spPr>
      </p:pic>
      <p:pic>
        <p:nvPicPr>
          <p:cNvPr id="6" name="Picture 5">
            <a:extLst>
              <a:ext uri="{FF2B5EF4-FFF2-40B4-BE49-F238E27FC236}">
                <a16:creationId xmlns:a16="http://schemas.microsoft.com/office/drawing/2014/main" id="{A24100AB-B88B-4CC8-89CF-5317ABDE35E6}"/>
              </a:ext>
            </a:extLst>
          </p:cNvPr>
          <p:cNvPicPr>
            <a:picLocks noChangeAspect="1"/>
          </p:cNvPicPr>
          <p:nvPr/>
        </p:nvPicPr>
        <p:blipFill>
          <a:blip r:embed="rId4"/>
          <a:stretch>
            <a:fillRect/>
          </a:stretch>
        </p:blipFill>
        <p:spPr>
          <a:xfrm>
            <a:off x="5104412" y="3213305"/>
            <a:ext cx="3847913" cy="26517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id="{7C784C76-732C-4EB4-812E-7E1B2FC00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6" y="4197760"/>
            <a:ext cx="1702482" cy="1667259"/>
          </a:xfrm>
          <a:prstGeom prst="rect">
            <a:avLst/>
          </a:prstGeom>
        </p:spPr>
      </p:pic>
    </p:spTree>
    <p:extLst>
      <p:ext uri="{BB962C8B-B14F-4D97-AF65-F5344CB8AC3E}">
        <p14:creationId xmlns:p14="http://schemas.microsoft.com/office/powerpoint/2010/main" val="264403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1EBC-63CA-4AC6-93D2-6EBB52CE13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758D14-1E0C-485A-A364-8782F15977AF}"/>
              </a:ext>
            </a:extLst>
          </p:cNvPr>
          <p:cNvSpPr>
            <a:spLocks noGrp="1"/>
          </p:cNvSpPr>
          <p:nvPr>
            <p:ph idx="1"/>
          </p:nvPr>
        </p:nvSpPr>
        <p:spPr/>
        <p:txBody>
          <a:bodyPr>
            <a:normAutofit/>
          </a:bodyPr>
          <a:lstStyle/>
          <a:p>
            <a:pPr marL="0" indent="0" algn="ctr">
              <a:buNone/>
            </a:pPr>
            <a:r>
              <a:rPr lang="en-US" sz="9600" dirty="0"/>
              <a:t>24</a:t>
            </a:r>
          </a:p>
          <a:p>
            <a:pPr marL="0" indent="0" algn="ctr">
              <a:buNone/>
            </a:pPr>
            <a:r>
              <a:rPr lang="en-US" sz="4800" dirty="0"/>
              <a:t>Separate injuries resulting in at least one day time loss</a:t>
            </a:r>
          </a:p>
        </p:txBody>
      </p:sp>
    </p:spTree>
    <p:extLst>
      <p:ext uri="{BB962C8B-B14F-4D97-AF65-F5344CB8AC3E}">
        <p14:creationId xmlns:p14="http://schemas.microsoft.com/office/powerpoint/2010/main" val="1451596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a:p>
        </p:txBody>
      </p:sp>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3"/>
          <a:stretch>
            <a:fillRect/>
          </a:stretch>
        </p:blipFill>
        <p:spPr>
          <a:xfrm>
            <a:off x="1461976" y="0"/>
            <a:ext cx="6858000" cy="6858000"/>
          </a:xfrm>
          <a:prstGeom prst="rect">
            <a:avLst/>
          </a:prstGeom>
        </p:spPr>
      </p:pic>
    </p:spTree>
    <p:extLst>
      <p:ext uri="{BB962C8B-B14F-4D97-AF65-F5344CB8AC3E}">
        <p14:creationId xmlns:p14="http://schemas.microsoft.com/office/powerpoint/2010/main" val="353298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1EBC-63CA-4AC6-93D2-6EBB52CE13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758D14-1E0C-485A-A364-8782F15977AF}"/>
              </a:ext>
            </a:extLst>
          </p:cNvPr>
          <p:cNvSpPr>
            <a:spLocks noGrp="1"/>
          </p:cNvSpPr>
          <p:nvPr>
            <p:ph idx="1"/>
          </p:nvPr>
        </p:nvSpPr>
        <p:spPr/>
        <p:txBody>
          <a:bodyPr>
            <a:normAutofit/>
          </a:bodyPr>
          <a:lstStyle/>
          <a:p>
            <a:pPr marL="0" indent="0" algn="ctr">
              <a:buNone/>
            </a:pPr>
            <a:r>
              <a:rPr lang="en-US" sz="9600" dirty="0"/>
              <a:t>2332</a:t>
            </a:r>
          </a:p>
          <a:p>
            <a:pPr marL="0" indent="0" algn="ctr">
              <a:buNone/>
            </a:pPr>
            <a:r>
              <a:rPr lang="en-US" sz="4800" dirty="0"/>
              <a:t>Days lost due to injury</a:t>
            </a:r>
          </a:p>
        </p:txBody>
      </p:sp>
    </p:spTree>
    <p:extLst>
      <p:ext uri="{BB962C8B-B14F-4D97-AF65-F5344CB8AC3E}">
        <p14:creationId xmlns:p14="http://schemas.microsoft.com/office/powerpoint/2010/main" val="414111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93E3F5-9D14-4F8F-A6E9-25AEC8294DD2}"/>
              </a:ext>
            </a:extLst>
          </p:cNvPr>
          <p:cNvPicPr>
            <a:picLocks noGrp="1" noChangeAspect="1"/>
          </p:cNvPicPr>
          <p:nvPr>
            <p:ph idx="1"/>
          </p:nvPr>
        </p:nvPicPr>
        <p:blipFill>
          <a:blip r:embed="rId3"/>
          <a:stretch>
            <a:fillRect/>
          </a:stretch>
        </p:blipFill>
        <p:spPr>
          <a:xfrm>
            <a:off x="0" y="2011680"/>
            <a:ext cx="7269480" cy="4846320"/>
          </a:xfrm>
        </p:spPr>
      </p:pic>
      <p:sp>
        <p:nvSpPr>
          <p:cNvPr id="4" name="Title 1"/>
          <p:cNvSpPr txBox="1">
            <a:spLocks/>
          </p:cNvSpPr>
          <p:nvPr/>
        </p:nvSpPr>
        <p:spPr>
          <a:xfrm>
            <a:off x="457200" y="148332"/>
            <a:ext cx="6764370" cy="98269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Black"/>
              <a:ea typeface="+mj-ea"/>
              <a:cs typeface="Lato Black"/>
            </a:endParaRPr>
          </a:p>
        </p:txBody>
      </p:sp>
      <p:pic>
        <p:nvPicPr>
          <p:cNvPr id="3" name="Picture 2" descr="external image question-mark.png"/>
          <p:cNvPicPr>
            <a:picLocks noChangeAspect="1"/>
          </p:cNvPicPr>
          <p:nvPr/>
        </p:nvPicPr>
        <p:blipFill>
          <a:blip r:embed="rId4"/>
          <a:stretch>
            <a:fillRect/>
          </a:stretch>
        </p:blipFill>
        <p:spPr>
          <a:xfrm>
            <a:off x="3505563" y="246900"/>
            <a:ext cx="6858000" cy="6858000"/>
          </a:xfrm>
          <a:prstGeom prst="rect">
            <a:avLst/>
          </a:prstGeom>
        </p:spPr>
      </p:pic>
    </p:spTree>
    <p:extLst>
      <p:ext uri="{BB962C8B-B14F-4D97-AF65-F5344CB8AC3E}">
        <p14:creationId xmlns:p14="http://schemas.microsoft.com/office/powerpoint/2010/main" val="362357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1EBC-63CA-4AC6-93D2-6EBB52CE136E}"/>
              </a:ext>
            </a:extLst>
          </p:cNvPr>
          <p:cNvSpPr>
            <a:spLocks noGrp="1"/>
          </p:cNvSpPr>
          <p:nvPr>
            <p:ph type="title"/>
          </p:nvPr>
        </p:nvSpPr>
        <p:spPr/>
        <p:txBody>
          <a:bodyPr/>
          <a:lstStyle/>
          <a:p>
            <a:pPr algn="l"/>
            <a:r>
              <a:rPr lang="en-US" dirty="0">
                <a:solidFill>
                  <a:schemeClr val="bg1"/>
                </a:solidFill>
              </a:rPr>
              <a:t>Horse’s Fault</a:t>
            </a:r>
          </a:p>
        </p:txBody>
      </p:sp>
      <p:sp>
        <p:nvSpPr>
          <p:cNvPr id="3" name="Content Placeholder 2">
            <a:extLst>
              <a:ext uri="{FF2B5EF4-FFF2-40B4-BE49-F238E27FC236}">
                <a16:creationId xmlns:a16="http://schemas.microsoft.com/office/drawing/2014/main" id="{96758D14-1E0C-485A-A364-8782F15977AF}"/>
              </a:ext>
            </a:extLst>
          </p:cNvPr>
          <p:cNvSpPr>
            <a:spLocks noGrp="1"/>
          </p:cNvSpPr>
          <p:nvPr>
            <p:ph idx="1"/>
          </p:nvPr>
        </p:nvSpPr>
        <p:spPr>
          <a:xfrm>
            <a:off x="6052088" y="2504300"/>
            <a:ext cx="3091912" cy="3604013"/>
          </a:xfrm>
        </p:spPr>
        <p:txBody>
          <a:bodyPr>
            <a:normAutofit/>
          </a:bodyPr>
          <a:lstStyle/>
          <a:p>
            <a:pPr marL="0" indent="0" algn="ctr">
              <a:buNone/>
            </a:pPr>
            <a:r>
              <a:rPr lang="en-US" sz="9600" dirty="0"/>
              <a:t> 		</a:t>
            </a:r>
            <a:r>
              <a:rPr lang="en-US" sz="11000" u="sng" dirty="0"/>
              <a:t>15</a:t>
            </a:r>
          </a:p>
        </p:txBody>
      </p:sp>
      <p:pic>
        <p:nvPicPr>
          <p:cNvPr id="5" name="Picture 4">
            <a:extLst>
              <a:ext uri="{FF2B5EF4-FFF2-40B4-BE49-F238E27FC236}">
                <a16:creationId xmlns:a16="http://schemas.microsoft.com/office/drawing/2014/main" id="{E51A7FA3-D6DD-41AA-9D1D-BA5CF748C820}"/>
              </a:ext>
            </a:extLst>
          </p:cNvPr>
          <p:cNvPicPr>
            <a:picLocks noChangeAspect="1"/>
          </p:cNvPicPr>
          <p:nvPr/>
        </p:nvPicPr>
        <p:blipFill>
          <a:blip r:embed="rId3"/>
          <a:stretch>
            <a:fillRect/>
          </a:stretch>
        </p:blipFill>
        <p:spPr>
          <a:xfrm>
            <a:off x="457200" y="1417637"/>
            <a:ext cx="6521880" cy="5669280"/>
          </a:xfrm>
          <a:prstGeom prst="rect">
            <a:avLst/>
          </a:prstGeom>
        </p:spPr>
      </p:pic>
    </p:spTree>
    <p:extLst>
      <p:ext uri="{BB962C8B-B14F-4D97-AF65-F5344CB8AC3E}">
        <p14:creationId xmlns:p14="http://schemas.microsoft.com/office/powerpoint/2010/main" val="402661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95D7-53EA-44BE-A959-FAB2B30B5B4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AB1FB80-BD2C-4D6C-A12C-9B1AD86F1873}"/>
              </a:ext>
            </a:extLst>
          </p:cNvPr>
          <p:cNvSpPr>
            <a:spLocks noGrp="1"/>
          </p:cNvSpPr>
          <p:nvPr>
            <p:ph idx="1"/>
          </p:nvPr>
        </p:nvSpPr>
        <p:spPr/>
        <p:txBody>
          <a:bodyPr>
            <a:normAutofit/>
          </a:bodyPr>
          <a:lstStyle/>
          <a:p>
            <a:pPr marL="0" indent="0" algn="ctr">
              <a:buNone/>
            </a:pPr>
            <a:r>
              <a:rPr lang="en-US" sz="8000" dirty="0"/>
              <a:t>So Where Did They Come From?????</a:t>
            </a:r>
          </a:p>
        </p:txBody>
      </p:sp>
    </p:spTree>
    <p:extLst>
      <p:ext uri="{BB962C8B-B14F-4D97-AF65-F5344CB8AC3E}">
        <p14:creationId xmlns:p14="http://schemas.microsoft.com/office/powerpoint/2010/main" val="192055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EDA1-81A5-472C-AA53-861ED8111CC5}"/>
              </a:ext>
            </a:extLst>
          </p:cNvPr>
          <p:cNvSpPr>
            <a:spLocks noGrp="1"/>
          </p:cNvSpPr>
          <p:nvPr>
            <p:ph type="title"/>
          </p:nvPr>
        </p:nvSpPr>
        <p:spPr/>
        <p:txBody>
          <a:bodyPr/>
          <a:lstStyle/>
          <a:p>
            <a:pPr algn="l"/>
            <a:r>
              <a:rPr lang="en-US" dirty="0">
                <a:solidFill>
                  <a:schemeClr val="bg1"/>
                </a:solidFill>
              </a:rPr>
              <a:t>Actual Injuries</a:t>
            </a:r>
          </a:p>
        </p:txBody>
      </p:sp>
      <p:graphicFrame>
        <p:nvGraphicFramePr>
          <p:cNvPr id="4" name="Content Placeholder 3">
            <a:extLst>
              <a:ext uri="{FF2B5EF4-FFF2-40B4-BE49-F238E27FC236}">
                <a16:creationId xmlns:a16="http://schemas.microsoft.com/office/drawing/2014/main" id="{0293E5B5-DC02-42FA-90FA-72F54498CA7E}"/>
              </a:ext>
            </a:extLst>
          </p:cNvPr>
          <p:cNvGraphicFramePr>
            <a:graphicFrameLocks noGrp="1"/>
          </p:cNvGraphicFramePr>
          <p:nvPr>
            <p:ph idx="1"/>
            <p:extLst>
              <p:ext uri="{D42A27DB-BD31-4B8C-83A1-F6EECF244321}">
                <p14:modId xmlns:p14="http://schemas.microsoft.com/office/powerpoint/2010/main" val="1934403554"/>
              </p:ext>
            </p:extLst>
          </p:nvPr>
        </p:nvGraphicFramePr>
        <p:xfrm>
          <a:off x="457200" y="1600200"/>
          <a:ext cx="8229600" cy="450541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846547667"/>
                    </a:ext>
                  </a:extLst>
                </a:gridCol>
                <a:gridCol w="2743200">
                  <a:extLst>
                    <a:ext uri="{9D8B030D-6E8A-4147-A177-3AD203B41FA5}">
                      <a16:colId xmlns:a16="http://schemas.microsoft.com/office/drawing/2014/main" val="4107502882"/>
                    </a:ext>
                  </a:extLst>
                </a:gridCol>
                <a:gridCol w="2743200">
                  <a:extLst>
                    <a:ext uri="{9D8B030D-6E8A-4147-A177-3AD203B41FA5}">
                      <a16:colId xmlns:a16="http://schemas.microsoft.com/office/drawing/2014/main" val="1931260171"/>
                    </a:ext>
                  </a:extLst>
                </a:gridCol>
              </a:tblGrid>
              <a:tr h="518886">
                <a:tc>
                  <a:txBody>
                    <a:bodyPr/>
                    <a:lstStyle/>
                    <a:p>
                      <a:r>
                        <a:rPr lang="en-US" sz="2800" dirty="0"/>
                        <a:t>What happened?</a:t>
                      </a:r>
                    </a:p>
                  </a:txBody>
                  <a:tcPr/>
                </a:tc>
                <a:tc>
                  <a:txBody>
                    <a:bodyPr/>
                    <a:lstStyle/>
                    <a:p>
                      <a:r>
                        <a:rPr lang="en-US" sz="2800" dirty="0"/>
                        <a:t>How Many?</a:t>
                      </a:r>
                    </a:p>
                  </a:txBody>
                  <a:tcPr/>
                </a:tc>
                <a:tc>
                  <a:txBody>
                    <a:bodyPr/>
                    <a:lstStyle/>
                    <a:p>
                      <a:r>
                        <a:rPr lang="en-US" sz="2800" dirty="0"/>
                        <a:t>Resulting Injury</a:t>
                      </a:r>
                    </a:p>
                  </a:txBody>
                  <a:tcPr/>
                </a:tc>
                <a:extLst>
                  <a:ext uri="{0D108BD9-81ED-4DB2-BD59-A6C34878D82A}">
                    <a16:rowId xmlns:a16="http://schemas.microsoft.com/office/drawing/2014/main" val="2765458684"/>
                  </a:ext>
                </a:extLst>
              </a:tr>
              <a:tr h="996632">
                <a:tc>
                  <a:txBody>
                    <a:bodyPr/>
                    <a:lstStyle/>
                    <a:p>
                      <a:r>
                        <a:rPr lang="en-US" sz="2400" dirty="0"/>
                        <a:t>Fell from the horse</a:t>
                      </a:r>
                    </a:p>
                  </a:txBody>
                  <a:tcPr/>
                </a:tc>
                <a:tc>
                  <a:txBody>
                    <a:bodyPr/>
                    <a:lstStyle/>
                    <a:p>
                      <a:r>
                        <a:rPr lang="en-US" sz="2400" dirty="0"/>
                        <a:t>4</a:t>
                      </a:r>
                    </a:p>
                  </a:txBody>
                  <a:tcPr/>
                </a:tc>
                <a:tc>
                  <a:txBody>
                    <a:bodyPr/>
                    <a:lstStyle/>
                    <a:p>
                      <a:r>
                        <a:rPr lang="en-US" sz="2400" dirty="0"/>
                        <a:t>Fracture / concussion</a:t>
                      </a:r>
                    </a:p>
                  </a:txBody>
                  <a:tcPr/>
                </a:tc>
                <a:extLst>
                  <a:ext uri="{0D108BD9-81ED-4DB2-BD59-A6C34878D82A}">
                    <a16:rowId xmlns:a16="http://schemas.microsoft.com/office/drawing/2014/main" val="63881533"/>
                  </a:ext>
                </a:extLst>
              </a:tr>
              <a:tr h="996632">
                <a:tc>
                  <a:txBody>
                    <a:bodyPr/>
                    <a:lstStyle/>
                    <a:p>
                      <a:r>
                        <a:rPr lang="en-US" sz="2400" dirty="0"/>
                        <a:t>Kicked by the horse</a:t>
                      </a:r>
                    </a:p>
                  </a:txBody>
                  <a:tcPr/>
                </a:tc>
                <a:tc>
                  <a:txBody>
                    <a:bodyPr/>
                    <a:lstStyle/>
                    <a:p>
                      <a:r>
                        <a:rPr lang="en-US" sz="2400" dirty="0"/>
                        <a:t>8</a:t>
                      </a:r>
                    </a:p>
                  </a:txBody>
                  <a:tcPr/>
                </a:tc>
                <a:tc>
                  <a:txBody>
                    <a:bodyPr/>
                    <a:lstStyle/>
                    <a:p>
                      <a:r>
                        <a:rPr lang="en-US" sz="2400" dirty="0"/>
                        <a:t>Fracture / concussion</a:t>
                      </a:r>
                    </a:p>
                  </a:txBody>
                  <a:tcPr/>
                </a:tc>
                <a:extLst>
                  <a:ext uri="{0D108BD9-81ED-4DB2-BD59-A6C34878D82A}">
                    <a16:rowId xmlns:a16="http://schemas.microsoft.com/office/drawing/2014/main" val="3553385666"/>
                  </a:ext>
                </a:extLst>
              </a:tr>
              <a:tr h="996632">
                <a:tc>
                  <a:txBody>
                    <a:bodyPr/>
                    <a:lstStyle/>
                    <a:p>
                      <a:r>
                        <a:rPr lang="en-US" sz="2400" dirty="0"/>
                        <a:t>Other contact by the horse</a:t>
                      </a:r>
                    </a:p>
                  </a:txBody>
                  <a:tcPr/>
                </a:tc>
                <a:tc>
                  <a:txBody>
                    <a:bodyPr/>
                    <a:lstStyle/>
                    <a:p>
                      <a:r>
                        <a:rPr lang="en-US" sz="2400" dirty="0"/>
                        <a:t>1</a:t>
                      </a:r>
                    </a:p>
                  </a:txBody>
                  <a:tcPr/>
                </a:tc>
                <a:tc>
                  <a:txBody>
                    <a:bodyPr/>
                    <a:lstStyle/>
                    <a:p>
                      <a:r>
                        <a:rPr lang="en-US" sz="2400" dirty="0"/>
                        <a:t>Concussion / laceration / fracture</a:t>
                      </a:r>
                    </a:p>
                  </a:txBody>
                  <a:tcPr/>
                </a:tc>
                <a:extLst>
                  <a:ext uri="{0D108BD9-81ED-4DB2-BD59-A6C34878D82A}">
                    <a16:rowId xmlns:a16="http://schemas.microsoft.com/office/drawing/2014/main" val="2203905591"/>
                  </a:ext>
                </a:extLst>
              </a:tr>
              <a:tr h="996632">
                <a:tc>
                  <a:txBody>
                    <a:bodyPr/>
                    <a:lstStyle/>
                    <a:p>
                      <a:r>
                        <a:rPr lang="en-US" sz="2400" dirty="0"/>
                        <a:t>Sudden movement – no fall</a:t>
                      </a:r>
                    </a:p>
                  </a:txBody>
                  <a:tcPr/>
                </a:tc>
                <a:tc>
                  <a:txBody>
                    <a:bodyPr/>
                    <a:lstStyle/>
                    <a:p>
                      <a:r>
                        <a:rPr lang="en-US" sz="2400" dirty="0"/>
                        <a:t>2</a:t>
                      </a:r>
                    </a:p>
                  </a:txBody>
                  <a:tcPr/>
                </a:tc>
                <a:tc>
                  <a:txBody>
                    <a:bodyPr/>
                    <a:lstStyle/>
                    <a:p>
                      <a:r>
                        <a:rPr lang="en-US" sz="2400" dirty="0"/>
                        <a:t>Back strain / shoulder strain</a:t>
                      </a:r>
                    </a:p>
                  </a:txBody>
                  <a:tcPr/>
                </a:tc>
                <a:extLst>
                  <a:ext uri="{0D108BD9-81ED-4DB2-BD59-A6C34878D82A}">
                    <a16:rowId xmlns:a16="http://schemas.microsoft.com/office/drawing/2014/main" val="1980905446"/>
                  </a:ext>
                </a:extLst>
              </a:tr>
            </a:tbl>
          </a:graphicData>
        </a:graphic>
      </p:graphicFrame>
    </p:spTree>
    <p:extLst>
      <p:ext uri="{BB962C8B-B14F-4D97-AF65-F5344CB8AC3E}">
        <p14:creationId xmlns:p14="http://schemas.microsoft.com/office/powerpoint/2010/main" val="912095983"/>
      </p:ext>
    </p:extLst>
  </p:cSld>
  <p:clrMapOvr>
    <a:masterClrMapping/>
  </p:clrMapOvr>
</p:sld>
</file>

<file path=ppt/theme/theme1.xml><?xml version="1.0" encoding="utf-8"?>
<a:theme xmlns:a="http://schemas.openxmlformats.org/drawingml/2006/main" name="AgSafe_light">
  <a:themeElements>
    <a:clrScheme name="AGSAFECOLOURS">
      <a:dk1>
        <a:srgbClr val="296269"/>
      </a:dk1>
      <a:lt1>
        <a:sysClr val="window" lastClr="FFFFFF"/>
      </a:lt1>
      <a:dk2>
        <a:srgbClr val="645346"/>
      </a:dk2>
      <a:lt2>
        <a:srgbClr val="D5EDF4"/>
      </a:lt2>
      <a:accent1>
        <a:srgbClr val="2A646B"/>
      </a:accent1>
      <a:accent2>
        <a:srgbClr val="645346"/>
      </a:accent2>
      <a:accent3>
        <a:srgbClr val="F37F18"/>
      </a:accent3>
      <a:accent4>
        <a:srgbClr val="FFB400"/>
      </a:accent4>
      <a:accent5>
        <a:srgbClr val="6FBA32"/>
      </a:accent5>
      <a:accent6>
        <a:srgbClr val="C00000"/>
      </a:accent6>
      <a:hlink>
        <a:srgbClr val="FDA609"/>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AgSafe_light.potx</Template>
  <TotalTime>23698</TotalTime>
  <Words>1504</Words>
  <Application>Microsoft Office PowerPoint</Application>
  <PresentationFormat>Letter Paper (8.5x11 in)</PresentationFormat>
  <Paragraphs>231</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Lato Black</vt:lpstr>
      <vt:lpstr>Lato Medium</vt:lpstr>
      <vt:lpstr>AgSafe_light</vt:lpstr>
      <vt:lpstr>PowerPoint Presentation</vt:lpstr>
      <vt:lpstr>PowerPoint Presentation</vt:lpstr>
      <vt:lpstr>PowerPoint Presentation</vt:lpstr>
      <vt:lpstr>PowerPoint Presentation</vt:lpstr>
      <vt:lpstr>PowerPoint Presentation</vt:lpstr>
      <vt:lpstr>PowerPoint Presentation</vt:lpstr>
      <vt:lpstr>Horse’s Fault</vt:lpstr>
      <vt:lpstr>PowerPoint Presentation</vt:lpstr>
      <vt:lpstr>Actual Injuries</vt:lpstr>
      <vt:lpstr>PowerPoint Presentation</vt:lpstr>
      <vt:lpstr>Brainstorm</vt:lpstr>
      <vt:lpstr>Injured body parts</vt:lpstr>
      <vt:lpstr>PowerPoint Presentation</vt:lpstr>
      <vt:lpstr>PowerPoint Presentation</vt:lpstr>
      <vt:lpstr>PowerPoint Presentation</vt:lpstr>
      <vt:lpstr>PowerPoint Presentation</vt:lpstr>
      <vt:lpstr>Head &amp; Face – 463 days</vt:lpstr>
      <vt:lpstr>Back – 224 days</vt:lpstr>
      <vt:lpstr>Are they a worker?</vt:lpstr>
      <vt:lpstr>PowerPoint Presentation</vt:lpstr>
      <vt:lpstr>PowerPoint Presentation</vt:lpstr>
      <vt:lpstr>PowerPoint Presentation</vt:lpstr>
      <vt:lpstr>PowerPoint Presentation</vt:lpstr>
      <vt:lpstr>Being Prepared</vt:lpstr>
      <vt:lpstr>First Step</vt:lpstr>
      <vt:lpstr>HOW?</vt:lpstr>
      <vt:lpstr>IT’S TIME TO PLAY…. </vt:lpstr>
      <vt:lpstr>Questions?</vt:lpstr>
      <vt:lpstr>THANK YOU</vt:lpstr>
    </vt:vector>
  </TitlesOfParts>
  <Company>aldo.garza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Aldo Garza</dc:creator>
  <cp:lastModifiedBy>Wendy Bennett</cp:lastModifiedBy>
  <cp:revision>108</cp:revision>
  <cp:lastPrinted>2018-09-06T22:47:31Z</cp:lastPrinted>
  <dcterms:created xsi:type="dcterms:W3CDTF">2015-11-13T21:09:15Z</dcterms:created>
  <dcterms:modified xsi:type="dcterms:W3CDTF">2018-09-06T22:47:40Z</dcterms:modified>
</cp:coreProperties>
</file>