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handoutMasterIdLst>
    <p:handoutMasterId r:id="rId41"/>
  </p:handoutMasterIdLst>
  <p:sldIdLst>
    <p:sldId id="261" r:id="rId2"/>
    <p:sldId id="268" r:id="rId3"/>
    <p:sldId id="269" r:id="rId4"/>
    <p:sldId id="271" r:id="rId5"/>
    <p:sldId id="272" r:id="rId6"/>
    <p:sldId id="284" r:id="rId7"/>
    <p:sldId id="280" r:id="rId8"/>
    <p:sldId id="298" r:id="rId9"/>
    <p:sldId id="299" r:id="rId10"/>
    <p:sldId id="301" r:id="rId11"/>
    <p:sldId id="294" r:id="rId12"/>
    <p:sldId id="273" r:id="rId13"/>
    <p:sldId id="286" r:id="rId14"/>
    <p:sldId id="288" r:id="rId15"/>
    <p:sldId id="281" r:id="rId16"/>
    <p:sldId id="290" r:id="rId17"/>
    <p:sldId id="291" r:id="rId18"/>
    <p:sldId id="292" r:id="rId19"/>
    <p:sldId id="293" r:id="rId20"/>
    <p:sldId id="275" r:id="rId21"/>
    <p:sldId id="276" r:id="rId22"/>
    <p:sldId id="277" r:id="rId23"/>
    <p:sldId id="278" r:id="rId24"/>
    <p:sldId id="289" r:id="rId25"/>
    <p:sldId id="303" r:id="rId26"/>
    <p:sldId id="283" r:id="rId27"/>
    <p:sldId id="305" r:id="rId28"/>
    <p:sldId id="304" r:id="rId29"/>
    <p:sldId id="306" r:id="rId30"/>
    <p:sldId id="295" r:id="rId31"/>
    <p:sldId id="296" r:id="rId32"/>
    <p:sldId id="308" r:id="rId33"/>
    <p:sldId id="297" r:id="rId34"/>
    <p:sldId id="307" r:id="rId35"/>
    <p:sldId id="309" r:id="rId36"/>
    <p:sldId id="310" r:id="rId37"/>
    <p:sldId id="270" r:id="rId38"/>
    <p:sldId id="279" r:id="rId3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BBF2A"/>
    <a:srgbClr val="FFFFFF"/>
    <a:srgbClr val="719500"/>
    <a:srgbClr val="BED600"/>
    <a:srgbClr val="C0E1AD"/>
    <a:srgbClr val="71BD47"/>
    <a:srgbClr val="2075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94638"/>
  </p:normalViewPr>
  <p:slideViewPr>
    <p:cSldViewPr>
      <p:cViewPr varScale="1">
        <p:scale>
          <a:sx n="99" d="100"/>
          <a:sy n="99" d="100"/>
        </p:scale>
        <p:origin x="-19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52" d="100"/>
          <a:sy n="152" d="100"/>
        </p:scale>
        <p:origin x="-413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Users\Valentina\Dropbox\Valentina\WCVM\MSc\EMS%20project%20Raw%20Data%202016%20+%202017_08Nov17_V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ocalhost//Users/Valentina/Dropbox/Valentina/WCVM/MSc/EMS/EMS%20data/EMS%20project%20Raw%20Data%202016%20+%202017_08Nov17_V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ocalhost//Users/Valentina/Dropbox/Valentina/WCVM/MSc/EMS/EMS%20data/EMS%20project%20Raw%20Data%202016%20+%202017_08Nov17_V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Baseline glucose</a:t>
            </a:r>
          </a:p>
        </c:rich>
      </c:tx>
      <c:layout/>
      <c:overlay val="0"/>
      <c:spPr>
        <a:noFill/>
        <a:ln>
          <a:noFill/>
        </a:ln>
        <a:effectLst/>
      </c:spPr>
    </c:title>
    <c:autoTitleDeleted val="0"/>
    <c:plotArea>
      <c:layout/>
      <c:barChart>
        <c:barDir val="col"/>
        <c:grouping val="stacked"/>
        <c:varyColors val="0"/>
        <c:ser>
          <c:idx val="0"/>
          <c:order val="0"/>
          <c:spPr>
            <a:noFill/>
            <a:ln>
              <a:noFill/>
            </a:ln>
            <a:effectLst/>
          </c:spPr>
          <c:invertIfNegative val="0"/>
          <c:cat>
            <c:strRef>
              <c:f>(Everything!$AC$61,Everything!$AC$79)</c:f>
              <c:strCache>
                <c:ptCount val="2"/>
                <c:pt idx="0">
                  <c:v>BG T0 R</c:v>
                </c:pt>
                <c:pt idx="1">
                  <c:v>BG T0 S</c:v>
                </c:pt>
              </c:strCache>
            </c:strRef>
          </c:cat>
          <c:val>
            <c:numRef>
              <c:f>(Everything!$AE$101,Everything!$AG$101)</c:f>
              <c:numCache>
                <c:formatCode>General</c:formatCode>
                <c:ptCount val="2"/>
                <c:pt idx="0" formatCode="0.000">
                  <c:v>4.6</c:v>
                </c:pt>
                <c:pt idx="1">
                  <c:v>4.8</c:v>
                </c:pt>
              </c:numCache>
            </c:numRef>
          </c:val>
          <c:extLst xmlns:c16r2="http://schemas.microsoft.com/office/drawing/2015/06/chart">
            <c:ext xmlns:c16="http://schemas.microsoft.com/office/drawing/2014/chart" uri="{C3380CC4-5D6E-409C-BE32-E72D297353CC}">
              <c16:uniqueId val="{00000000-9BF7-4FF5-8CE0-732AC7556556}"/>
            </c:ext>
          </c:extLst>
        </c:ser>
        <c:ser>
          <c:idx val="1"/>
          <c:order val="1"/>
          <c:spPr>
            <a:noFill/>
            <a:ln>
              <a:noFill/>
            </a:ln>
            <a:effectLst/>
          </c:spPr>
          <c:invertIfNegative val="0"/>
          <c:errBars>
            <c:errBarType val="minus"/>
            <c:errValType val="percentage"/>
            <c:noEndCap val="1"/>
            <c:val val="100.0"/>
            <c:spPr>
              <a:noFill/>
              <a:ln w="9525" cap="flat" cmpd="sng" algn="ctr">
                <a:solidFill>
                  <a:schemeClr val="tx1">
                    <a:lumMod val="65000"/>
                    <a:lumOff val="35000"/>
                  </a:schemeClr>
                </a:solidFill>
                <a:round/>
              </a:ln>
              <a:effectLst/>
            </c:spPr>
          </c:errBars>
          <c:cat>
            <c:strRef>
              <c:f>(Everything!$AC$61,Everything!$AC$79)</c:f>
              <c:strCache>
                <c:ptCount val="2"/>
                <c:pt idx="0">
                  <c:v>BG T0 R</c:v>
                </c:pt>
                <c:pt idx="1">
                  <c:v>BG T0 S</c:v>
                </c:pt>
              </c:strCache>
            </c:strRef>
          </c:cat>
          <c:val>
            <c:numRef>
              <c:f>(Everything!$AE$102,Everything!$AG$102)</c:f>
              <c:numCache>
                <c:formatCode>General</c:formatCode>
                <c:ptCount val="2"/>
                <c:pt idx="0" formatCode="0.000">
                  <c:v>1.100000000000001</c:v>
                </c:pt>
                <c:pt idx="1">
                  <c:v>0.825</c:v>
                </c:pt>
              </c:numCache>
            </c:numRef>
          </c:val>
          <c:extLst xmlns:c16r2="http://schemas.microsoft.com/office/drawing/2015/06/chart">
            <c:ext xmlns:c16="http://schemas.microsoft.com/office/drawing/2014/chart" uri="{C3380CC4-5D6E-409C-BE32-E72D297353CC}">
              <c16:uniqueId val="{00000001-9BF7-4FF5-8CE0-732AC7556556}"/>
            </c:ext>
          </c:extLst>
        </c:ser>
        <c:ser>
          <c:idx val="2"/>
          <c:order val="2"/>
          <c:spPr>
            <a:solidFill>
              <a:srgbClr val="BEDBD8"/>
            </a:solidFill>
            <a:ln w="15875">
              <a:solidFill>
                <a:srgbClr val="DCDCD8"/>
              </a:solidFill>
            </a:ln>
            <a:effectLst/>
          </c:spPr>
          <c:invertIfNegative val="0"/>
          <c:dPt>
            <c:idx val="0"/>
            <c:invertIfNegative val="0"/>
            <c:bubble3D val="0"/>
            <c:spPr>
              <a:solidFill>
                <a:srgbClr val="ADD6B2"/>
              </a:solidFill>
              <a:ln w="15875">
                <a:solidFill>
                  <a:srgbClr val="DCDCD8"/>
                </a:solidFill>
              </a:ln>
              <a:effectLst/>
            </c:spPr>
            <c:extLst xmlns:c16r2="http://schemas.microsoft.com/office/drawing/2015/06/chart">
              <c:ext xmlns:c16="http://schemas.microsoft.com/office/drawing/2014/chart" uri="{C3380CC4-5D6E-409C-BE32-E72D297353CC}">
                <c16:uniqueId val="{00000001-5CE5-4886-A495-B78F2677769E}"/>
              </c:ext>
            </c:extLst>
          </c:dPt>
          <c:dPt>
            <c:idx val="1"/>
            <c:invertIfNegative val="0"/>
            <c:bubble3D val="0"/>
            <c:spPr>
              <a:solidFill>
                <a:srgbClr val="9AA7BA"/>
              </a:solidFill>
              <a:ln w="15875">
                <a:solidFill>
                  <a:srgbClr val="DCDCD8"/>
                </a:solidFill>
              </a:ln>
              <a:effectLst/>
            </c:spPr>
            <c:extLst xmlns:c16r2="http://schemas.microsoft.com/office/drawing/2015/06/chart">
              <c:ext xmlns:c16="http://schemas.microsoft.com/office/drawing/2014/chart" uri="{C3380CC4-5D6E-409C-BE32-E72D297353CC}">
                <c16:uniqueId val="{00000003-9BF7-4FF5-8CE0-732AC7556556}"/>
              </c:ext>
            </c:extLst>
          </c:dPt>
          <c:cat>
            <c:strRef>
              <c:f>(Everything!$AC$61,Everything!$AC$79)</c:f>
              <c:strCache>
                <c:ptCount val="2"/>
                <c:pt idx="0">
                  <c:v>BG T0 R</c:v>
                </c:pt>
                <c:pt idx="1">
                  <c:v>BG T0 S</c:v>
                </c:pt>
              </c:strCache>
            </c:strRef>
          </c:cat>
          <c:val>
            <c:numRef>
              <c:f>(Everything!$AE$103,Everything!$AG$103)</c:f>
              <c:numCache>
                <c:formatCode>General</c:formatCode>
                <c:ptCount val="2"/>
                <c:pt idx="0" formatCode="0.000">
                  <c:v>0.6</c:v>
                </c:pt>
                <c:pt idx="1">
                  <c:v>0.275</c:v>
                </c:pt>
              </c:numCache>
            </c:numRef>
          </c:val>
          <c:extLst xmlns:c16r2="http://schemas.microsoft.com/office/drawing/2015/06/chart">
            <c:ext xmlns:c16="http://schemas.microsoft.com/office/drawing/2014/chart" uri="{C3380CC4-5D6E-409C-BE32-E72D297353CC}">
              <c16:uniqueId val="{00000006-9BF7-4FF5-8CE0-732AC7556556}"/>
            </c:ext>
          </c:extLst>
        </c:ser>
        <c:ser>
          <c:idx val="3"/>
          <c:order val="3"/>
          <c:spPr>
            <a:solidFill>
              <a:srgbClr val="ADD6B2"/>
            </a:solidFill>
            <a:ln w="15875">
              <a:solidFill>
                <a:srgbClr val="DCDCD8"/>
              </a:solidFill>
            </a:ln>
            <a:effectLst/>
          </c:spPr>
          <c:invertIfNegative val="0"/>
          <c:dPt>
            <c:idx val="1"/>
            <c:invertIfNegative val="0"/>
            <c:bubble3D val="0"/>
            <c:spPr>
              <a:solidFill>
                <a:srgbClr val="9AA7BA"/>
              </a:solidFill>
              <a:ln w="15875">
                <a:solidFill>
                  <a:srgbClr val="DCDCD8"/>
                </a:solidFill>
              </a:ln>
              <a:effectLst/>
            </c:spPr>
            <c:extLst xmlns:c16r2="http://schemas.microsoft.com/office/drawing/2015/06/chart">
              <c:ext xmlns:c16="http://schemas.microsoft.com/office/drawing/2014/chart" uri="{C3380CC4-5D6E-409C-BE32-E72D297353CC}">
                <c16:uniqueId val="{00000008-9BF7-4FF5-8CE0-732AC7556556}"/>
              </c:ext>
            </c:extLst>
          </c:dPt>
          <c:cat>
            <c:strRef>
              <c:f>(Everything!$AC$61,Everything!$AC$79)</c:f>
              <c:strCache>
                <c:ptCount val="2"/>
                <c:pt idx="0">
                  <c:v>BG T0 R</c:v>
                </c:pt>
                <c:pt idx="1">
                  <c:v>BG T0 S</c:v>
                </c:pt>
              </c:strCache>
            </c:strRef>
          </c:cat>
          <c:val>
            <c:numRef>
              <c:f>(Everything!$AE$104,Everything!$AG$104)</c:f>
              <c:numCache>
                <c:formatCode>General</c:formatCode>
                <c:ptCount val="2"/>
                <c:pt idx="0" formatCode="0.000">
                  <c:v>1.0</c:v>
                </c:pt>
                <c:pt idx="1">
                  <c:v>0.5</c:v>
                </c:pt>
              </c:numCache>
            </c:numRef>
          </c:val>
          <c:extLst xmlns:c16r2="http://schemas.microsoft.com/office/drawing/2015/06/chart">
            <c:ext xmlns:c16="http://schemas.microsoft.com/office/drawing/2014/chart" uri="{C3380CC4-5D6E-409C-BE32-E72D297353CC}">
              <c16:uniqueId val="{0000000B-9BF7-4FF5-8CE0-732AC7556556}"/>
            </c:ext>
          </c:extLst>
        </c:ser>
        <c:ser>
          <c:idx val="4"/>
          <c:order val="4"/>
          <c:spPr>
            <a:noFill/>
            <a:ln>
              <a:noFill/>
            </a:ln>
            <a:effectLst/>
          </c:spPr>
          <c:invertIfNegative val="0"/>
          <c:errBars>
            <c:errBarType val="minus"/>
            <c:errValType val="percentage"/>
            <c:noEndCap val="1"/>
            <c:val val="100.0"/>
            <c:spPr>
              <a:noFill/>
              <a:ln w="9525" cap="flat" cmpd="sng" algn="ctr">
                <a:solidFill>
                  <a:schemeClr val="tx1">
                    <a:lumMod val="65000"/>
                    <a:lumOff val="35000"/>
                  </a:schemeClr>
                </a:solidFill>
                <a:round/>
              </a:ln>
              <a:effectLst/>
            </c:spPr>
          </c:errBars>
          <c:cat>
            <c:strRef>
              <c:f>(Everything!$AC$61,Everything!$AC$79)</c:f>
              <c:strCache>
                <c:ptCount val="2"/>
                <c:pt idx="0">
                  <c:v>BG T0 R</c:v>
                </c:pt>
                <c:pt idx="1">
                  <c:v>BG T0 S</c:v>
                </c:pt>
              </c:strCache>
            </c:strRef>
          </c:cat>
          <c:val>
            <c:numRef>
              <c:f>(Everything!$AE$105,Everything!$AG$105)</c:f>
              <c:numCache>
                <c:formatCode>General</c:formatCode>
                <c:ptCount val="2"/>
                <c:pt idx="0" formatCode="0.000">
                  <c:v>0.4</c:v>
                </c:pt>
                <c:pt idx="1">
                  <c:v>0.6</c:v>
                </c:pt>
              </c:numCache>
            </c:numRef>
          </c:val>
          <c:extLst xmlns:c16r2="http://schemas.microsoft.com/office/drawing/2015/06/chart">
            <c:ext xmlns:c16="http://schemas.microsoft.com/office/drawing/2014/chart" uri="{C3380CC4-5D6E-409C-BE32-E72D297353CC}">
              <c16:uniqueId val="{0000000C-9BF7-4FF5-8CE0-732AC7556556}"/>
            </c:ext>
          </c:extLst>
        </c:ser>
        <c:dLbls>
          <c:showLegendKey val="0"/>
          <c:showVal val="0"/>
          <c:showCatName val="0"/>
          <c:showSerName val="0"/>
          <c:showPercent val="0"/>
          <c:showBubbleSize val="0"/>
        </c:dLbls>
        <c:gapWidth val="150"/>
        <c:overlap val="100"/>
        <c:axId val="-2101160488"/>
        <c:axId val="-2100580536"/>
      </c:barChart>
      <c:catAx>
        <c:axId val="-2101160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0580536"/>
        <c:crosses val="autoZero"/>
        <c:auto val="1"/>
        <c:lblAlgn val="ctr"/>
        <c:lblOffset val="100"/>
        <c:noMultiLvlLbl val="0"/>
      </c:catAx>
      <c:valAx>
        <c:axId val="-2100580536"/>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160488"/>
        <c:crosses val="autoZero"/>
        <c:crossBetween val="between"/>
        <c:majorUnit val="0.5"/>
        <c:min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1A398"/>
                </a:solidFill>
                <a:latin typeface="Arial" panose="020B0604020202020204" pitchFamily="34" charset="0"/>
                <a:ea typeface="+mn-ea"/>
                <a:cs typeface="Arial" panose="020B0604020202020204" pitchFamily="34" charset="0"/>
              </a:defRPr>
            </a:pPr>
            <a:r>
              <a:rPr lang="en-US" sz="1800"/>
              <a:t>BCS</a:t>
            </a:r>
          </a:p>
        </c:rich>
      </c:tx>
      <c:layout>
        <c:manualLayout>
          <c:xMode val="edge"/>
          <c:yMode val="edge"/>
          <c:x val="0.456152668416448"/>
          <c:y val="0.037037037037037"/>
        </c:manualLayout>
      </c:layout>
      <c:overlay val="0"/>
      <c:spPr>
        <a:noFill/>
        <a:ln>
          <a:noFill/>
        </a:ln>
        <a:effectLst/>
      </c:spPr>
    </c:title>
    <c:autoTitleDeleted val="0"/>
    <c:plotArea>
      <c:layout/>
      <c:barChart>
        <c:barDir val="col"/>
        <c:grouping val="clustered"/>
        <c:varyColors val="0"/>
        <c:ser>
          <c:idx val="1"/>
          <c:order val="0"/>
          <c:tx>
            <c:strRef>
              <c:f>Everything!$M$37</c:f>
              <c:strCache>
                <c:ptCount val="1"/>
                <c:pt idx="0">
                  <c:v>BCS R</c:v>
                </c:pt>
              </c:strCache>
            </c:strRef>
          </c:tx>
          <c:spPr>
            <a:solidFill>
              <a:srgbClr val="A2C5C2"/>
            </a:solidFill>
            <a:ln>
              <a:noFill/>
            </a:ln>
            <a:effectLst/>
          </c:spPr>
          <c:invertIfNegative val="0"/>
          <c:cat>
            <c:numRef>
              <c:f>Everything!$K$38:$K$43</c:f>
              <c:numCache>
                <c:formatCode>General</c:formatCode>
                <c:ptCount val="6"/>
                <c:pt idx="0">
                  <c:v>4.0</c:v>
                </c:pt>
                <c:pt idx="1">
                  <c:v>5.0</c:v>
                </c:pt>
                <c:pt idx="2">
                  <c:v>6.0</c:v>
                </c:pt>
                <c:pt idx="3">
                  <c:v>7.0</c:v>
                </c:pt>
                <c:pt idx="4">
                  <c:v>8.0</c:v>
                </c:pt>
                <c:pt idx="5">
                  <c:v>9.0</c:v>
                </c:pt>
              </c:numCache>
            </c:numRef>
          </c:cat>
          <c:val>
            <c:numRef>
              <c:f>Everything!$M$38:$M$43</c:f>
              <c:numCache>
                <c:formatCode>General</c:formatCode>
                <c:ptCount val="6"/>
                <c:pt idx="0">
                  <c:v>1.0</c:v>
                </c:pt>
                <c:pt idx="1">
                  <c:v>0.0</c:v>
                </c:pt>
                <c:pt idx="2">
                  <c:v>3.0</c:v>
                </c:pt>
                <c:pt idx="3">
                  <c:v>3.0</c:v>
                </c:pt>
                <c:pt idx="4">
                  <c:v>5.0</c:v>
                </c:pt>
                <c:pt idx="5">
                  <c:v>1.0</c:v>
                </c:pt>
              </c:numCache>
            </c:numRef>
          </c:val>
          <c:extLst xmlns:c16r2="http://schemas.microsoft.com/office/drawing/2015/06/chart">
            <c:ext xmlns:c16="http://schemas.microsoft.com/office/drawing/2014/chart" uri="{C3380CC4-5D6E-409C-BE32-E72D297353CC}">
              <c16:uniqueId val="{00000000-8FF4-2041-8FA8-0016675305E1}"/>
            </c:ext>
          </c:extLst>
        </c:ser>
        <c:ser>
          <c:idx val="2"/>
          <c:order val="1"/>
          <c:tx>
            <c:strRef>
              <c:f>Everything!$N$37</c:f>
              <c:strCache>
                <c:ptCount val="1"/>
                <c:pt idx="0">
                  <c:v>BCS S</c:v>
                </c:pt>
              </c:strCache>
            </c:strRef>
          </c:tx>
          <c:spPr>
            <a:solidFill>
              <a:srgbClr val="9AA7BA"/>
            </a:solidFill>
            <a:ln>
              <a:noFill/>
            </a:ln>
            <a:effectLst/>
          </c:spPr>
          <c:invertIfNegative val="0"/>
          <c:cat>
            <c:numRef>
              <c:f>Everything!$K$38:$K$43</c:f>
              <c:numCache>
                <c:formatCode>General</c:formatCode>
                <c:ptCount val="6"/>
                <c:pt idx="0">
                  <c:v>4.0</c:v>
                </c:pt>
                <c:pt idx="1">
                  <c:v>5.0</c:v>
                </c:pt>
                <c:pt idx="2">
                  <c:v>6.0</c:v>
                </c:pt>
                <c:pt idx="3">
                  <c:v>7.0</c:v>
                </c:pt>
                <c:pt idx="4">
                  <c:v>8.0</c:v>
                </c:pt>
                <c:pt idx="5">
                  <c:v>9.0</c:v>
                </c:pt>
              </c:numCache>
            </c:numRef>
          </c:cat>
          <c:val>
            <c:numRef>
              <c:f>Everything!$N$38:$N$43</c:f>
              <c:numCache>
                <c:formatCode>General</c:formatCode>
                <c:ptCount val="6"/>
                <c:pt idx="0">
                  <c:v>0.0</c:v>
                </c:pt>
                <c:pt idx="1">
                  <c:v>3.0</c:v>
                </c:pt>
                <c:pt idx="2">
                  <c:v>7.0</c:v>
                </c:pt>
                <c:pt idx="3">
                  <c:v>4.0</c:v>
                </c:pt>
                <c:pt idx="4">
                  <c:v>5.0</c:v>
                </c:pt>
                <c:pt idx="5">
                  <c:v>0.0</c:v>
                </c:pt>
              </c:numCache>
            </c:numRef>
          </c:val>
          <c:extLst xmlns:c16r2="http://schemas.microsoft.com/office/drawing/2015/06/chart">
            <c:ext xmlns:c16="http://schemas.microsoft.com/office/drawing/2014/chart" uri="{C3380CC4-5D6E-409C-BE32-E72D297353CC}">
              <c16:uniqueId val="{00000001-8FF4-2041-8FA8-0016675305E1}"/>
            </c:ext>
          </c:extLst>
        </c:ser>
        <c:dLbls>
          <c:showLegendKey val="0"/>
          <c:showVal val="0"/>
          <c:showCatName val="0"/>
          <c:showSerName val="0"/>
          <c:showPercent val="0"/>
          <c:showBubbleSize val="0"/>
        </c:dLbls>
        <c:gapWidth val="219"/>
        <c:overlap val="-27"/>
        <c:axId val="-2086225176"/>
        <c:axId val="-2086221624"/>
      </c:barChart>
      <c:catAx>
        <c:axId val="-2086225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rgbClr val="51A398"/>
                </a:solidFill>
                <a:latin typeface="Arial" panose="020B0604020202020204" pitchFamily="34" charset="0"/>
                <a:ea typeface="+mn-ea"/>
                <a:cs typeface="Arial" panose="020B0604020202020204" pitchFamily="34" charset="0"/>
              </a:defRPr>
            </a:pPr>
            <a:endParaRPr lang="en-US"/>
          </a:p>
        </c:txPr>
        <c:crossAx val="-2086221624"/>
        <c:crosses val="autoZero"/>
        <c:auto val="1"/>
        <c:lblAlgn val="ctr"/>
        <c:lblOffset val="100"/>
        <c:noMultiLvlLbl val="0"/>
      </c:catAx>
      <c:valAx>
        <c:axId val="-2086221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rgbClr val="51A398"/>
                </a:solidFill>
                <a:latin typeface="Arial" panose="020B0604020202020204" pitchFamily="34" charset="0"/>
                <a:ea typeface="+mn-ea"/>
                <a:cs typeface="Arial" panose="020B0604020202020204" pitchFamily="34" charset="0"/>
              </a:defRPr>
            </a:pPr>
            <a:endParaRPr lang="en-US"/>
          </a:p>
        </c:txPr>
        <c:crossAx val="-2086225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300" b="0" i="0" u="none" strike="noStrike" kern="1200" baseline="0">
              <a:solidFill>
                <a:srgbClr val="51A398"/>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300">
          <a:solidFill>
            <a:srgbClr val="51A398"/>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1A398"/>
                </a:solidFill>
                <a:latin typeface="Arial" panose="020B0604020202020204" pitchFamily="34" charset="0"/>
                <a:ea typeface="+mn-ea"/>
                <a:cs typeface="Arial" panose="020B0604020202020204" pitchFamily="34" charset="0"/>
              </a:defRPr>
            </a:pPr>
            <a:r>
              <a:rPr lang="en-US" sz="1800"/>
              <a:t>CNS</a:t>
            </a:r>
          </a:p>
        </c:rich>
      </c:tx>
      <c:layout>
        <c:manualLayout>
          <c:xMode val="edge"/>
          <c:yMode val="edge"/>
          <c:x val="0.456152668416448"/>
          <c:y val="0.037037037037037"/>
        </c:manualLayout>
      </c:layout>
      <c:overlay val="0"/>
      <c:spPr>
        <a:noFill/>
        <a:ln>
          <a:noFill/>
        </a:ln>
        <a:effectLst/>
      </c:spPr>
    </c:title>
    <c:autoTitleDeleted val="0"/>
    <c:plotArea>
      <c:layout/>
      <c:barChart>
        <c:barDir val="col"/>
        <c:grouping val="clustered"/>
        <c:varyColors val="0"/>
        <c:ser>
          <c:idx val="1"/>
          <c:order val="0"/>
          <c:tx>
            <c:strRef>
              <c:f>Everything!$M$115</c:f>
              <c:strCache>
                <c:ptCount val="1"/>
                <c:pt idx="0">
                  <c:v>CNS R</c:v>
                </c:pt>
              </c:strCache>
            </c:strRef>
          </c:tx>
          <c:spPr>
            <a:solidFill>
              <a:srgbClr val="A2C5C2"/>
            </a:solidFill>
            <a:ln>
              <a:noFill/>
            </a:ln>
            <a:effectLst/>
          </c:spPr>
          <c:invertIfNegative val="0"/>
          <c:cat>
            <c:numRef>
              <c:f>Everything!$K$116:$K$119</c:f>
              <c:numCache>
                <c:formatCode>General</c:formatCode>
                <c:ptCount val="4"/>
                <c:pt idx="0">
                  <c:v>1.0</c:v>
                </c:pt>
                <c:pt idx="1">
                  <c:v>2.0</c:v>
                </c:pt>
                <c:pt idx="2">
                  <c:v>3.0</c:v>
                </c:pt>
                <c:pt idx="3">
                  <c:v>4.0</c:v>
                </c:pt>
              </c:numCache>
            </c:numRef>
          </c:cat>
          <c:val>
            <c:numRef>
              <c:f>Everything!$M$116:$M$119</c:f>
              <c:numCache>
                <c:formatCode>General</c:formatCode>
                <c:ptCount val="4"/>
                <c:pt idx="0">
                  <c:v>1.0</c:v>
                </c:pt>
                <c:pt idx="1">
                  <c:v>3.0</c:v>
                </c:pt>
                <c:pt idx="2">
                  <c:v>5.0</c:v>
                </c:pt>
                <c:pt idx="3">
                  <c:v>4.0</c:v>
                </c:pt>
              </c:numCache>
            </c:numRef>
          </c:val>
          <c:extLst xmlns:c16r2="http://schemas.microsoft.com/office/drawing/2015/06/chart">
            <c:ext xmlns:c16="http://schemas.microsoft.com/office/drawing/2014/chart" uri="{C3380CC4-5D6E-409C-BE32-E72D297353CC}">
              <c16:uniqueId val="{00000000-4CDA-7E41-9880-FEA4DEF76535}"/>
            </c:ext>
          </c:extLst>
        </c:ser>
        <c:ser>
          <c:idx val="2"/>
          <c:order val="1"/>
          <c:tx>
            <c:strRef>
              <c:f>Everything!$N$115</c:f>
              <c:strCache>
                <c:ptCount val="1"/>
                <c:pt idx="0">
                  <c:v>CNS S</c:v>
                </c:pt>
              </c:strCache>
            </c:strRef>
          </c:tx>
          <c:spPr>
            <a:solidFill>
              <a:srgbClr val="9AA7BA"/>
            </a:solidFill>
            <a:ln>
              <a:noFill/>
            </a:ln>
            <a:effectLst/>
          </c:spPr>
          <c:invertIfNegative val="0"/>
          <c:cat>
            <c:numRef>
              <c:f>Everything!$K$116:$K$119</c:f>
              <c:numCache>
                <c:formatCode>General</c:formatCode>
                <c:ptCount val="4"/>
                <c:pt idx="0">
                  <c:v>1.0</c:v>
                </c:pt>
                <c:pt idx="1">
                  <c:v>2.0</c:v>
                </c:pt>
                <c:pt idx="2">
                  <c:v>3.0</c:v>
                </c:pt>
                <c:pt idx="3">
                  <c:v>4.0</c:v>
                </c:pt>
              </c:numCache>
            </c:numRef>
          </c:cat>
          <c:val>
            <c:numRef>
              <c:f>Everything!$N$116:$N$119</c:f>
              <c:numCache>
                <c:formatCode>General</c:formatCode>
                <c:ptCount val="4"/>
                <c:pt idx="0">
                  <c:v>8.0</c:v>
                </c:pt>
                <c:pt idx="1">
                  <c:v>9.0</c:v>
                </c:pt>
                <c:pt idx="2">
                  <c:v>2.0</c:v>
                </c:pt>
                <c:pt idx="3">
                  <c:v>0.0</c:v>
                </c:pt>
              </c:numCache>
            </c:numRef>
          </c:val>
          <c:extLst xmlns:c16r2="http://schemas.microsoft.com/office/drawing/2015/06/chart">
            <c:ext xmlns:c16="http://schemas.microsoft.com/office/drawing/2014/chart" uri="{C3380CC4-5D6E-409C-BE32-E72D297353CC}">
              <c16:uniqueId val="{00000001-4CDA-7E41-9880-FEA4DEF76535}"/>
            </c:ext>
          </c:extLst>
        </c:ser>
        <c:dLbls>
          <c:showLegendKey val="0"/>
          <c:showVal val="0"/>
          <c:showCatName val="0"/>
          <c:showSerName val="0"/>
          <c:showPercent val="0"/>
          <c:showBubbleSize val="0"/>
        </c:dLbls>
        <c:gapWidth val="219"/>
        <c:overlap val="-27"/>
        <c:axId val="-2086184696"/>
        <c:axId val="-2086181144"/>
      </c:barChart>
      <c:catAx>
        <c:axId val="-2086184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rgbClr val="51A398"/>
                </a:solidFill>
                <a:latin typeface="Arial" panose="020B0604020202020204" pitchFamily="34" charset="0"/>
                <a:ea typeface="+mn-ea"/>
                <a:cs typeface="Arial" panose="020B0604020202020204" pitchFamily="34" charset="0"/>
              </a:defRPr>
            </a:pPr>
            <a:endParaRPr lang="en-US"/>
          </a:p>
        </c:txPr>
        <c:crossAx val="-2086181144"/>
        <c:crosses val="autoZero"/>
        <c:auto val="1"/>
        <c:lblAlgn val="ctr"/>
        <c:lblOffset val="100"/>
        <c:noMultiLvlLbl val="0"/>
      </c:catAx>
      <c:valAx>
        <c:axId val="-2086181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rgbClr val="51A398"/>
                </a:solidFill>
                <a:latin typeface="Arial" panose="020B0604020202020204" pitchFamily="34" charset="0"/>
                <a:ea typeface="+mn-ea"/>
                <a:cs typeface="Arial" panose="020B0604020202020204" pitchFamily="34" charset="0"/>
              </a:defRPr>
            </a:pPr>
            <a:endParaRPr lang="en-US"/>
          </a:p>
        </c:txPr>
        <c:crossAx val="-2086184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300" b="0" i="0" u="none" strike="noStrike" kern="1200" baseline="0">
              <a:solidFill>
                <a:srgbClr val="51A398"/>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300">
          <a:solidFill>
            <a:srgbClr val="51A398"/>
          </a:solidFill>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024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024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024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smtClean="0"/>
            </a:lvl1pPr>
          </a:lstStyle>
          <a:p>
            <a:pPr>
              <a:defRPr/>
            </a:pPr>
            <a:fld id="{B140EAAF-937D-4845-8374-19E74B71F43B}" type="slidenum">
              <a:rPr lang="en-US" altLang="en-US"/>
              <a:pPr>
                <a:defRPr/>
              </a:pPr>
              <a:t>‹#›</a:t>
            </a:fld>
            <a:endParaRPr lang="en-US" altLang="en-US"/>
          </a:p>
        </p:txBody>
      </p:sp>
    </p:spTree>
    <p:extLst>
      <p:ext uri="{BB962C8B-B14F-4D97-AF65-F5344CB8AC3E}">
        <p14:creationId xmlns:p14="http://schemas.microsoft.com/office/powerpoint/2010/main" val="1769721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2291"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2295"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smtClean="0"/>
            </a:lvl1pPr>
          </a:lstStyle>
          <a:p>
            <a:pPr>
              <a:defRPr/>
            </a:pPr>
            <a:fld id="{7CED1E75-50C5-E747-ADC7-8315CFF181D7}" type="slidenum">
              <a:rPr lang="en-US" altLang="en-US"/>
              <a:pPr>
                <a:defRPr/>
              </a:pPr>
              <a:t>‹#›</a:t>
            </a:fld>
            <a:endParaRPr lang="en-US" altLang="en-US"/>
          </a:p>
        </p:txBody>
      </p:sp>
    </p:spTree>
    <p:extLst>
      <p:ext uri="{BB962C8B-B14F-4D97-AF65-F5344CB8AC3E}">
        <p14:creationId xmlns:p14="http://schemas.microsoft.com/office/powerpoint/2010/main" val="2856090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D9C626AC-3647-F14B-905E-844C6F117A5B}" type="slidenum">
              <a:rPr lang="en-US" altLang="en-US" sz="1200"/>
              <a:pPr/>
              <a:t>1</a:t>
            </a:fld>
            <a:endParaRPr lang="en-US" alt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latin typeface="Times"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B280C87F-05E0-DA4B-81A2-B261A6684D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xmlns="" id="{108D71D2-F0DB-2A4A-815D-5FD741B8CC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ea typeface="ＭＳ Ｐゴシック" panose="020B0600070205080204" pitchFamily="34" charset="-128"/>
              </a:rPr>
              <a:t>Fisher’s exact test</a:t>
            </a:r>
          </a:p>
          <a:p>
            <a:r>
              <a:rPr lang="en-CA" altLang="en-US" dirty="0">
                <a:latin typeface="+mn-lt"/>
              </a:rPr>
              <a:t>mean all 490 </a:t>
            </a:r>
            <a:r>
              <a:rPr lang="en-US" altLang="en-US" dirty="0">
                <a:latin typeface="+mn-lt"/>
              </a:rPr>
              <a:t>±</a:t>
            </a:r>
            <a:r>
              <a:rPr lang="en-CA" altLang="en-US" dirty="0">
                <a:latin typeface="+mn-lt"/>
              </a:rPr>
              <a:t>71kg</a:t>
            </a:r>
          </a:p>
          <a:p>
            <a:r>
              <a:rPr lang="en-CA" altLang="en-US" dirty="0">
                <a:latin typeface="+mn-lt"/>
              </a:rPr>
              <a:t>R 493 </a:t>
            </a:r>
            <a:r>
              <a:rPr lang="en-US" altLang="en-US" dirty="0"/>
              <a:t>± 101  S 497 ± 62 </a:t>
            </a:r>
            <a:endParaRPr lang="en-US" altLang="en-US" dirty="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xmlns="" id="{D919BB65-83AB-E445-AC0D-4C801AFDD5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336A725-7AE2-E247-991D-84ABF77437AA}"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important characteristics of the oil.</a:t>
            </a:r>
          </a:p>
          <a:p>
            <a:r>
              <a:rPr lang="en-US" dirty="0" smtClean="0"/>
              <a:t>What</a:t>
            </a:r>
            <a:r>
              <a:rPr lang="en-US" baseline="0" dirty="0" smtClean="0"/>
              <a:t> is the goal/aim of oil supplementation?</a:t>
            </a:r>
            <a:endParaRPr lang="en-US" dirty="0"/>
          </a:p>
        </p:txBody>
      </p:sp>
      <p:sp>
        <p:nvSpPr>
          <p:cNvPr id="4" name="Slide Number Placeholder 3"/>
          <p:cNvSpPr>
            <a:spLocks noGrp="1"/>
          </p:cNvSpPr>
          <p:nvPr>
            <p:ph type="sldNum" sz="quarter" idx="10"/>
          </p:nvPr>
        </p:nvSpPr>
        <p:spPr/>
        <p:txBody>
          <a:bodyPr/>
          <a:lstStyle/>
          <a:p>
            <a:pPr>
              <a:defRPr/>
            </a:pPr>
            <a:fld id="{7CED1E75-50C5-E747-ADC7-8315CFF181D7}" type="slidenum">
              <a:rPr lang="en-US" altLang="en-US" smtClean="0"/>
              <a:pPr>
                <a:defRPr/>
              </a:pPr>
              <a:t>29</a:t>
            </a:fld>
            <a:endParaRPr lang="en-US" altLang="en-US"/>
          </a:p>
        </p:txBody>
      </p:sp>
    </p:spTree>
    <p:extLst>
      <p:ext uri="{BB962C8B-B14F-4D97-AF65-F5344CB8AC3E}">
        <p14:creationId xmlns:p14="http://schemas.microsoft.com/office/powerpoint/2010/main" val="2956739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charset="0"/>
              <a:ea typeface="ＭＳ Ｐゴシック" charset="0"/>
              <a:cs typeface="ＭＳ Ｐゴシック"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66" indent="-291179">
              <a:defRPr sz="2400">
                <a:solidFill>
                  <a:schemeClr val="tx1"/>
                </a:solidFill>
                <a:latin typeface="Times" charset="0"/>
                <a:ea typeface="ＭＳ Ｐゴシック" charset="0"/>
              </a:defRPr>
            </a:lvl2pPr>
            <a:lvl3pPr marL="1164717" indent="-232943">
              <a:defRPr sz="2400">
                <a:solidFill>
                  <a:schemeClr val="tx1"/>
                </a:solidFill>
                <a:latin typeface="Times" charset="0"/>
                <a:ea typeface="ＭＳ Ｐゴシック" charset="0"/>
              </a:defRPr>
            </a:lvl3pPr>
            <a:lvl4pPr marL="1630604" indent="-232943">
              <a:defRPr sz="2400">
                <a:solidFill>
                  <a:schemeClr val="tx1"/>
                </a:solidFill>
                <a:latin typeface="Times" charset="0"/>
                <a:ea typeface="ＭＳ Ｐゴシック" charset="0"/>
              </a:defRPr>
            </a:lvl4pPr>
            <a:lvl5pPr marL="2096491" indent="-232943">
              <a:defRPr sz="2400">
                <a:solidFill>
                  <a:schemeClr val="tx1"/>
                </a:solidFill>
                <a:latin typeface="Times" charset="0"/>
                <a:ea typeface="ＭＳ Ｐゴシック" charset="0"/>
              </a:defRPr>
            </a:lvl5pPr>
            <a:lvl6pPr marL="2562377" indent="-232943" eaLnBrk="0" fontAlgn="base" hangingPunct="0">
              <a:spcBef>
                <a:spcPct val="0"/>
              </a:spcBef>
              <a:spcAft>
                <a:spcPct val="0"/>
              </a:spcAft>
              <a:defRPr sz="2400">
                <a:solidFill>
                  <a:schemeClr val="tx1"/>
                </a:solidFill>
                <a:latin typeface="Times" charset="0"/>
                <a:ea typeface="ＭＳ Ｐゴシック" charset="0"/>
              </a:defRPr>
            </a:lvl6pPr>
            <a:lvl7pPr marL="3028264" indent="-232943" eaLnBrk="0" fontAlgn="base" hangingPunct="0">
              <a:spcBef>
                <a:spcPct val="0"/>
              </a:spcBef>
              <a:spcAft>
                <a:spcPct val="0"/>
              </a:spcAft>
              <a:defRPr sz="2400">
                <a:solidFill>
                  <a:schemeClr val="tx1"/>
                </a:solidFill>
                <a:latin typeface="Times" charset="0"/>
                <a:ea typeface="ＭＳ Ｐゴシック" charset="0"/>
              </a:defRPr>
            </a:lvl7pPr>
            <a:lvl8pPr marL="3494151" indent="-232943" eaLnBrk="0" fontAlgn="base" hangingPunct="0">
              <a:spcBef>
                <a:spcPct val="0"/>
              </a:spcBef>
              <a:spcAft>
                <a:spcPct val="0"/>
              </a:spcAft>
              <a:defRPr sz="2400">
                <a:solidFill>
                  <a:schemeClr val="tx1"/>
                </a:solidFill>
                <a:latin typeface="Times" charset="0"/>
                <a:ea typeface="ＭＳ Ｐゴシック" charset="0"/>
              </a:defRPr>
            </a:lvl8pPr>
            <a:lvl9pPr marL="3960038" indent="-232943" eaLnBrk="0" fontAlgn="base" hangingPunct="0">
              <a:spcBef>
                <a:spcPct val="0"/>
              </a:spcBef>
              <a:spcAft>
                <a:spcPct val="0"/>
              </a:spcAft>
              <a:defRPr sz="2400">
                <a:solidFill>
                  <a:schemeClr val="tx1"/>
                </a:solidFill>
                <a:latin typeface="Times" charset="0"/>
                <a:ea typeface="ＭＳ Ｐゴシック" charset="0"/>
              </a:defRPr>
            </a:lvl9pPr>
          </a:lstStyle>
          <a:p>
            <a:fld id="{28964564-FE29-044B-960D-D5B3ED55B9C8}" type="slidenum">
              <a:rPr lang="en-US" sz="1200"/>
              <a:pPr/>
              <a:t>38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2">
            <a:extLst>
              <a:ext uri="{FF2B5EF4-FFF2-40B4-BE49-F238E27FC236}">
                <a16:creationId xmlns:a16="http://schemas.microsoft.com/office/drawing/2014/main" xmlns="" id="{A8C20EA0-BECD-894E-8190-8D7CE507C768}"/>
              </a:ext>
            </a:extLst>
          </p:cNvPr>
          <p:cNvSpPr>
            <a:spLocks noGrp="1"/>
          </p:cNvSpPr>
          <p:nvPr>
            <p:ph type="body" idx="1"/>
          </p:nvPr>
        </p:nvSpPr>
        <p:spPr bwMode="auto">
          <a:xfrm>
            <a:off x="934720" y="4415790"/>
            <a:ext cx="514096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Morphometric measurements</a:t>
            </a:r>
          </a:p>
        </p:txBody>
      </p:sp>
      <p:sp>
        <p:nvSpPr>
          <p:cNvPr id="38915" name="Slide Number Placeholder 3">
            <a:extLst>
              <a:ext uri="{FF2B5EF4-FFF2-40B4-BE49-F238E27FC236}">
                <a16:creationId xmlns:a16="http://schemas.microsoft.com/office/drawing/2014/main" xmlns="" id="{4D5C91D5-C91C-7144-A16D-4D82417C95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B5986CC-13DB-9E4E-B2D0-36BA416E48C8}"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66" indent="-291179">
              <a:defRPr sz="2400">
                <a:solidFill>
                  <a:schemeClr val="tx1"/>
                </a:solidFill>
                <a:latin typeface="Times" charset="0"/>
                <a:ea typeface="ＭＳ Ｐゴシック" charset="0"/>
              </a:defRPr>
            </a:lvl2pPr>
            <a:lvl3pPr marL="1164717" indent="-232943">
              <a:defRPr sz="2400">
                <a:solidFill>
                  <a:schemeClr val="tx1"/>
                </a:solidFill>
                <a:latin typeface="Times" charset="0"/>
                <a:ea typeface="ＭＳ Ｐゴシック" charset="0"/>
              </a:defRPr>
            </a:lvl3pPr>
            <a:lvl4pPr marL="1630604" indent="-232943">
              <a:defRPr sz="2400">
                <a:solidFill>
                  <a:schemeClr val="tx1"/>
                </a:solidFill>
                <a:latin typeface="Times" charset="0"/>
                <a:ea typeface="ＭＳ Ｐゴシック" charset="0"/>
              </a:defRPr>
            </a:lvl4pPr>
            <a:lvl5pPr marL="2096491" indent="-232943">
              <a:defRPr sz="2400">
                <a:solidFill>
                  <a:schemeClr val="tx1"/>
                </a:solidFill>
                <a:latin typeface="Times" charset="0"/>
                <a:ea typeface="ＭＳ Ｐゴシック" charset="0"/>
              </a:defRPr>
            </a:lvl5pPr>
            <a:lvl6pPr marL="2562377" indent="-232943" eaLnBrk="0" fontAlgn="base" hangingPunct="0">
              <a:spcBef>
                <a:spcPct val="0"/>
              </a:spcBef>
              <a:spcAft>
                <a:spcPct val="0"/>
              </a:spcAft>
              <a:defRPr sz="2400">
                <a:solidFill>
                  <a:schemeClr val="tx1"/>
                </a:solidFill>
                <a:latin typeface="Times" charset="0"/>
                <a:ea typeface="ＭＳ Ｐゴシック" charset="0"/>
              </a:defRPr>
            </a:lvl6pPr>
            <a:lvl7pPr marL="3028264" indent="-232943" eaLnBrk="0" fontAlgn="base" hangingPunct="0">
              <a:spcBef>
                <a:spcPct val="0"/>
              </a:spcBef>
              <a:spcAft>
                <a:spcPct val="0"/>
              </a:spcAft>
              <a:defRPr sz="2400">
                <a:solidFill>
                  <a:schemeClr val="tx1"/>
                </a:solidFill>
                <a:latin typeface="Times" charset="0"/>
                <a:ea typeface="ＭＳ Ｐゴシック" charset="0"/>
              </a:defRPr>
            </a:lvl7pPr>
            <a:lvl8pPr marL="3494151" indent="-232943" eaLnBrk="0" fontAlgn="base" hangingPunct="0">
              <a:spcBef>
                <a:spcPct val="0"/>
              </a:spcBef>
              <a:spcAft>
                <a:spcPct val="0"/>
              </a:spcAft>
              <a:defRPr sz="2400">
                <a:solidFill>
                  <a:schemeClr val="tx1"/>
                </a:solidFill>
                <a:latin typeface="Times" charset="0"/>
                <a:ea typeface="ＭＳ Ｐゴシック" charset="0"/>
              </a:defRPr>
            </a:lvl8pPr>
            <a:lvl9pPr marL="3960038" indent="-232943" eaLnBrk="0" fontAlgn="base" hangingPunct="0">
              <a:spcBef>
                <a:spcPct val="0"/>
              </a:spcBef>
              <a:spcAft>
                <a:spcPct val="0"/>
              </a:spcAft>
              <a:defRPr sz="2400">
                <a:solidFill>
                  <a:schemeClr val="tx1"/>
                </a:solidFill>
                <a:latin typeface="Times" charset="0"/>
                <a:ea typeface="ＭＳ Ｐゴシック" charset="0"/>
              </a:defRPr>
            </a:lvl9pPr>
          </a:lstStyle>
          <a:p>
            <a:fld id="{A0D3FDD2-0CBE-7447-A69E-A50228B951D8}" type="slidenum">
              <a:rPr lang="en-US" sz="1200"/>
              <a:pPr/>
              <a:t>13</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Times" charset="0"/>
                <a:ea typeface="ＭＳ Ｐゴシック" charset="0"/>
                <a:cs typeface="ＭＳ Ｐゴシック" charset="0"/>
              </a:rPr>
              <a:t>We can’t fix laminitis, so we want to do everything we can to prevent it.</a:t>
            </a:r>
          </a:p>
        </p:txBody>
      </p:sp>
    </p:spTree>
    <p:extLst>
      <p:ext uri="{BB962C8B-B14F-4D97-AF65-F5344CB8AC3E}">
        <p14:creationId xmlns:p14="http://schemas.microsoft.com/office/powerpoint/2010/main" val="394178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66" indent="-291179">
              <a:defRPr sz="2400">
                <a:solidFill>
                  <a:schemeClr val="tx1"/>
                </a:solidFill>
                <a:latin typeface="Times" charset="0"/>
                <a:ea typeface="ＭＳ Ｐゴシック" charset="0"/>
              </a:defRPr>
            </a:lvl2pPr>
            <a:lvl3pPr marL="1164717" indent="-232943">
              <a:defRPr sz="2400">
                <a:solidFill>
                  <a:schemeClr val="tx1"/>
                </a:solidFill>
                <a:latin typeface="Times" charset="0"/>
                <a:ea typeface="ＭＳ Ｐゴシック" charset="0"/>
              </a:defRPr>
            </a:lvl3pPr>
            <a:lvl4pPr marL="1630604" indent="-232943">
              <a:defRPr sz="2400">
                <a:solidFill>
                  <a:schemeClr val="tx1"/>
                </a:solidFill>
                <a:latin typeface="Times" charset="0"/>
                <a:ea typeface="ＭＳ Ｐゴシック" charset="0"/>
              </a:defRPr>
            </a:lvl4pPr>
            <a:lvl5pPr marL="2096491" indent="-232943">
              <a:defRPr sz="2400">
                <a:solidFill>
                  <a:schemeClr val="tx1"/>
                </a:solidFill>
                <a:latin typeface="Times" charset="0"/>
                <a:ea typeface="ＭＳ Ｐゴシック" charset="0"/>
              </a:defRPr>
            </a:lvl5pPr>
            <a:lvl6pPr marL="2562377" indent="-232943" eaLnBrk="0" fontAlgn="base" hangingPunct="0">
              <a:spcBef>
                <a:spcPct val="0"/>
              </a:spcBef>
              <a:spcAft>
                <a:spcPct val="0"/>
              </a:spcAft>
              <a:defRPr sz="2400">
                <a:solidFill>
                  <a:schemeClr val="tx1"/>
                </a:solidFill>
                <a:latin typeface="Times" charset="0"/>
                <a:ea typeface="ＭＳ Ｐゴシック" charset="0"/>
              </a:defRPr>
            </a:lvl6pPr>
            <a:lvl7pPr marL="3028264" indent="-232943" eaLnBrk="0" fontAlgn="base" hangingPunct="0">
              <a:spcBef>
                <a:spcPct val="0"/>
              </a:spcBef>
              <a:spcAft>
                <a:spcPct val="0"/>
              </a:spcAft>
              <a:defRPr sz="2400">
                <a:solidFill>
                  <a:schemeClr val="tx1"/>
                </a:solidFill>
                <a:latin typeface="Times" charset="0"/>
                <a:ea typeface="ＭＳ Ｐゴシック" charset="0"/>
              </a:defRPr>
            </a:lvl7pPr>
            <a:lvl8pPr marL="3494151" indent="-232943" eaLnBrk="0" fontAlgn="base" hangingPunct="0">
              <a:spcBef>
                <a:spcPct val="0"/>
              </a:spcBef>
              <a:spcAft>
                <a:spcPct val="0"/>
              </a:spcAft>
              <a:defRPr sz="2400">
                <a:solidFill>
                  <a:schemeClr val="tx1"/>
                </a:solidFill>
                <a:latin typeface="Times" charset="0"/>
                <a:ea typeface="ＭＳ Ｐゴシック" charset="0"/>
              </a:defRPr>
            </a:lvl8pPr>
            <a:lvl9pPr marL="3960038" indent="-232943" eaLnBrk="0" fontAlgn="base" hangingPunct="0">
              <a:spcBef>
                <a:spcPct val="0"/>
              </a:spcBef>
              <a:spcAft>
                <a:spcPct val="0"/>
              </a:spcAft>
              <a:defRPr sz="2400">
                <a:solidFill>
                  <a:schemeClr val="tx1"/>
                </a:solidFill>
                <a:latin typeface="Times" charset="0"/>
                <a:ea typeface="ＭＳ Ｐゴシック" charset="0"/>
              </a:defRPr>
            </a:lvl9pPr>
          </a:lstStyle>
          <a:p>
            <a:fld id="{A0D3FDD2-0CBE-7447-A69E-A50228B951D8}" type="slidenum">
              <a:rPr lang="en-US" sz="1200"/>
              <a:pPr/>
              <a:t>14</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Times" charset="0"/>
                <a:ea typeface="ＭＳ Ｐゴシック" charset="0"/>
                <a:cs typeface="ＭＳ Ｐゴシック" charset="0"/>
              </a:rPr>
              <a:t>EMS can also have other consequences that we are just starting to understand… </a:t>
            </a:r>
          </a:p>
          <a:p>
            <a:pPr eaLnBrk="1" hangingPunct="1"/>
            <a:r>
              <a:rPr lang="en-US" baseline="0" dirty="0" smtClean="0">
                <a:latin typeface="Times" charset="0"/>
                <a:ea typeface="ＭＳ Ｐゴシック" charset="0"/>
                <a:cs typeface="ＭＳ Ｐゴシック" charset="0"/>
              </a:rPr>
              <a:t>State of low-grade chronic inflammation related to adipose tissue, “</a:t>
            </a:r>
            <a:r>
              <a:rPr lang="en-US" baseline="0" dirty="0" err="1" smtClean="0">
                <a:latin typeface="Times" charset="0"/>
                <a:ea typeface="ＭＳ Ｐゴシック" charset="0"/>
                <a:cs typeface="ＭＳ Ｐゴシック" charset="0"/>
              </a:rPr>
              <a:t>metaflammation</a:t>
            </a:r>
            <a:r>
              <a:rPr lang="en-US" baseline="0" dirty="0" smtClean="0">
                <a:latin typeface="Times" charset="0"/>
                <a:ea typeface="ＭＳ Ｐゴシック" charset="0"/>
                <a:cs typeface="ＭＳ Ｐゴシック" charset="0"/>
              </a:rPr>
              <a:t>”</a:t>
            </a:r>
          </a:p>
        </p:txBody>
      </p:sp>
    </p:spTree>
    <p:extLst>
      <p:ext uri="{BB962C8B-B14F-4D97-AF65-F5344CB8AC3E}">
        <p14:creationId xmlns:p14="http://schemas.microsoft.com/office/powerpoint/2010/main" val="1455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66" indent="-291179">
              <a:defRPr sz="2400">
                <a:solidFill>
                  <a:schemeClr val="tx1"/>
                </a:solidFill>
                <a:latin typeface="Times" charset="0"/>
                <a:ea typeface="ＭＳ Ｐゴシック" charset="0"/>
              </a:defRPr>
            </a:lvl2pPr>
            <a:lvl3pPr marL="1164717" indent="-232943">
              <a:defRPr sz="2400">
                <a:solidFill>
                  <a:schemeClr val="tx1"/>
                </a:solidFill>
                <a:latin typeface="Times" charset="0"/>
                <a:ea typeface="ＭＳ Ｐゴシック" charset="0"/>
              </a:defRPr>
            </a:lvl3pPr>
            <a:lvl4pPr marL="1630604" indent="-232943">
              <a:defRPr sz="2400">
                <a:solidFill>
                  <a:schemeClr val="tx1"/>
                </a:solidFill>
                <a:latin typeface="Times" charset="0"/>
                <a:ea typeface="ＭＳ Ｐゴシック" charset="0"/>
              </a:defRPr>
            </a:lvl4pPr>
            <a:lvl5pPr marL="2096491" indent="-232943">
              <a:defRPr sz="2400">
                <a:solidFill>
                  <a:schemeClr val="tx1"/>
                </a:solidFill>
                <a:latin typeface="Times" charset="0"/>
                <a:ea typeface="ＭＳ Ｐゴシック" charset="0"/>
              </a:defRPr>
            </a:lvl5pPr>
            <a:lvl6pPr marL="2562377" indent="-232943" eaLnBrk="0" fontAlgn="base" hangingPunct="0">
              <a:spcBef>
                <a:spcPct val="0"/>
              </a:spcBef>
              <a:spcAft>
                <a:spcPct val="0"/>
              </a:spcAft>
              <a:defRPr sz="2400">
                <a:solidFill>
                  <a:schemeClr val="tx1"/>
                </a:solidFill>
                <a:latin typeface="Times" charset="0"/>
                <a:ea typeface="ＭＳ Ｐゴシック" charset="0"/>
              </a:defRPr>
            </a:lvl6pPr>
            <a:lvl7pPr marL="3028264" indent="-232943" eaLnBrk="0" fontAlgn="base" hangingPunct="0">
              <a:spcBef>
                <a:spcPct val="0"/>
              </a:spcBef>
              <a:spcAft>
                <a:spcPct val="0"/>
              </a:spcAft>
              <a:defRPr sz="2400">
                <a:solidFill>
                  <a:schemeClr val="tx1"/>
                </a:solidFill>
                <a:latin typeface="Times" charset="0"/>
                <a:ea typeface="ＭＳ Ｐゴシック" charset="0"/>
              </a:defRPr>
            </a:lvl7pPr>
            <a:lvl8pPr marL="3494151" indent="-232943" eaLnBrk="0" fontAlgn="base" hangingPunct="0">
              <a:spcBef>
                <a:spcPct val="0"/>
              </a:spcBef>
              <a:spcAft>
                <a:spcPct val="0"/>
              </a:spcAft>
              <a:defRPr sz="2400">
                <a:solidFill>
                  <a:schemeClr val="tx1"/>
                </a:solidFill>
                <a:latin typeface="Times" charset="0"/>
                <a:ea typeface="ＭＳ Ｐゴシック" charset="0"/>
              </a:defRPr>
            </a:lvl8pPr>
            <a:lvl9pPr marL="3960038" indent="-232943" eaLnBrk="0" fontAlgn="base" hangingPunct="0">
              <a:spcBef>
                <a:spcPct val="0"/>
              </a:spcBef>
              <a:spcAft>
                <a:spcPct val="0"/>
              </a:spcAft>
              <a:defRPr sz="2400">
                <a:solidFill>
                  <a:schemeClr val="tx1"/>
                </a:solidFill>
                <a:latin typeface="Times" charset="0"/>
                <a:ea typeface="ＭＳ Ｐゴシック" charset="0"/>
              </a:defRPr>
            </a:lvl9pPr>
          </a:lstStyle>
          <a:p>
            <a:fld id="{A0D3FDD2-0CBE-7447-A69E-A50228B951D8}" type="slidenum">
              <a:rPr lang="en-US" sz="1200"/>
              <a:pPr/>
              <a:t>17</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Times" charset="0"/>
                <a:ea typeface="ＭＳ Ｐゴシック" charset="0"/>
                <a:cs typeface="ＭＳ Ｐゴシック" charset="0"/>
              </a:rPr>
              <a:t>Baseline glucose: if hyperglycemia, it should be called diabetes</a:t>
            </a:r>
          </a:p>
          <a:p>
            <a:pPr eaLnBrk="1" hangingPunct="1"/>
            <a:r>
              <a:rPr lang="en-US" dirty="0" smtClean="0"/>
              <a:t>Compensated IR means that the insulin level is (chronically) elevated, but still sufficient glucose is transported into the cells keeping the blood glucose on a normal level, often towards the higher end of the reference.</a:t>
            </a:r>
          </a:p>
          <a:p>
            <a:pPr eaLnBrk="1" hangingPunct="1"/>
            <a:endParaRPr lang="en-US" baseline="0" dirty="0" smtClean="0">
              <a:latin typeface="Times" charset="0"/>
              <a:ea typeface="ＭＳ Ｐゴシック" charset="0"/>
              <a:cs typeface="ＭＳ Ｐゴシック" charset="0"/>
            </a:endParaRPr>
          </a:p>
          <a:p>
            <a:pPr defTabSz="931774" eaLnBrk="1" hangingPunct="1">
              <a:defRPr/>
            </a:pPr>
            <a:r>
              <a:rPr lang="it-IT" baseline="0" dirty="0" err="1" smtClean="0">
                <a:latin typeface="Times" charset="0"/>
                <a:ea typeface="ＭＳ Ｐゴシック" charset="0"/>
                <a:cs typeface="ＭＳ Ｐゴシック" charset="0"/>
              </a:rPr>
              <a:t>If</a:t>
            </a:r>
            <a:r>
              <a:rPr lang="it-IT" baseline="0" dirty="0" smtClean="0">
                <a:latin typeface="Times" charset="0"/>
                <a:ea typeface="ＭＳ Ｐゴシック" charset="0"/>
                <a:cs typeface="ＭＳ Ｐゴシック" charset="0"/>
              </a:rPr>
              <a:t> </a:t>
            </a:r>
            <a:r>
              <a:rPr lang="it-IT" baseline="0" dirty="0" err="1" smtClean="0">
                <a:latin typeface="Times" charset="0"/>
                <a:ea typeface="ＭＳ Ｐゴシック" charset="0"/>
                <a:cs typeface="ＭＳ Ｐゴシック" charset="0"/>
              </a:rPr>
              <a:t>not</a:t>
            </a:r>
            <a:r>
              <a:rPr lang="it-IT" baseline="0" dirty="0" smtClean="0">
                <a:latin typeface="Times" charset="0"/>
                <a:ea typeface="ＭＳ Ｐゴシック" charset="0"/>
                <a:cs typeface="ＭＳ Ｐゴシック" charset="0"/>
              </a:rPr>
              <a:t> </a:t>
            </a:r>
            <a:r>
              <a:rPr lang="it-IT" baseline="0" dirty="0" err="1" smtClean="0">
                <a:latin typeface="Times" charset="0"/>
                <a:ea typeface="ＭＳ Ｐゴシック" charset="0"/>
                <a:cs typeface="ＭＳ Ｐゴシック" charset="0"/>
              </a:rPr>
              <a:t>stall</a:t>
            </a:r>
            <a:r>
              <a:rPr lang="it-IT" baseline="0" dirty="0" smtClean="0">
                <a:latin typeface="Times" charset="0"/>
                <a:ea typeface="ＭＳ Ｐゴシック" charset="0"/>
                <a:cs typeface="ＭＳ Ｐゴシック" charset="0"/>
              </a:rPr>
              <a:t>-side, </a:t>
            </a:r>
            <a:r>
              <a:rPr lang="it-IT" baseline="0" dirty="0" err="1" smtClean="0">
                <a:latin typeface="Times" charset="0"/>
                <a:ea typeface="ＭＳ Ｐゴシック" charset="0"/>
                <a:cs typeface="ＭＳ Ｐゴシック" charset="0"/>
              </a:rPr>
              <a:t>should</a:t>
            </a:r>
            <a:r>
              <a:rPr lang="it-IT" baseline="0" dirty="0" smtClean="0">
                <a:latin typeface="Times" charset="0"/>
                <a:ea typeface="ＭＳ Ｐゴシック" charset="0"/>
                <a:cs typeface="ＭＳ Ｐゴシック" charset="0"/>
              </a:rPr>
              <a:t> use </a:t>
            </a:r>
            <a:r>
              <a:rPr lang="it-IT" baseline="0" dirty="0" err="1" smtClean="0">
                <a:latin typeface="Times" charset="0"/>
                <a:ea typeface="ＭＳ Ｐゴシック" charset="0"/>
                <a:cs typeface="ＭＳ Ｐゴシック" charset="0"/>
              </a:rPr>
              <a:t>NaF</a:t>
            </a:r>
            <a:r>
              <a:rPr lang="it-IT" baseline="0" dirty="0" smtClean="0">
                <a:latin typeface="Times" charset="0"/>
                <a:ea typeface="ＭＳ Ｐゴシック" charset="0"/>
                <a:cs typeface="ＭＳ Ｐゴシック" charset="0"/>
              </a:rPr>
              <a:t> </a:t>
            </a:r>
            <a:r>
              <a:rPr lang="it-IT" baseline="0" dirty="0" err="1" smtClean="0">
                <a:latin typeface="Times" charset="0"/>
                <a:ea typeface="ＭＳ Ｐゴシック" charset="0"/>
                <a:cs typeface="ＭＳ Ｐゴシック" charset="0"/>
              </a:rPr>
              <a:t>tubes</a:t>
            </a:r>
            <a:r>
              <a:rPr lang="it-IT" baseline="0" dirty="0" smtClean="0">
                <a:latin typeface="Times" charset="0"/>
                <a:ea typeface="ＭＳ Ｐゴシック" charset="0"/>
                <a:cs typeface="ＭＳ Ｐゴシック" charset="0"/>
              </a:rPr>
              <a:t> (</a:t>
            </a:r>
            <a:r>
              <a:rPr lang="it-IT" baseline="0" dirty="0" err="1" smtClean="0">
                <a:latin typeface="Times" charset="0"/>
                <a:ea typeface="ＭＳ Ｐゴシック" charset="0"/>
                <a:cs typeface="ＭＳ Ｐゴシック" charset="0"/>
              </a:rPr>
              <a:t>check</a:t>
            </a:r>
            <a:r>
              <a:rPr lang="it-IT" baseline="0" dirty="0" smtClean="0">
                <a:latin typeface="Times" charset="0"/>
                <a:ea typeface="ＭＳ Ｐゴシック" charset="0"/>
                <a:cs typeface="ＭＳ Ｐゴシック" charset="0"/>
              </a:rPr>
              <a:t> with lab)</a:t>
            </a:r>
            <a:endParaRPr lang="en-US" baseline="0" dirty="0" smtClean="0">
              <a:latin typeface="Times" charset="0"/>
              <a:ea typeface="ＭＳ Ｐゴシック" charset="0"/>
              <a:cs typeface="ＭＳ Ｐゴシック" charset="0"/>
            </a:endParaRPr>
          </a:p>
        </p:txBody>
      </p:sp>
    </p:spTree>
    <p:extLst>
      <p:ext uri="{BB962C8B-B14F-4D97-AF65-F5344CB8AC3E}">
        <p14:creationId xmlns:p14="http://schemas.microsoft.com/office/powerpoint/2010/main" val="40138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66" indent="-291179">
              <a:defRPr sz="2400">
                <a:solidFill>
                  <a:schemeClr val="tx1"/>
                </a:solidFill>
                <a:latin typeface="Times" charset="0"/>
                <a:ea typeface="ＭＳ Ｐゴシック" charset="0"/>
              </a:defRPr>
            </a:lvl2pPr>
            <a:lvl3pPr marL="1164717" indent="-232943">
              <a:defRPr sz="2400">
                <a:solidFill>
                  <a:schemeClr val="tx1"/>
                </a:solidFill>
                <a:latin typeface="Times" charset="0"/>
                <a:ea typeface="ＭＳ Ｐゴシック" charset="0"/>
              </a:defRPr>
            </a:lvl3pPr>
            <a:lvl4pPr marL="1630604" indent="-232943">
              <a:defRPr sz="2400">
                <a:solidFill>
                  <a:schemeClr val="tx1"/>
                </a:solidFill>
                <a:latin typeface="Times" charset="0"/>
                <a:ea typeface="ＭＳ Ｐゴシック" charset="0"/>
              </a:defRPr>
            </a:lvl4pPr>
            <a:lvl5pPr marL="2096491" indent="-232943">
              <a:defRPr sz="2400">
                <a:solidFill>
                  <a:schemeClr val="tx1"/>
                </a:solidFill>
                <a:latin typeface="Times" charset="0"/>
                <a:ea typeface="ＭＳ Ｐゴシック" charset="0"/>
              </a:defRPr>
            </a:lvl5pPr>
            <a:lvl6pPr marL="2562377" indent="-232943" eaLnBrk="0" fontAlgn="base" hangingPunct="0">
              <a:spcBef>
                <a:spcPct val="0"/>
              </a:spcBef>
              <a:spcAft>
                <a:spcPct val="0"/>
              </a:spcAft>
              <a:defRPr sz="2400">
                <a:solidFill>
                  <a:schemeClr val="tx1"/>
                </a:solidFill>
                <a:latin typeface="Times" charset="0"/>
                <a:ea typeface="ＭＳ Ｐゴシック" charset="0"/>
              </a:defRPr>
            </a:lvl6pPr>
            <a:lvl7pPr marL="3028264" indent="-232943" eaLnBrk="0" fontAlgn="base" hangingPunct="0">
              <a:spcBef>
                <a:spcPct val="0"/>
              </a:spcBef>
              <a:spcAft>
                <a:spcPct val="0"/>
              </a:spcAft>
              <a:defRPr sz="2400">
                <a:solidFill>
                  <a:schemeClr val="tx1"/>
                </a:solidFill>
                <a:latin typeface="Times" charset="0"/>
                <a:ea typeface="ＭＳ Ｐゴシック" charset="0"/>
              </a:defRPr>
            </a:lvl7pPr>
            <a:lvl8pPr marL="3494151" indent="-232943" eaLnBrk="0" fontAlgn="base" hangingPunct="0">
              <a:spcBef>
                <a:spcPct val="0"/>
              </a:spcBef>
              <a:spcAft>
                <a:spcPct val="0"/>
              </a:spcAft>
              <a:defRPr sz="2400">
                <a:solidFill>
                  <a:schemeClr val="tx1"/>
                </a:solidFill>
                <a:latin typeface="Times" charset="0"/>
                <a:ea typeface="ＭＳ Ｐゴシック" charset="0"/>
              </a:defRPr>
            </a:lvl8pPr>
            <a:lvl9pPr marL="3960038" indent="-232943" eaLnBrk="0" fontAlgn="base" hangingPunct="0">
              <a:spcBef>
                <a:spcPct val="0"/>
              </a:spcBef>
              <a:spcAft>
                <a:spcPct val="0"/>
              </a:spcAft>
              <a:defRPr sz="2400">
                <a:solidFill>
                  <a:schemeClr val="tx1"/>
                </a:solidFill>
                <a:latin typeface="Times" charset="0"/>
                <a:ea typeface="ＭＳ Ｐゴシック" charset="0"/>
              </a:defRPr>
            </a:lvl9pPr>
          </a:lstStyle>
          <a:p>
            <a:fld id="{A0D3FDD2-0CBE-7447-A69E-A50228B951D8}" type="slidenum">
              <a:rPr lang="en-US" sz="1200"/>
              <a:pPr/>
              <a:t>18</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Times" charset="0"/>
                <a:ea typeface="ＭＳ Ｐゴシック" charset="0"/>
                <a:cs typeface="ＭＳ Ｐゴシック" charset="0"/>
              </a:rPr>
              <a:t>Baseline insulin: don’t feed grain in previous 4 hours. If on grass is mostly to assess management</a:t>
            </a:r>
          </a:p>
          <a:p>
            <a:pPr eaLnBrk="1" hangingPunct="1"/>
            <a:r>
              <a:rPr lang="en-US" baseline="0" dirty="0" smtClean="0">
                <a:latin typeface="Times" charset="0"/>
                <a:ea typeface="ＭＳ Ｐゴシック" charset="0"/>
                <a:cs typeface="ＭＳ Ｐゴシック" charset="0"/>
              </a:rPr>
              <a:t>Only about 30% of EMS horses have high resting insulin</a:t>
            </a:r>
          </a:p>
          <a:p>
            <a:pPr defTabSz="931774" eaLnBrk="1" hangingPunct="1">
              <a:defRPr/>
            </a:pPr>
            <a:r>
              <a:rPr lang="nl-NL" baseline="0" dirty="0" smtClean="0">
                <a:latin typeface="Times" charset="0"/>
                <a:ea typeface="ＭＳ Ｐゴシック" charset="0"/>
                <a:cs typeface="ＭＳ Ｐゴシック" charset="0"/>
              </a:rPr>
              <a:t>&gt;188uIU/</a:t>
            </a:r>
            <a:r>
              <a:rPr lang="nl-NL" baseline="0" dirty="0" err="1" smtClean="0">
                <a:latin typeface="Times" charset="0"/>
                <a:ea typeface="ＭＳ Ｐゴシック" charset="0"/>
                <a:cs typeface="ＭＳ Ｐゴシック" charset="0"/>
              </a:rPr>
              <a:t>mL</a:t>
            </a:r>
            <a:r>
              <a:rPr lang="nl-NL" baseline="0" dirty="0" smtClean="0">
                <a:latin typeface="Times" charset="0"/>
                <a:ea typeface="ＭＳ Ｐゴシック" charset="0"/>
                <a:cs typeface="ＭＳ Ｐゴシック" charset="0"/>
              </a:rPr>
              <a:t> </a:t>
            </a:r>
            <a:r>
              <a:rPr lang="nl-NL" baseline="0" dirty="0" err="1" smtClean="0">
                <a:latin typeface="Times" charset="0"/>
                <a:ea typeface="ＭＳ Ｐゴシック" charset="0"/>
                <a:cs typeface="ＭＳ Ｐゴシック" charset="0"/>
              </a:rPr>
              <a:t>predicted</a:t>
            </a:r>
            <a:r>
              <a:rPr lang="nl-NL" baseline="0" dirty="0" smtClean="0">
                <a:latin typeface="Times" charset="0"/>
                <a:ea typeface="ＭＳ Ｐゴシック" charset="0"/>
                <a:cs typeface="ＭＳ Ｐゴシック" charset="0"/>
              </a:rPr>
              <a:t> </a:t>
            </a:r>
            <a:r>
              <a:rPr lang="nl-NL" baseline="0" dirty="0" err="1" smtClean="0">
                <a:latin typeface="Times" charset="0"/>
                <a:ea typeface="ＭＳ Ｐゴシック" charset="0"/>
                <a:cs typeface="ＭＳ Ｐゴシック" charset="0"/>
              </a:rPr>
              <a:t>laminitis</a:t>
            </a:r>
            <a:r>
              <a:rPr lang="nl-NL" baseline="0" dirty="0" smtClean="0">
                <a:latin typeface="Times" charset="0"/>
                <a:ea typeface="ＭＳ Ｐゴシック" charset="0"/>
                <a:cs typeface="ＭＳ Ｐゴシック" charset="0"/>
              </a:rPr>
              <a:t> </a:t>
            </a:r>
            <a:r>
              <a:rPr lang="nl-NL" baseline="0" dirty="0" err="1" smtClean="0">
                <a:latin typeface="Times" charset="0"/>
                <a:ea typeface="ＭＳ Ｐゴシック" charset="0"/>
                <a:cs typeface="ＭＳ Ｐゴシック" charset="0"/>
              </a:rPr>
              <a:t>and</a:t>
            </a:r>
            <a:r>
              <a:rPr lang="nl-NL" baseline="0" dirty="0" smtClean="0">
                <a:latin typeface="Times" charset="0"/>
                <a:ea typeface="ＭＳ Ｐゴシック" charset="0"/>
                <a:cs typeface="ＭＳ Ｐゴシック" charset="0"/>
              </a:rPr>
              <a:t> non-survival at 1 </a:t>
            </a:r>
            <a:r>
              <a:rPr lang="nl-NL" baseline="0" dirty="0" err="1" smtClean="0">
                <a:latin typeface="Times" charset="0"/>
                <a:ea typeface="ＭＳ Ｐゴシック" charset="0"/>
                <a:cs typeface="ＭＳ Ｐゴシック" charset="0"/>
              </a:rPr>
              <a:t>year</a:t>
            </a:r>
            <a:r>
              <a:rPr lang="nl-NL" baseline="0" dirty="0" smtClean="0">
                <a:latin typeface="Times" charset="0"/>
                <a:ea typeface="ＭＳ Ｐゴシック" charset="0"/>
                <a:cs typeface="ＭＳ Ｐゴシック" charset="0"/>
              </a:rPr>
              <a:t> </a:t>
            </a:r>
            <a:r>
              <a:rPr lang="nl-NL" baseline="0" dirty="0" err="1" smtClean="0">
                <a:latin typeface="Times" charset="0"/>
                <a:ea typeface="ＭＳ Ｐゴシック" charset="0"/>
                <a:cs typeface="ＭＳ Ｐゴシック" charset="0"/>
              </a:rPr>
              <a:t>with</a:t>
            </a:r>
            <a:r>
              <a:rPr lang="nl-NL" baseline="0" dirty="0" smtClean="0">
                <a:latin typeface="Times" charset="0"/>
                <a:ea typeface="ＭＳ Ｐゴシック" charset="0"/>
                <a:cs typeface="ＭＳ Ｐゴシック" charset="0"/>
              </a:rPr>
              <a:t> Se, </a:t>
            </a:r>
            <a:r>
              <a:rPr lang="nl-NL" baseline="0" dirty="0" err="1" smtClean="0">
                <a:latin typeface="Times" charset="0"/>
                <a:ea typeface="ＭＳ Ｐゴシック" charset="0"/>
                <a:cs typeface="ＭＳ Ｐゴシック" charset="0"/>
              </a:rPr>
              <a:t>Sp</a:t>
            </a:r>
            <a:r>
              <a:rPr lang="nl-NL" baseline="0" dirty="0" smtClean="0">
                <a:latin typeface="Times" charset="0"/>
                <a:ea typeface="ＭＳ Ｐゴシック" charset="0"/>
                <a:cs typeface="ＭＳ Ｐゴシック" charset="0"/>
              </a:rPr>
              <a:t> &gt;90%</a:t>
            </a:r>
            <a:endParaRPr lang="en-US" baseline="0" dirty="0" smtClean="0">
              <a:latin typeface="Times" charset="0"/>
              <a:ea typeface="ＭＳ Ｐゴシック" charset="0"/>
              <a:cs typeface="ＭＳ Ｐゴシック" charset="0"/>
            </a:endParaRPr>
          </a:p>
        </p:txBody>
      </p:sp>
    </p:spTree>
    <p:extLst>
      <p:ext uri="{BB962C8B-B14F-4D97-AF65-F5344CB8AC3E}">
        <p14:creationId xmlns:p14="http://schemas.microsoft.com/office/powerpoint/2010/main" val="872561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Purina: </a:t>
            </a:r>
            <a:r>
              <a:rPr lang="en-US" dirty="0" err="1" smtClean="0"/>
              <a:t>equlibrium</a:t>
            </a:r>
            <a:r>
              <a:rPr lang="en-US" dirty="0" smtClean="0"/>
              <a:t> </a:t>
            </a:r>
            <a:r>
              <a:rPr lang="en-US" dirty="0" err="1" smtClean="0"/>
              <a:t>equilizer</a:t>
            </a:r>
            <a:r>
              <a:rPr lang="en-US" dirty="0" smtClean="0"/>
              <a:t> (1lb/day)</a:t>
            </a:r>
          </a:p>
          <a:p>
            <a:r>
              <a:rPr lang="en-US" dirty="0" err="1" smtClean="0"/>
              <a:t>Hoffmans</a:t>
            </a:r>
            <a:r>
              <a:rPr lang="en-US" baseline="0" dirty="0" smtClean="0"/>
              <a:t> IR; step 7/8</a:t>
            </a:r>
            <a:endParaRPr lang="en-US" dirty="0"/>
          </a:p>
        </p:txBody>
      </p:sp>
      <p:sp>
        <p:nvSpPr>
          <p:cNvPr id="4" name="Slide Number Placeholder 3"/>
          <p:cNvSpPr>
            <a:spLocks noGrp="1"/>
          </p:cNvSpPr>
          <p:nvPr>
            <p:ph type="sldNum" sz="quarter" idx="10"/>
          </p:nvPr>
        </p:nvSpPr>
        <p:spPr/>
        <p:txBody>
          <a:bodyPr/>
          <a:lstStyle/>
          <a:p>
            <a:pPr>
              <a:defRPr/>
            </a:pPr>
            <a:fld id="{7CED1E75-50C5-E747-ADC7-8315CFF181D7}" type="slidenum">
              <a:rPr lang="en-US" altLang="en-US" smtClean="0"/>
              <a:pPr>
                <a:defRPr/>
              </a:pPr>
              <a:t>21</a:t>
            </a:fld>
            <a:endParaRPr lang="en-US" altLang="en-US"/>
          </a:p>
        </p:txBody>
      </p:sp>
    </p:spTree>
    <p:extLst>
      <p:ext uri="{BB962C8B-B14F-4D97-AF65-F5344CB8AC3E}">
        <p14:creationId xmlns:p14="http://schemas.microsoft.com/office/powerpoint/2010/main" val="403682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xmlns="" id="{D8293DB3-2F99-154C-917D-67946F3F3D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xmlns="" id="{2C4725C1-1D90-C24B-B4F9-04515E3AAC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887">
              <a:defRPr/>
            </a:pPr>
            <a:r>
              <a:rPr lang="en-CA" dirty="0">
                <a:latin typeface="+mn-lt"/>
                <a:ea typeface="ＭＳ Ｐゴシック" pitchFamily="-107" charset="-128"/>
                <a:cs typeface="ＭＳ Ｐゴシック" pitchFamily="-107" charset="-128"/>
              </a:rPr>
              <a:t>These results, and the </a:t>
            </a:r>
            <a:r>
              <a:rPr lang="en-CA" dirty="0" err="1">
                <a:latin typeface="+mn-lt"/>
                <a:ea typeface="ＭＳ Ｐゴシック" pitchFamily="-107" charset="-128"/>
                <a:cs typeface="ＭＳ Ｐゴシック" pitchFamily="-107" charset="-128"/>
              </a:rPr>
              <a:t>NaF</a:t>
            </a:r>
            <a:r>
              <a:rPr lang="en-CA" dirty="0">
                <a:latin typeface="+mn-lt"/>
                <a:ea typeface="ＭＳ Ｐゴシック" pitchFamily="-107" charset="-128"/>
                <a:cs typeface="ＭＳ Ｐゴシック" pitchFamily="-107" charset="-128"/>
              </a:rPr>
              <a:t> project, have been presented as posters at the 2018 GS poster day, but more importantly have been accepted as oral research abstract presentations at the 2018 ACVIM forum in Seattle. Equine Metabolic Syndrome is a very hot topic and we would like to keep investigating in this field.</a:t>
            </a:r>
          </a:p>
        </p:txBody>
      </p:sp>
      <p:sp>
        <p:nvSpPr>
          <p:cNvPr id="46084" name="Slide Number Placeholder 3">
            <a:extLst>
              <a:ext uri="{FF2B5EF4-FFF2-40B4-BE49-F238E27FC236}">
                <a16:creationId xmlns:a16="http://schemas.microsoft.com/office/drawing/2014/main" xmlns="" id="{CE34FB2A-287F-6640-8C7F-F672DECD21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1CBB688-B41C-9F40-A47D-3D297BEF6303}"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209215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8494713" y="5318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mtClean="0"/>
          </a:p>
        </p:txBody>
      </p:sp>
      <p:sp>
        <p:nvSpPr>
          <p:cNvPr id="6147" name="Rectangle 3"/>
          <p:cNvSpPr>
            <a:spLocks noGrp="1" noChangeArrowheads="1"/>
          </p:cNvSpPr>
          <p:nvPr>
            <p:ph type="ctrTitle"/>
          </p:nvPr>
        </p:nvSpPr>
        <p:spPr>
          <a:xfrm>
            <a:off x="533400" y="2362200"/>
            <a:ext cx="8027988" cy="990600"/>
          </a:xfrm>
          <a:prstGeom prst="rect">
            <a:avLst/>
          </a:prstGeom>
          <a:effectLst/>
        </p:spPr>
        <p:txBody>
          <a:bodyPr/>
          <a:lstStyle>
            <a:lvl1pPr algn="ctr">
              <a:defRPr sz="4800" b="1" i="0" baseline="0">
                <a:solidFill>
                  <a:schemeClr val="accent1"/>
                </a:solidFill>
                <a:latin typeface="Calibri"/>
                <a:cs typeface="Calibri"/>
              </a:defRPr>
            </a:lvl1pPr>
          </a:lstStyle>
          <a:p>
            <a:r>
              <a:rPr lang="en-CA" dirty="0"/>
              <a:t>Click to edit Master title style</a:t>
            </a:r>
          </a:p>
        </p:txBody>
      </p:sp>
      <p:sp>
        <p:nvSpPr>
          <p:cNvPr id="6148" name="Rectangle 4"/>
          <p:cNvSpPr>
            <a:spLocks noGrp="1" noChangeArrowheads="1"/>
          </p:cNvSpPr>
          <p:nvPr>
            <p:ph type="subTitle" idx="1"/>
          </p:nvPr>
        </p:nvSpPr>
        <p:spPr>
          <a:xfrm>
            <a:off x="533400" y="3200400"/>
            <a:ext cx="8032750" cy="685800"/>
          </a:xfrm>
          <a:prstGeom prst="rect">
            <a:avLst/>
          </a:prstGeom>
          <a:effectLst/>
        </p:spPr>
        <p:txBody>
          <a:bodyPr/>
          <a:lstStyle>
            <a:lvl1pPr marL="0" indent="0" algn="ctr">
              <a:buFont typeface="Wingdings" pitchFamily="-108" charset="2"/>
              <a:buNone/>
              <a:defRPr sz="2400">
                <a:solidFill>
                  <a:schemeClr val="tx1"/>
                </a:solidFill>
                <a:latin typeface="Calibri"/>
                <a:cs typeface="Calibri"/>
              </a:defRPr>
            </a:lvl1pPr>
          </a:lstStyle>
          <a:p>
            <a:r>
              <a:rPr lang="en-CA"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6435" y="231589"/>
            <a:ext cx="1413237"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55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a:prstGeom prst="rect">
            <a:avLst/>
          </a:prstGeo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3" name="Date Placeholder 2"/>
          <p:cNvSpPr>
            <a:spLocks noGrp="1"/>
          </p:cNvSpPr>
          <p:nvPr>
            <p:ph type="dt" sz="half" idx="10"/>
          </p:nvPr>
        </p:nvSpPr>
        <p:spPr>
          <a:xfrm>
            <a:off x="457200" y="6243638"/>
            <a:ext cx="2133600" cy="45720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3638"/>
            <a:ext cx="2133600" cy="457200"/>
          </a:xfrm>
          <a:prstGeom prst="rect">
            <a:avLst/>
          </a:prstGeom>
        </p:spPr>
        <p:txBody>
          <a:bodyPr/>
          <a:lstStyle>
            <a:lvl1pPr>
              <a:defRPr/>
            </a:lvl1pPr>
          </a:lstStyle>
          <a:p>
            <a:pPr>
              <a:defRPr/>
            </a:pPr>
            <a:fld id="{DBB615A7-C8EF-334A-A6DE-744A3F4EA5C1}" type="slidenum">
              <a:rPr lang="en-US"/>
              <a:pPr>
                <a:defRPr/>
              </a:pPr>
              <a:t>‹#›</a:t>
            </a:fld>
            <a:endParaRPr lang="en-US"/>
          </a:p>
        </p:txBody>
      </p:sp>
    </p:spTree>
    <p:extLst>
      <p:ext uri="{BB962C8B-B14F-4D97-AF65-F5344CB8AC3E}">
        <p14:creationId xmlns:p14="http://schemas.microsoft.com/office/powerpoint/2010/main" val="140375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0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474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238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517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157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13">
            <a:extLst>
              <a:ext uri="{FF2B5EF4-FFF2-40B4-BE49-F238E27FC236}">
                <a16:creationId xmlns:a16="http://schemas.microsoft.com/office/drawing/2014/main" xmlns="" id="{A77E61B7-5911-144A-AFE9-F17BB976CFC8}"/>
              </a:ext>
            </a:extLst>
          </p:cNvPr>
          <p:cNvSpPr>
            <a:spLocks noGrp="1"/>
          </p:cNvSpPr>
          <p:nvPr>
            <p:ph type="sldNum" sz="quarter" idx="10"/>
          </p:nvPr>
        </p:nvSpPr>
        <p:spPr>
          <a:xfrm>
            <a:off x="8196263" y="6375400"/>
            <a:ext cx="733425" cy="365125"/>
          </a:xfrm>
          <a:prstGeom prst="rect">
            <a:avLst/>
          </a:prstGeom>
        </p:spPr>
        <p:txBody>
          <a:bodyPr/>
          <a:lstStyle>
            <a:lvl1pPr>
              <a:defRPr/>
            </a:lvl1pPr>
          </a:lstStyle>
          <a:p>
            <a:pPr>
              <a:defRPr/>
            </a:pPr>
            <a:fld id="{B4B3BE63-A617-1342-A551-4F8780657E0B}" type="slidenum">
              <a:rPr/>
              <a:pPr>
                <a:defRPr/>
              </a:pPr>
              <a:t>‹#›</a:t>
            </a:fld>
            <a:endParaRPr/>
          </a:p>
        </p:txBody>
      </p:sp>
    </p:spTree>
    <p:extLst>
      <p:ext uri="{BB962C8B-B14F-4D97-AF65-F5344CB8AC3E}">
        <p14:creationId xmlns:p14="http://schemas.microsoft.com/office/powerpoint/2010/main" val="2937985999"/>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8"/>
          <p:cNvSpPr>
            <a:spLocks noChangeArrowheads="1"/>
          </p:cNvSpPr>
          <p:nvPr userDrawn="1"/>
        </p:nvSpPr>
        <p:spPr bwMode="auto">
          <a:xfrm>
            <a:off x="8494713" y="5318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mtClean="0"/>
          </a:p>
        </p:txBody>
      </p:sp>
      <p:sp>
        <p:nvSpPr>
          <p:cNvPr id="6147" name="Rectangle 3"/>
          <p:cNvSpPr>
            <a:spLocks noGrp="1" noChangeArrowheads="1"/>
          </p:cNvSpPr>
          <p:nvPr>
            <p:ph type="ctrTitle"/>
          </p:nvPr>
        </p:nvSpPr>
        <p:spPr>
          <a:xfrm>
            <a:off x="558800" y="2362200"/>
            <a:ext cx="8027988" cy="990600"/>
          </a:xfrm>
          <a:prstGeom prst="rect">
            <a:avLst/>
          </a:prstGeom>
          <a:effectLst/>
        </p:spPr>
        <p:txBody>
          <a:bodyPr/>
          <a:lstStyle>
            <a:lvl1pPr algn="ctr">
              <a:defRPr sz="4800" b="1" i="0" baseline="0">
                <a:solidFill>
                  <a:srgbClr val="FFFFFF"/>
                </a:solidFill>
                <a:latin typeface="Calibri"/>
                <a:cs typeface="Calibri"/>
              </a:defRPr>
            </a:lvl1pPr>
          </a:lstStyle>
          <a:p>
            <a:r>
              <a:rPr lang="en-CA" dirty="0"/>
              <a:t>Click to edit Master title style</a:t>
            </a:r>
          </a:p>
        </p:txBody>
      </p:sp>
      <p:sp>
        <p:nvSpPr>
          <p:cNvPr id="6148" name="Rectangle 4"/>
          <p:cNvSpPr>
            <a:spLocks noGrp="1" noChangeArrowheads="1"/>
          </p:cNvSpPr>
          <p:nvPr>
            <p:ph type="subTitle" idx="1"/>
          </p:nvPr>
        </p:nvSpPr>
        <p:spPr>
          <a:xfrm>
            <a:off x="558800" y="3200400"/>
            <a:ext cx="8032750" cy="685800"/>
          </a:xfrm>
          <a:prstGeom prst="rect">
            <a:avLst/>
          </a:prstGeom>
          <a:effectLst/>
        </p:spPr>
        <p:txBody>
          <a:bodyPr/>
          <a:lstStyle>
            <a:lvl1pPr marL="0" indent="0" algn="ctr">
              <a:buFont typeface="Wingdings" pitchFamily="-108" charset="2"/>
              <a:buNone/>
              <a:defRPr sz="2400" baseline="0">
                <a:solidFill>
                  <a:srgbClr val="FFFFFF"/>
                </a:solidFill>
                <a:latin typeface="Calibri"/>
                <a:cs typeface="Calibri"/>
              </a:defRPr>
            </a:lvl1pPr>
          </a:lstStyle>
          <a:p>
            <a:r>
              <a:rPr lang="en-CA" dirty="0"/>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06437" y="231589"/>
            <a:ext cx="1413233"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8"/>
          <p:cNvSpPr>
            <a:spLocks noChangeArrowheads="1"/>
          </p:cNvSpPr>
          <p:nvPr userDrawn="1"/>
        </p:nvSpPr>
        <p:spPr bwMode="auto">
          <a:xfrm>
            <a:off x="8494713" y="5318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mtClean="0"/>
          </a:p>
        </p:txBody>
      </p:sp>
      <p:sp>
        <p:nvSpPr>
          <p:cNvPr id="6147" name="Rectangle 3"/>
          <p:cNvSpPr>
            <a:spLocks noGrp="1" noChangeArrowheads="1"/>
          </p:cNvSpPr>
          <p:nvPr>
            <p:ph type="ctrTitle"/>
          </p:nvPr>
        </p:nvSpPr>
        <p:spPr>
          <a:xfrm>
            <a:off x="533400" y="2362200"/>
            <a:ext cx="8027988" cy="990600"/>
          </a:xfrm>
          <a:prstGeom prst="rect">
            <a:avLst/>
          </a:prstGeom>
          <a:effectLst/>
        </p:spPr>
        <p:txBody>
          <a:bodyPr/>
          <a:lstStyle>
            <a:lvl1pPr algn="ctr">
              <a:defRPr sz="4800" b="1" i="0" baseline="0">
                <a:solidFill>
                  <a:srgbClr val="FFFFFF"/>
                </a:solidFill>
                <a:latin typeface="Calibri"/>
                <a:cs typeface="Calibri"/>
              </a:defRPr>
            </a:lvl1pPr>
          </a:lstStyle>
          <a:p>
            <a:r>
              <a:rPr lang="en-CA" dirty="0"/>
              <a:t>Click to edit Master title style</a:t>
            </a:r>
          </a:p>
        </p:txBody>
      </p:sp>
      <p:sp>
        <p:nvSpPr>
          <p:cNvPr id="6148" name="Rectangle 4"/>
          <p:cNvSpPr>
            <a:spLocks noGrp="1" noChangeArrowheads="1"/>
          </p:cNvSpPr>
          <p:nvPr>
            <p:ph type="subTitle" idx="1"/>
          </p:nvPr>
        </p:nvSpPr>
        <p:spPr>
          <a:xfrm>
            <a:off x="533400" y="3200400"/>
            <a:ext cx="8032750" cy="685800"/>
          </a:xfrm>
          <a:prstGeom prst="rect">
            <a:avLst/>
          </a:prstGeom>
          <a:effectLst/>
        </p:spPr>
        <p:txBody>
          <a:bodyPr/>
          <a:lstStyle>
            <a:lvl1pPr marL="0" indent="0" algn="ctr">
              <a:buFont typeface="Wingdings" pitchFamily="-108" charset="2"/>
              <a:buNone/>
              <a:defRPr sz="2400" baseline="0">
                <a:solidFill>
                  <a:srgbClr val="FFFFFF"/>
                </a:solidFill>
                <a:latin typeface="Calibri"/>
                <a:cs typeface="Calibri"/>
              </a:defRPr>
            </a:lvl1pPr>
          </a:lstStyle>
          <a:p>
            <a:r>
              <a:rPr lang="en-CA" dirty="0"/>
              <a:t>Click to edit Master subtitle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06437" y="231589"/>
            <a:ext cx="1413233"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8550275" cy="609600"/>
          </a:xfrm>
          <a:prstGeom prst="rect">
            <a:avLst/>
          </a:prstGeom>
        </p:spPr>
        <p:txBody>
          <a:bodyPr/>
          <a:lstStyle>
            <a:lvl1pPr algn="ctr">
              <a:defRPr baseline="0">
                <a:solidFill>
                  <a:schemeClr val="accent1"/>
                </a:solidFill>
              </a:defRPr>
            </a:lvl1pPr>
          </a:lstStyle>
          <a:p>
            <a:r>
              <a:rPr lang="en-CA" dirty="0" smtClean="0"/>
              <a:t>Click to edit Master title style</a:t>
            </a:r>
            <a:endParaRPr lang="en-US" dirty="0"/>
          </a:p>
        </p:txBody>
      </p:sp>
      <p:sp>
        <p:nvSpPr>
          <p:cNvPr id="3" name="Content Placeholder 2"/>
          <p:cNvSpPr>
            <a:spLocks noGrp="1"/>
          </p:cNvSpPr>
          <p:nvPr>
            <p:ph idx="1"/>
          </p:nvPr>
        </p:nvSpPr>
        <p:spPr>
          <a:xfrm>
            <a:off x="228600" y="1600200"/>
            <a:ext cx="8550275" cy="4495800"/>
          </a:xfrm>
          <a:prstGeom prst="rect">
            <a:avLst/>
          </a:prstGeo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6435" y="231589"/>
            <a:ext cx="1413237"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555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baseline="0">
                <a:solidFill>
                  <a:schemeClr val="accent1"/>
                </a:solidFill>
              </a:defRPr>
            </a:lvl1pPr>
          </a:lstStyle>
          <a:p>
            <a:r>
              <a:rPr lang="en-CA"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6435" y="231589"/>
            <a:ext cx="1413237"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7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495800" y="1524000"/>
            <a:ext cx="3810000" cy="4495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itle 1"/>
          <p:cNvSpPr>
            <a:spLocks noGrp="1"/>
          </p:cNvSpPr>
          <p:nvPr>
            <p:ph type="title"/>
          </p:nvPr>
        </p:nvSpPr>
        <p:spPr>
          <a:xfrm>
            <a:off x="457200" y="609600"/>
            <a:ext cx="8229600" cy="685800"/>
          </a:xfrm>
          <a:prstGeom prst="rect">
            <a:avLst/>
          </a:prstGeom>
        </p:spPr>
        <p:txBody>
          <a:bodyPr/>
          <a:lstStyle>
            <a:lvl1pPr>
              <a:defRPr>
                <a:solidFill>
                  <a:srgbClr val="719500"/>
                </a:solidFill>
              </a:defRPr>
            </a:lvl1pPr>
          </a:lstStyle>
          <a:p>
            <a:r>
              <a:rPr lang="en-CA" dirty="0" smtClean="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6435" y="231589"/>
            <a:ext cx="1413237"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04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a:prstGeom prst="rect">
            <a:avLst/>
          </a:prstGeom>
        </p:spPr>
        <p:txBody>
          <a:bodyPr/>
          <a:lstStyle>
            <a:lvl1pPr>
              <a:defRPr>
                <a:solidFill>
                  <a:srgbClr val="719500"/>
                </a:solidFill>
              </a:defRPr>
            </a:lvl1pPr>
          </a:lstStyle>
          <a:p>
            <a:r>
              <a:rPr lang="en-CA" dirty="0" smtClean="0"/>
              <a:t>Click to edit Master title style</a:t>
            </a:r>
            <a:endParaRPr lang="en-US" dirty="0"/>
          </a:p>
        </p:txBody>
      </p:sp>
      <p:sp>
        <p:nvSpPr>
          <p:cNvPr id="3" name="Text Placeholder 2"/>
          <p:cNvSpPr>
            <a:spLocks noGrp="1"/>
          </p:cNvSpPr>
          <p:nvPr>
            <p:ph type="body" idx="1"/>
          </p:nvPr>
        </p:nvSpPr>
        <p:spPr>
          <a:xfrm>
            <a:off x="457200" y="142875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068512"/>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42875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068512"/>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6435" y="231589"/>
            <a:ext cx="1413237"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43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914400"/>
          </a:xfrm>
          <a:prstGeom prst="rect">
            <a:avLst/>
          </a:prstGeom>
        </p:spPr>
        <p:txBody>
          <a:bodyPr anchor="b"/>
          <a:lstStyle>
            <a:lvl1pPr algn="l">
              <a:defRPr sz="2000" b="1">
                <a:solidFill>
                  <a:srgbClr val="719500"/>
                </a:solidFill>
              </a:defRPr>
            </a:lvl1pPr>
          </a:lstStyle>
          <a:p>
            <a:r>
              <a:rPr lang="en-CA" dirty="0" smtClean="0"/>
              <a:t>Click to edit Master title style</a:t>
            </a:r>
            <a:endParaRPr lang="en-US" dirty="0"/>
          </a:p>
        </p:txBody>
      </p:sp>
      <p:sp>
        <p:nvSpPr>
          <p:cNvPr id="3" name="Content Placeholder 2"/>
          <p:cNvSpPr>
            <a:spLocks noGrp="1"/>
          </p:cNvSpPr>
          <p:nvPr>
            <p:ph idx="1"/>
          </p:nvPr>
        </p:nvSpPr>
        <p:spPr>
          <a:xfrm>
            <a:off x="3575050" y="762000"/>
            <a:ext cx="5111750" cy="53641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676400"/>
            <a:ext cx="3008313" cy="4449763"/>
          </a:xfrm>
          <a:prstGeom prst="rect">
            <a:avLst/>
          </a:prstGeom>
        </p:spPr>
        <p:txBody>
          <a:bodyPr/>
          <a:lstStyle>
            <a:lvl1pPr marL="0" indent="0">
              <a:buNone/>
              <a:defRPr sz="1400">
                <a:solidFill>
                  <a:srgbClr val="7195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6435" y="231589"/>
            <a:ext cx="1413237"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99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719500"/>
                </a:solidFill>
              </a:defRPr>
            </a:lvl1pPr>
          </a:lstStyle>
          <a:p>
            <a:r>
              <a:rPr lang="en-CA"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6435" y="231589"/>
            <a:ext cx="1413237"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3646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49" r:id="rId4"/>
    <p:sldLayoutId id="2147483950" r:id="rId5"/>
    <p:sldLayoutId id="2147483951" r:id="rId6"/>
    <p:sldLayoutId id="2147483952" r:id="rId7"/>
    <p:sldLayoutId id="2147483955" r:id="rId8"/>
    <p:sldLayoutId id="2147483956" r:id="rId9"/>
    <p:sldLayoutId id="2147483962" r:id="rId10"/>
    <p:sldLayoutId id="2147483963" r:id="rId11"/>
    <p:sldLayoutId id="2147483964" r:id="rId12"/>
    <p:sldLayoutId id="2147483965" r:id="rId13"/>
    <p:sldLayoutId id="2147483966" r:id="rId14"/>
    <p:sldLayoutId id="2147483967" r:id="rId15"/>
    <p:sldLayoutId id="2147483968" r:id="rId16"/>
  </p:sldLayoutIdLst>
  <p:txStyles>
    <p:titleStyle>
      <a:lvl1pPr algn="l" rtl="0" eaLnBrk="0" fontAlgn="base" hangingPunct="0">
        <a:spcBef>
          <a:spcPct val="0"/>
        </a:spcBef>
        <a:spcAft>
          <a:spcPct val="0"/>
        </a:spcAft>
        <a:defRPr sz="44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p:titleStyle>
    <p:bodyStyle>
      <a:lvl1pPr marL="269875" indent="-269875" algn="l" rtl="0" eaLnBrk="0" fontAlgn="base" hangingPunct="0">
        <a:spcBef>
          <a:spcPct val="20000"/>
        </a:spcBef>
        <a:spcAft>
          <a:spcPct val="0"/>
        </a:spcAft>
        <a:buSzPct val="75000"/>
        <a:buFont typeface="Wingdings" charset="2"/>
        <a:buChar char="§"/>
        <a:defRPr sz="2800">
          <a:solidFill>
            <a:srgbClr val="000000"/>
          </a:solidFill>
          <a:latin typeface="Calibri"/>
          <a:ea typeface="ＭＳ Ｐゴシック" pitchFamily="-108" charset="-128"/>
          <a:cs typeface="Calibri"/>
        </a:defRPr>
      </a:lvl1pPr>
      <a:lvl2pPr marL="914400" indent="-457200" algn="l" rtl="0" eaLnBrk="0" fontAlgn="base" hangingPunct="0">
        <a:spcBef>
          <a:spcPct val="20000"/>
        </a:spcBef>
        <a:spcAft>
          <a:spcPct val="0"/>
        </a:spcAft>
        <a:buSzPct val="75000"/>
        <a:buFont typeface="Arial" charset="0"/>
        <a:buAutoNum type="alphaLcParenR"/>
        <a:defRPr sz="2400">
          <a:solidFill>
            <a:srgbClr val="000000"/>
          </a:solidFill>
          <a:latin typeface="Calibri"/>
          <a:ea typeface="ＭＳ Ｐゴシック" pitchFamily="-108" charset="-128"/>
          <a:cs typeface="Calibri"/>
        </a:defRPr>
      </a:lvl2pPr>
      <a:lvl3pPr marL="1371600" indent="-457200" algn="l" rtl="0" eaLnBrk="0" fontAlgn="base" hangingPunct="0">
        <a:spcBef>
          <a:spcPct val="20000"/>
        </a:spcBef>
        <a:spcAft>
          <a:spcPct val="0"/>
        </a:spcAft>
        <a:buFont typeface="Times" charset="0"/>
        <a:buChar char="•"/>
        <a:defRPr sz="2000">
          <a:solidFill>
            <a:srgbClr val="000000"/>
          </a:solidFill>
          <a:latin typeface="Calibri"/>
          <a:ea typeface="ＭＳ Ｐゴシック" pitchFamily="-108" charset="-128"/>
          <a:cs typeface="Calibri"/>
        </a:defRPr>
      </a:lvl3pPr>
      <a:lvl4pPr marL="1752600" indent="-38100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4pPr>
      <a:lvl5pPr marL="2209800" indent="-38100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5pPr>
      <a:lvl6pPr marL="26670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chart" Target="../charts/chart1.xml"/><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 Id="rId3"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julia.montgomery@usask.ca" TargetMode="External"/><Relationship Id="rId4" Type="http://schemas.openxmlformats.org/officeDocument/2006/relationships/hyperlink" Target="https://wcvm.usask.ca/departments/lacs/lacs-people/julia-montgomery.php" TargetMode="External"/><Relationship Id="rId5" Type="http://schemas.openxmlformats.org/officeDocument/2006/relationships/hyperlink" Target="https://www.surveymonkey.ca/r/NTYYWGX" TargetMode="External"/><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19539" y="1"/>
            <a:ext cx="9163539" cy="686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5"/>
          <p:cNvSpPr>
            <a:spLocks noChangeArrowheads="1"/>
          </p:cNvSpPr>
          <p:nvPr/>
        </p:nvSpPr>
        <p:spPr bwMode="auto">
          <a:xfrm>
            <a:off x="2405063" y="3438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5124" name="Title 1"/>
          <p:cNvSpPr>
            <a:spLocks noGrp="1"/>
          </p:cNvSpPr>
          <p:nvPr>
            <p:ph type="ctrTitle"/>
          </p:nvPr>
        </p:nvSpPr>
        <p:spPr bwMode="auto">
          <a:xfrm>
            <a:off x="533400" y="2181224"/>
            <a:ext cx="8027988"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spcBef>
                <a:spcPts val="1800"/>
              </a:spcBef>
              <a:spcAft>
                <a:spcPts val="0"/>
              </a:spcAft>
              <a:buFont typeface="Wingdings" charset="2"/>
              <a:buNone/>
            </a:pPr>
            <a:r>
              <a:rPr lang="en-US" altLang="en-US" dirty="0" smtClean="0">
                <a:solidFill>
                  <a:srgbClr val="FFFFFF"/>
                </a:solidFill>
                <a:latin typeface="Calibri" charset="0"/>
                <a:ea typeface="ＭＳ Ｐゴシック" charset="-128"/>
                <a:cs typeface="Calibri" charset="0"/>
              </a:rPr>
              <a:t>A Heavy </a:t>
            </a:r>
            <a:r>
              <a:rPr lang="en-US" altLang="en-US" dirty="0">
                <a:solidFill>
                  <a:srgbClr val="FFFFFF"/>
                </a:solidFill>
                <a:latin typeface="Calibri" charset="0"/>
                <a:ea typeface="ＭＳ Ｐゴシック" charset="-128"/>
                <a:cs typeface="Calibri" charset="0"/>
              </a:rPr>
              <a:t>B</a:t>
            </a:r>
            <a:r>
              <a:rPr lang="en-US" altLang="en-US" dirty="0" smtClean="0">
                <a:solidFill>
                  <a:srgbClr val="FFFFFF"/>
                </a:solidFill>
                <a:latin typeface="Calibri" charset="0"/>
                <a:ea typeface="ＭＳ Ｐゴシック" charset="-128"/>
                <a:cs typeface="Calibri" charset="0"/>
              </a:rPr>
              <a:t>urden: Obesity and Associated </a:t>
            </a:r>
            <a:r>
              <a:rPr lang="en-US" altLang="en-US" dirty="0">
                <a:solidFill>
                  <a:srgbClr val="FFFFFF"/>
                </a:solidFill>
                <a:latin typeface="Calibri" charset="0"/>
                <a:ea typeface="ＭＳ Ｐゴシック" charset="-128"/>
                <a:cs typeface="Calibri" charset="0"/>
              </a:rPr>
              <a:t>H</a:t>
            </a:r>
            <a:r>
              <a:rPr lang="en-US" altLang="en-US" dirty="0" smtClean="0">
                <a:solidFill>
                  <a:srgbClr val="FFFFFF"/>
                </a:solidFill>
                <a:latin typeface="Calibri" charset="0"/>
                <a:ea typeface="ＭＳ Ｐゴシック" charset="-128"/>
                <a:cs typeface="Calibri" charset="0"/>
              </a:rPr>
              <a:t>ealth </a:t>
            </a:r>
            <a:r>
              <a:rPr lang="en-US" altLang="en-US" dirty="0">
                <a:solidFill>
                  <a:srgbClr val="FFFFFF"/>
                </a:solidFill>
                <a:latin typeface="Calibri" charset="0"/>
                <a:ea typeface="ＭＳ Ｐゴシック" charset="-128"/>
                <a:cs typeface="Calibri" charset="0"/>
              </a:rPr>
              <a:t>R</a:t>
            </a:r>
            <a:r>
              <a:rPr lang="en-US" altLang="en-US" dirty="0" smtClean="0">
                <a:solidFill>
                  <a:srgbClr val="FFFFFF"/>
                </a:solidFill>
                <a:latin typeface="Calibri" charset="0"/>
                <a:ea typeface="ＭＳ Ｐゴシック" charset="-128"/>
                <a:cs typeface="Calibri" charset="0"/>
              </a:rPr>
              <a:t>isks in Horses</a:t>
            </a:r>
            <a:br>
              <a:rPr lang="en-US" altLang="en-US" dirty="0" smtClean="0">
                <a:solidFill>
                  <a:srgbClr val="FFFFFF"/>
                </a:solidFill>
                <a:latin typeface="Calibri" charset="0"/>
                <a:ea typeface="ＭＳ Ｐゴシック" charset="-128"/>
                <a:cs typeface="Calibri" charset="0"/>
              </a:rPr>
            </a:br>
            <a:r>
              <a:rPr lang="en-US" altLang="en-US" dirty="0" smtClean="0">
                <a:solidFill>
                  <a:srgbClr val="FFFFFF"/>
                </a:solidFill>
                <a:latin typeface="Calibri" charset="0"/>
                <a:ea typeface="ＭＳ Ｐゴシック" charset="-128"/>
                <a:cs typeface="Calibri" charset="0"/>
              </a:rPr>
              <a:t/>
            </a:r>
            <a:br>
              <a:rPr lang="en-US" altLang="en-US" dirty="0" smtClean="0">
                <a:solidFill>
                  <a:srgbClr val="FFFFFF"/>
                </a:solidFill>
                <a:latin typeface="Calibri" charset="0"/>
                <a:ea typeface="ＭＳ Ｐゴシック" charset="-128"/>
                <a:cs typeface="Calibri" charset="0"/>
              </a:rPr>
            </a:br>
            <a:r>
              <a:rPr lang="en-US" altLang="en-US" sz="2400" dirty="0" smtClean="0">
                <a:solidFill>
                  <a:srgbClr val="FFFFFF"/>
                </a:solidFill>
                <a:latin typeface="Calibri" charset="0"/>
                <a:ea typeface="ＭＳ Ｐゴシック" charset="-128"/>
                <a:cs typeface="Calibri" charset="0"/>
              </a:rPr>
              <a:t>Julia B. Montgomery, Med Vet, PhD, DACVIM (LAIM)</a:t>
            </a:r>
            <a:br>
              <a:rPr lang="en-US" altLang="en-US" sz="2400" dirty="0" smtClean="0">
                <a:solidFill>
                  <a:srgbClr val="FFFFFF"/>
                </a:solidFill>
                <a:latin typeface="Calibri" charset="0"/>
                <a:ea typeface="ＭＳ Ｐゴシック" charset="-128"/>
                <a:cs typeface="Calibri" charset="0"/>
              </a:rPr>
            </a:br>
            <a:r>
              <a:rPr lang="en-US" altLang="en-US" sz="2400" dirty="0" smtClean="0">
                <a:solidFill>
                  <a:srgbClr val="FFFFFF"/>
                </a:solidFill>
                <a:latin typeface="Calibri" charset="0"/>
                <a:ea typeface="ＭＳ Ｐゴシック" charset="-128"/>
                <a:cs typeface="Calibri" charset="0"/>
              </a:rPr>
              <a:t>Assistant Professor, Western College of Veterinary Medicine</a:t>
            </a:r>
            <a:br>
              <a:rPr lang="en-US" altLang="en-US" sz="2400" dirty="0" smtClean="0">
                <a:solidFill>
                  <a:srgbClr val="FFFFFF"/>
                </a:solidFill>
                <a:latin typeface="Calibri" charset="0"/>
                <a:ea typeface="ＭＳ Ｐゴシック" charset="-128"/>
                <a:cs typeface="Calibri" charset="0"/>
              </a:rPr>
            </a:br>
            <a:r>
              <a:rPr lang="en-US" altLang="en-US" sz="2400" dirty="0" smtClean="0">
                <a:solidFill>
                  <a:srgbClr val="FFFFFF"/>
                </a:solidFill>
                <a:latin typeface="Calibri" charset="0"/>
                <a:ea typeface="ＭＳ Ｐゴシック" charset="-128"/>
                <a:cs typeface="Calibri" charset="0"/>
              </a:rPr>
              <a:t>September 9, 2018</a:t>
            </a:r>
            <a:endParaRPr lang="en-US" altLang="en-US" sz="4400" dirty="0">
              <a:solidFill>
                <a:srgbClr val="FFFFFF"/>
              </a:solidFill>
              <a:latin typeface="Calibri" charset="0"/>
              <a:ea typeface="ＭＳ Ｐゴシック" charset="-128"/>
              <a:cs typeface="Calibri"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6437" y="231589"/>
            <a:ext cx="1413233"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187" r="50407"/>
          <a:stretch/>
        </p:blipFill>
        <p:spPr>
          <a:xfrm>
            <a:off x="228601" y="1600200"/>
            <a:ext cx="4241800" cy="4495800"/>
          </a:xfrm>
        </p:spPr>
      </p:pic>
      <p:pic>
        <p:nvPicPr>
          <p:cNvPr id="5" name="Picture 4"/>
          <p:cNvPicPr>
            <a:picLocks noChangeAspect="1"/>
          </p:cNvPicPr>
          <p:nvPr/>
        </p:nvPicPr>
        <p:blipFill>
          <a:blip r:embed="rId3"/>
          <a:stretch>
            <a:fillRect/>
          </a:stretch>
        </p:blipFill>
        <p:spPr>
          <a:xfrm>
            <a:off x="2362200" y="6324600"/>
            <a:ext cx="6197600" cy="444500"/>
          </a:xfrm>
          <a:prstGeom prst="rect">
            <a:avLst/>
          </a:prstGeom>
        </p:spPr>
      </p:pic>
      <p:pic>
        <p:nvPicPr>
          <p:cNvPr id="6" name="Content Placeholder 3"/>
          <p:cNvPicPr>
            <a:picLocks noChangeAspect="1"/>
          </p:cNvPicPr>
          <p:nvPr/>
        </p:nvPicPr>
        <p:blipFill rotWithShape="1">
          <a:blip r:embed="rId4"/>
          <a:srcRect l="-3048" r="53250"/>
          <a:stretch/>
        </p:blipFill>
        <p:spPr>
          <a:xfrm>
            <a:off x="4876800" y="1600200"/>
            <a:ext cx="4013200" cy="4495800"/>
          </a:xfrm>
          <a:prstGeom prst="rect">
            <a:avLst/>
          </a:prstGeom>
        </p:spPr>
      </p:pic>
    </p:spTree>
    <p:extLst>
      <p:ext uri="{BB962C8B-B14F-4D97-AF65-F5344CB8AC3E}">
        <p14:creationId xmlns:p14="http://schemas.microsoft.com/office/powerpoint/2010/main" val="33416687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xmlns="" id="{55F13414-DFD0-6945-AD75-D78C40FD6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785938"/>
            <a:ext cx="8394700" cy="349091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035" name="Shape 154">
            <a:extLst>
              <a:ext uri="{FF2B5EF4-FFF2-40B4-BE49-F238E27FC236}">
                <a16:creationId xmlns:a16="http://schemas.microsoft.com/office/drawing/2014/main" xmlns="" id="{95E278D6-C1AB-714C-BD3E-FC98A9A79758}"/>
              </a:ext>
            </a:extLst>
          </p:cNvPr>
          <p:cNvSpPr>
            <a:spLocks noChangeArrowheads="1"/>
          </p:cNvSpPr>
          <p:nvPr/>
        </p:nvSpPr>
        <p:spPr bwMode="auto">
          <a:xfrm>
            <a:off x="838200" y="601662"/>
            <a:ext cx="7467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defRPr/>
            </a:pPr>
            <a:r>
              <a:rPr lang="en-CA" altLang="en-US" sz="4800" b="1" dirty="0">
                <a:solidFill>
                  <a:srgbClr val="008000"/>
                </a:solidFill>
                <a:latin typeface="Calibri"/>
                <a:cs typeface="Calibri"/>
                <a:sym typeface="Helvetica Light"/>
              </a:rPr>
              <a:t>Cresty neck </a:t>
            </a:r>
            <a:r>
              <a:rPr lang="en-CA" altLang="en-US" sz="4800" b="1" dirty="0" smtClean="0">
                <a:solidFill>
                  <a:srgbClr val="008000"/>
                </a:solidFill>
                <a:latin typeface="Calibri"/>
                <a:cs typeface="Calibri"/>
                <a:sym typeface="Helvetica Light"/>
              </a:rPr>
              <a:t>score</a:t>
            </a:r>
            <a:r>
              <a:rPr lang="en-US" altLang="en-US" sz="4800" b="1" dirty="0" smtClean="0">
                <a:solidFill>
                  <a:srgbClr val="008000"/>
                </a:solidFill>
                <a:latin typeface="Calibri"/>
                <a:cs typeface="Calibri"/>
                <a:sym typeface="Helvetica Light"/>
              </a:rPr>
              <a:t> (CNS)</a:t>
            </a:r>
            <a:endParaRPr lang="en-US" altLang="en-US" sz="4800" b="1" dirty="0">
              <a:solidFill>
                <a:srgbClr val="008000"/>
              </a:solidFill>
              <a:latin typeface="Calibri"/>
              <a:cs typeface="Calibri"/>
              <a:sym typeface="Helvetica Light"/>
            </a:endParaRPr>
          </a:p>
        </p:txBody>
      </p:sp>
      <p:sp>
        <p:nvSpPr>
          <p:cNvPr id="5" name="TextBox 4">
            <a:extLst>
              <a:ext uri="{FF2B5EF4-FFF2-40B4-BE49-F238E27FC236}">
                <a16:creationId xmlns:a16="http://schemas.microsoft.com/office/drawing/2014/main" xmlns="" id="{31D8D670-80E8-D947-87BD-C61FB4892332}"/>
              </a:ext>
            </a:extLst>
          </p:cNvPr>
          <p:cNvSpPr txBox="1"/>
          <p:nvPr/>
        </p:nvSpPr>
        <p:spPr>
          <a:xfrm>
            <a:off x="7436781" y="5276850"/>
            <a:ext cx="168181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eaLnBrk="1" hangingPunct="1">
              <a:defRPr/>
            </a:pPr>
            <a:r>
              <a:rPr lang="en-US" sz="1000" dirty="0">
                <a:ea typeface="Helvetica" charset="0"/>
                <a:cs typeface="Arial" panose="020B0604020202020204" pitchFamily="34" charset="0"/>
              </a:rPr>
              <a:t>Carter et al. Vet J 2009</a:t>
            </a:r>
            <a:endParaRPr lang="en-US" sz="1000" dirty="0">
              <a:solidFill>
                <a:srgbClr val="000000"/>
              </a:solidFill>
              <a:ea typeface="Helvetica" charset="0"/>
              <a:cs typeface="Arial" panose="020B0604020202020204" pitchFamily="34" charset="0"/>
              <a:sym typeface="Helvetica"/>
            </a:endParaRPr>
          </a:p>
        </p:txBody>
      </p:sp>
    </p:spTree>
    <p:extLst>
      <p:ext uri="{BB962C8B-B14F-4D97-AF65-F5344CB8AC3E}">
        <p14:creationId xmlns:p14="http://schemas.microsoft.com/office/powerpoint/2010/main" val="340855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August 06 004"/>
          <p:cNvPicPr>
            <a:picLocks noGrp="1" noChangeAspect="1" noChangeArrowheads="1"/>
          </p:cNvPicPr>
          <p:nvPr>
            <p:ph/>
          </p:nvPr>
        </p:nvPicPr>
        <p:blipFill>
          <a:blip r:embed="rId2">
            <a:extLst>
              <a:ext uri="{28A0092B-C50C-407E-A947-70E740481C1C}">
                <a14:useLocalDpi xmlns:a14="http://schemas.microsoft.com/office/drawing/2010/main" val="0"/>
              </a:ext>
            </a:extLst>
          </a:blip>
          <a:srcRect t="2474" b="2474"/>
          <a:stretch>
            <a:fillRect/>
          </a:stretch>
        </p:blipFill>
        <p:spPr>
          <a:xfrm>
            <a:off x="457200" y="502444"/>
            <a:ext cx="8229600" cy="5853112"/>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8605945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43608" y="1772816"/>
            <a:ext cx="6480720" cy="4104456"/>
          </a:xfrm>
          <a:prstGeom prst="rect">
            <a:avLst/>
          </a:prstGeom>
        </p:spPr>
        <p:txBody>
          <a:bodyPr anchor="ct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775"/>
              </a:spcBef>
              <a:spcAft>
                <a:spcPts val="600"/>
              </a:spcAft>
              <a:buSzPct val="70000"/>
              <a:buFont typeface="Arial" charset="0"/>
              <a:buNone/>
            </a:pPr>
            <a:endParaRPr lang="en-US" sz="1800" dirty="0" smtClean="0">
              <a:solidFill>
                <a:srgbClr val="AFAFAF"/>
              </a:solidFill>
              <a:latin typeface="Calibri" charset="0"/>
            </a:endParaRPr>
          </a:p>
        </p:txBody>
      </p:sp>
      <p:sp>
        <p:nvSpPr>
          <p:cNvPr id="7" name="TextBox 6"/>
          <p:cNvSpPr txBox="1"/>
          <p:nvPr/>
        </p:nvSpPr>
        <p:spPr>
          <a:xfrm>
            <a:off x="2869831" y="1752600"/>
            <a:ext cx="3404338" cy="584776"/>
          </a:xfrm>
          <a:prstGeom prst="rect">
            <a:avLst/>
          </a:prstGeom>
          <a:noFill/>
        </p:spPr>
        <p:txBody>
          <a:bodyPr wrap="square" rtlCol="0">
            <a:spAutoFit/>
          </a:bodyPr>
          <a:lstStyle/>
          <a:p>
            <a:pPr algn="ctr"/>
            <a:r>
              <a:rPr lang="en-US" sz="3200" dirty="0" smtClean="0">
                <a:solidFill>
                  <a:srgbClr val="373D65"/>
                </a:solidFill>
                <a:latin typeface="Calibri"/>
                <a:ea typeface="Helvetica Neue" charset="0"/>
                <a:cs typeface="Calibri"/>
              </a:rPr>
              <a:t>Laminitis</a:t>
            </a:r>
            <a:endParaRPr lang="en-US" sz="3200" dirty="0">
              <a:solidFill>
                <a:srgbClr val="373D65"/>
              </a:solidFill>
              <a:latin typeface="Calibri"/>
              <a:ea typeface="Helvetica Neue" charset="0"/>
              <a:cs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895600"/>
            <a:ext cx="4172309" cy="3129232"/>
          </a:xfrm>
          <a:prstGeom prst="rect">
            <a:avLst/>
          </a:prstGeom>
        </p:spPr>
      </p:pic>
      <p:sp>
        <p:nvSpPr>
          <p:cNvPr id="13" name="TextBox 12"/>
          <p:cNvSpPr txBox="1"/>
          <p:nvPr/>
        </p:nvSpPr>
        <p:spPr>
          <a:xfrm>
            <a:off x="2667000" y="6019800"/>
            <a:ext cx="1658336"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200" dirty="0" smtClean="0">
                <a:solidFill>
                  <a:srgbClr val="373D65"/>
                </a:solidFill>
                <a:latin typeface="Helvetica Neue" charset="0"/>
                <a:ea typeface="Helvetica Neue" charset="0"/>
                <a:cs typeface="Helvetica Neue" charset="0"/>
              </a:rPr>
              <a:t>V. Ragno - WCVM</a:t>
            </a:r>
            <a:endParaRPr kumimoji="0" lang="en-US" sz="1200" b="0" i="0" u="none" strike="noStrike" cap="none" spc="0" normalizeH="0" baseline="0" dirty="0">
              <a:ln>
                <a:noFill/>
              </a:ln>
              <a:solidFill>
                <a:srgbClr val="373D65"/>
              </a:solidFill>
              <a:effectLst/>
              <a:uFillTx/>
              <a:latin typeface="Helvetica Neue" charset="0"/>
              <a:ea typeface="Helvetica Neue" charset="0"/>
              <a:cs typeface="Helvetica Neue" charset="0"/>
              <a:sym typeface="Helvetica"/>
            </a:endParaRPr>
          </a:p>
        </p:txBody>
      </p:sp>
      <p:sp>
        <p:nvSpPr>
          <p:cNvPr id="2" name="Title 1"/>
          <p:cNvSpPr>
            <a:spLocks noGrp="1"/>
          </p:cNvSpPr>
          <p:nvPr>
            <p:ph type="title"/>
          </p:nvPr>
        </p:nvSpPr>
        <p:spPr>
          <a:xfrm>
            <a:off x="228600" y="685800"/>
            <a:ext cx="8550275" cy="609600"/>
          </a:xfrm>
        </p:spPr>
        <p:txBody>
          <a:bodyPr/>
          <a:lstStyle/>
          <a:p>
            <a:r>
              <a:rPr lang="en-US" sz="4800" b="1" dirty="0" smtClean="0"/>
              <a:t>Clinical importance</a:t>
            </a:r>
            <a:endParaRPr lang="en-US" sz="4800" b="1" dirty="0"/>
          </a:p>
        </p:txBody>
      </p:sp>
      <p:pic>
        <p:nvPicPr>
          <p:cNvPr id="8" name="Picture 2" descr="August 06 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95600"/>
            <a:ext cx="41656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3272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3048000"/>
            <a:ext cx="7464116" cy="1754327"/>
          </a:xfrm>
          <a:prstGeom prst="rect">
            <a:avLst/>
          </a:prstGeom>
          <a:noFill/>
        </p:spPr>
        <p:txBody>
          <a:bodyPr wrap="square" rtlCol="0">
            <a:spAutoFit/>
          </a:bodyPr>
          <a:lstStyle/>
          <a:p>
            <a:pPr marL="342900" indent="-342900">
              <a:buFont typeface="Arial"/>
              <a:buChar char="•"/>
            </a:pPr>
            <a:r>
              <a:rPr lang="en-US" sz="2200" dirty="0" smtClean="0">
                <a:solidFill>
                  <a:srgbClr val="373D65"/>
                </a:solidFill>
                <a:latin typeface="Calibri"/>
                <a:ea typeface="Helvetica Neue" charset="0"/>
                <a:cs typeface="Calibri"/>
              </a:rPr>
              <a:t>Cardiovascular: high blood pressure; evidence of heart disease: left ventricular hypertrophy (</a:t>
            </a:r>
            <a:r>
              <a:rPr lang="en-US" sz="2200" dirty="0" err="1" smtClean="0">
                <a:solidFill>
                  <a:srgbClr val="373D65"/>
                </a:solidFill>
                <a:latin typeface="Calibri"/>
                <a:ea typeface="Helvetica Neue" charset="0"/>
                <a:cs typeface="Calibri"/>
              </a:rPr>
              <a:t>Heliczer</a:t>
            </a:r>
            <a:r>
              <a:rPr lang="en-US" sz="2200" dirty="0" smtClean="0">
                <a:solidFill>
                  <a:srgbClr val="373D65"/>
                </a:solidFill>
                <a:latin typeface="Calibri"/>
                <a:ea typeface="Helvetica Neue" charset="0"/>
                <a:cs typeface="Calibri"/>
              </a:rPr>
              <a:t> et al., 2017)</a:t>
            </a:r>
          </a:p>
          <a:p>
            <a:endParaRPr lang="en-US" sz="2200" dirty="0">
              <a:solidFill>
                <a:srgbClr val="373D65"/>
              </a:solidFill>
              <a:latin typeface="Calibri"/>
              <a:ea typeface="Helvetica Neue" charset="0"/>
              <a:cs typeface="Calibri"/>
            </a:endParaRPr>
          </a:p>
          <a:p>
            <a:pPr marL="342900" indent="-342900">
              <a:buFont typeface="Arial"/>
              <a:buChar char="•"/>
            </a:pPr>
            <a:r>
              <a:rPr lang="en-US" sz="2200" dirty="0" smtClean="0">
                <a:solidFill>
                  <a:srgbClr val="373D65"/>
                </a:solidFill>
                <a:latin typeface="Calibri"/>
                <a:ea typeface="Helvetica Neue" charset="0"/>
                <a:cs typeface="Calibri"/>
              </a:rPr>
              <a:t>Systemic inflammation (Vick et al., 2007</a:t>
            </a:r>
            <a:r>
              <a:rPr lang="en-US" sz="2200" dirty="0" smtClean="0">
                <a:solidFill>
                  <a:srgbClr val="373D65"/>
                </a:solidFill>
                <a:latin typeface="Calibri"/>
                <a:ea typeface="Helvetica Neue" charset="0"/>
                <a:cs typeface="Calibri"/>
              </a:rPr>
              <a:t>)</a:t>
            </a:r>
          </a:p>
          <a:p>
            <a:pPr marL="800100" lvl="1" indent="-342900">
              <a:buFont typeface="Arial"/>
              <a:buChar char="•"/>
            </a:pPr>
            <a:r>
              <a:rPr lang="en-US" sz="2000" dirty="0" smtClean="0">
                <a:solidFill>
                  <a:srgbClr val="373D65"/>
                </a:solidFill>
                <a:latin typeface="Calibri"/>
                <a:ea typeface="Helvetica Neue" charset="0"/>
                <a:cs typeface="Calibri"/>
              </a:rPr>
              <a:t>Low-grade chronic inflammation</a:t>
            </a:r>
            <a:endParaRPr lang="en-US" sz="2000" dirty="0">
              <a:solidFill>
                <a:srgbClr val="373D65"/>
              </a:solidFill>
              <a:latin typeface="Calibri"/>
              <a:ea typeface="Helvetica Neue" charset="0"/>
              <a:cs typeface="Calibri"/>
            </a:endParaRPr>
          </a:p>
        </p:txBody>
      </p:sp>
      <p:sp>
        <p:nvSpPr>
          <p:cNvPr id="10" name="TextBox 9"/>
          <p:cNvSpPr txBox="1"/>
          <p:nvPr/>
        </p:nvSpPr>
        <p:spPr>
          <a:xfrm>
            <a:off x="1331640" y="2204864"/>
            <a:ext cx="5472608" cy="584775"/>
          </a:xfrm>
          <a:prstGeom prst="rect">
            <a:avLst/>
          </a:prstGeom>
          <a:noFill/>
        </p:spPr>
        <p:txBody>
          <a:bodyPr wrap="square" rtlCol="0">
            <a:spAutoFit/>
          </a:bodyPr>
          <a:lstStyle/>
          <a:p>
            <a:r>
              <a:rPr lang="en-US" sz="3200" dirty="0" smtClean="0">
                <a:solidFill>
                  <a:srgbClr val="373D65"/>
                </a:solidFill>
                <a:latin typeface="Calibri"/>
                <a:ea typeface="Helvetica Neue" charset="0"/>
                <a:cs typeface="Calibri"/>
              </a:rPr>
              <a:t>Other consequences of EMS:</a:t>
            </a:r>
            <a:endParaRPr lang="en-US" sz="3200" dirty="0">
              <a:solidFill>
                <a:srgbClr val="373D65"/>
              </a:solidFill>
              <a:latin typeface="Calibri"/>
              <a:ea typeface="Helvetica Neue" charset="0"/>
              <a:cs typeface="Calibri"/>
            </a:endParaRPr>
          </a:p>
        </p:txBody>
      </p:sp>
      <p:sp>
        <p:nvSpPr>
          <p:cNvPr id="2" name="Title 1"/>
          <p:cNvSpPr>
            <a:spLocks noGrp="1"/>
          </p:cNvSpPr>
          <p:nvPr>
            <p:ph type="title"/>
          </p:nvPr>
        </p:nvSpPr>
        <p:spPr>
          <a:xfrm>
            <a:off x="228600" y="685800"/>
            <a:ext cx="8550275" cy="609600"/>
          </a:xfrm>
        </p:spPr>
        <p:txBody>
          <a:bodyPr/>
          <a:lstStyle/>
          <a:p>
            <a:r>
              <a:rPr lang="en-US" sz="4800" b="1" dirty="0" smtClean="0"/>
              <a:t>Clinical importance</a:t>
            </a:r>
            <a:endParaRPr lang="en-US" sz="4800" b="1" dirty="0"/>
          </a:p>
        </p:txBody>
      </p:sp>
    </p:spTree>
    <p:extLst>
      <p:ext uri="{BB962C8B-B14F-4D97-AF65-F5344CB8AC3E}">
        <p14:creationId xmlns:p14="http://schemas.microsoft.com/office/powerpoint/2010/main" val="33848196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550275" cy="609600"/>
          </a:xfrm>
        </p:spPr>
        <p:txBody>
          <a:bodyPr/>
          <a:lstStyle/>
          <a:p>
            <a:r>
              <a:rPr lang="en-US" sz="4800" b="1" dirty="0" smtClean="0"/>
              <a:t>EMS Diagnosis</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Physical characteristics of the horse (</a:t>
            </a:r>
            <a:r>
              <a:rPr lang="en-US" dirty="0" err="1" smtClean="0"/>
              <a:t>signalment</a:t>
            </a:r>
            <a:r>
              <a:rPr lang="en-US" dirty="0" smtClean="0"/>
              <a:t>)</a:t>
            </a:r>
          </a:p>
          <a:p>
            <a:pPr lvl="1"/>
            <a:r>
              <a:rPr lang="en-US" dirty="0" smtClean="0"/>
              <a:t>Breed</a:t>
            </a:r>
            <a:endParaRPr lang="en-US" dirty="0" smtClean="0"/>
          </a:p>
          <a:p>
            <a:r>
              <a:rPr lang="en-US" dirty="0"/>
              <a:t>History </a:t>
            </a:r>
            <a:endParaRPr lang="en-US" dirty="0" smtClean="0"/>
          </a:p>
          <a:p>
            <a:r>
              <a:rPr lang="en-US" dirty="0" smtClean="0"/>
              <a:t>Clinical findings </a:t>
            </a:r>
          </a:p>
          <a:p>
            <a:r>
              <a:rPr lang="en-US" dirty="0" smtClean="0"/>
              <a:t>Diagnostic testing</a:t>
            </a:r>
          </a:p>
          <a:p>
            <a:pPr lvl="1"/>
            <a:r>
              <a:rPr lang="en-US" dirty="0" smtClean="0"/>
              <a:t>Currently no gold standard test</a:t>
            </a:r>
          </a:p>
          <a:p>
            <a:pPr lvl="1"/>
            <a:r>
              <a:rPr lang="en-US" dirty="0" smtClean="0"/>
              <a:t>Why are there so many different tests?</a:t>
            </a:r>
            <a:endParaRPr lang="en-US" dirty="0"/>
          </a:p>
        </p:txBody>
      </p:sp>
    </p:spTree>
    <p:extLst>
      <p:ext uri="{BB962C8B-B14F-4D97-AF65-F5344CB8AC3E}">
        <p14:creationId xmlns:p14="http://schemas.microsoft.com/office/powerpoint/2010/main" val="2039768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550275" cy="609600"/>
          </a:xfrm>
        </p:spPr>
        <p:txBody>
          <a:bodyPr/>
          <a:lstStyle/>
          <a:p>
            <a:r>
              <a:rPr lang="en-US" sz="4800" b="1" dirty="0" smtClean="0"/>
              <a:t>Insulin </a:t>
            </a:r>
            <a:r>
              <a:rPr lang="en-US" sz="4800" b="1" dirty="0" err="1" smtClean="0"/>
              <a:t>Dysregulation</a:t>
            </a:r>
            <a:r>
              <a:rPr lang="en-US" sz="4800" b="1" dirty="0" smtClean="0"/>
              <a:t> Testing</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Static</a:t>
            </a:r>
          </a:p>
          <a:p>
            <a:pPr lvl="1"/>
            <a:r>
              <a:rPr lang="en-US" dirty="0" smtClean="0"/>
              <a:t>Baseline glucose</a:t>
            </a:r>
          </a:p>
          <a:p>
            <a:pPr lvl="1"/>
            <a:r>
              <a:rPr lang="en-US" dirty="0" smtClean="0"/>
              <a:t>Baseline insulin</a:t>
            </a:r>
          </a:p>
          <a:p>
            <a:pPr lvl="1"/>
            <a:r>
              <a:rPr lang="en-US" dirty="0" smtClean="0"/>
              <a:t>Proxy measures (indices used in humans)</a:t>
            </a:r>
          </a:p>
          <a:p>
            <a:r>
              <a:rPr lang="en-US" dirty="0" smtClean="0"/>
              <a:t>Dynamic</a:t>
            </a:r>
          </a:p>
          <a:p>
            <a:pPr lvl="1"/>
            <a:r>
              <a:rPr lang="en-US" dirty="0" smtClean="0"/>
              <a:t>Tissue insulin sensitivity</a:t>
            </a:r>
          </a:p>
          <a:p>
            <a:pPr lvl="1"/>
            <a:r>
              <a:rPr lang="en-US" dirty="0" err="1" smtClean="0"/>
              <a:t>Enteroinsular</a:t>
            </a:r>
            <a:r>
              <a:rPr lang="en-US" dirty="0" smtClean="0"/>
              <a:t> axis</a:t>
            </a:r>
          </a:p>
        </p:txBody>
      </p:sp>
    </p:spTree>
    <p:extLst>
      <p:ext uri="{BB962C8B-B14F-4D97-AF65-F5344CB8AC3E}">
        <p14:creationId xmlns:p14="http://schemas.microsoft.com/office/powerpoint/2010/main" val="528387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7620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800" b="1" dirty="0" smtClean="0">
                <a:solidFill>
                  <a:srgbClr val="008000"/>
                </a:solidFill>
                <a:latin typeface="Calibri"/>
                <a:ea typeface="Helvetica Neue" charset="0"/>
                <a:cs typeface="Calibri"/>
              </a:rPr>
              <a:t>Static insulin sensitivity testing</a:t>
            </a:r>
            <a:endParaRPr lang="en-US" sz="4800" b="1" dirty="0">
              <a:solidFill>
                <a:srgbClr val="008000"/>
              </a:solidFill>
              <a:latin typeface="Calibri"/>
              <a:ea typeface="Helvetica Neue" charset="0"/>
              <a:cs typeface="Calibri"/>
            </a:endParaRPr>
          </a:p>
        </p:txBody>
      </p:sp>
      <p:sp>
        <p:nvSpPr>
          <p:cNvPr id="9" name="Content Placeholder 2"/>
          <p:cNvSpPr txBox="1">
            <a:spLocks/>
          </p:cNvSpPr>
          <p:nvPr/>
        </p:nvSpPr>
        <p:spPr>
          <a:xfrm>
            <a:off x="1043608" y="1772816"/>
            <a:ext cx="6480720" cy="4104456"/>
          </a:xfrm>
          <a:prstGeom prst="rect">
            <a:avLst/>
          </a:prstGeom>
        </p:spPr>
        <p:txBody>
          <a:bodyPr anchor="ct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775"/>
              </a:spcBef>
              <a:spcAft>
                <a:spcPts val="600"/>
              </a:spcAft>
              <a:buSzPct val="70000"/>
              <a:buFont typeface="Arial" charset="0"/>
              <a:buNone/>
            </a:pPr>
            <a:endParaRPr lang="en-US" sz="1800" dirty="0" smtClean="0">
              <a:solidFill>
                <a:srgbClr val="AFAFAF"/>
              </a:solidFill>
              <a:latin typeface="Calibri" charset="0"/>
            </a:endParaRPr>
          </a:p>
        </p:txBody>
      </p:sp>
      <p:sp>
        <p:nvSpPr>
          <p:cNvPr id="2" name="Rectangle 1"/>
          <p:cNvSpPr/>
          <p:nvPr/>
        </p:nvSpPr>
        <p:spPr>
          <a:xfrm>
            <a:off x="1066800" y="1828800"/>
            <a:ext cx="7488832" cy="1785104"/>
          </a:xfrm>
          <a:prstGeom prst="rect">
            <a:avLst/>
          </a:prstGeom>
        </p:spPr>
        <p:txBody>
          <a:bodyPr wrap="square">
            <a:spAutoFit/>
          </a:bodyPr>
          <a:lstStyle/>
          <a:p>
            <a:r>
              <a:rPr lang="en-US" sz="2200" b="1" dirty="0">
                <a:solidFill>
                  <a:srgbClr val="373D65"/>
                </a:solidFill>
                <a:latin typeface="Calibri"/>
                <a:ea typeface="Helvetica Neue" charset="0"/>
                <a:cs typeface="Calibri"/>
              </a:rPr>
              <a:t>Baseline </a:t>
            </a:r>
            <a:r>
              <a:rPr lang="en-US" sz="2200" b="1" dirty="0" smtClean="0">
                <a:solidFill>
                  <a:srgbClr val="373D65"/>
                </a:solidFill>
                <a:latin typeface="Calibri"/>
                <a:ea typeface="Helvetica Neue" charset="0"/>
                <a:cs typeface="Calibri"/>
              </a:rPr>
              <a:t>glucose</a:t>
            </a:r>
            <a:endParaRPr lang="en-US" sz="2200" b="1" dirty="0">
              <a:solidFill>
                <a:srgbClr val="373D65"/>
              </a:solidFill>
              <a:latin typeface="Calibri"/>
              <a:ea typeface="Helvetica Neue" charset="0"/>
              <a:cs typeface="Calibri"/>
            </a:endParaRPr>
          </a:p>
          <a:p>
            <a:endParaRPr lang="en-US" sz="2200" dirty="0" smtClean="0">
              <a:solidFill>
                <a:srgbClr val="373D65"/>
              </a:solidFill>
              <a:latin typeface="Calibri"/>
              <a:ea typeface="Helvetica Neue" charset="0"/>
              <a:cs typeface="Calibri"/>
            </a:endParaRPr>
          </a:p>
          <a:p>
            <a:pPr marL="342900" indent="-342900">
              <a:buFont typeface="Arial" charset="0"/>
              <a:buChar char="•"/>
            </a:pPr>
            <a:r>
              <a:rPr lang="en-US" sz="2200" dirty="0">
                <a:solidFill>
                  <a:srgbClr val="373D65"/>
                </a:solidFill>
                <a:latin typeface="Calibri"/>
                <a:ea typeface="Helvetica Neue" charset="0"/>
                <a:cs typeface="Calibri"/>
              </a:rPr>
              <a:t>A</a:t>
            </a:r>
            <a:r>
              <a:rPr lang="en-US" sz="2200" dirty="0" smtClean="0">
                <a:solidFill>
                  <a:srgbClr val="373D65"/>
                </a:solidFill>
                <a:latin typeface="Calibri"/>
                <a:ea typeface="Helvetica Neue" charset="0"/>
                <a:cs typeface="Calibri"/>
              </a:rPr>
              <a:t>dvantage: stall-side</a:t>
            </a:r>
          </a:p>
          <a:p>
            <a:pPr marL="342900" indent="-342900">
              <a:buFont typeface="Arial" charset="0"/>
              <a:buChar char="•"/>
            </a:pPr>
            <a:r>
              <a:rPr lang="en-US" sz="2200" dirty="0">
                <a:solidFill>
                  <a:srgbClr val="373D65"/>
                </a:solidFill>
                <a:latin typeface="Calibri"/>
                <a:ea typeface="Helvetica Neue" charset="0"/>
                <a:cs typeface="Calibri"/>
              </a:rPr>
              <a:t>D</a:t>
            </a:r>
            <a:r>
              <a:rPr lang="en-US" sz="2200" dirty="0" smtClean="0">
                <a:solidFill>
                  <a:srgbClr val="373D65"/>
                </a:solidFill>
                <a:latin typeface="Calibri"/>
                <a:ea typeface="Helvetica Neue" charset="0"/>
                <a:cs typeface="Calibri"/>
              </a:rPr>
              <a:t>isadvantage: affected by stress</a:t>
            </a:r>
          </a:p>
          <a:p>
            <a:pPr marL="342900" indent="-342900">
              <a:buFont typeface="Arial" charset="0"/>
              <a:buChar char="•"/>
            </a:pPr>
            <a:r>
              <a:rPr lang="en-US" sz="2200" dirty="0">
                <a:solidFill>
                  <a:srgbClr val="373D65"/>
                </a:solidFill>
                <a:latin typeface="Calibri"/>
                <a:ea typeface="Helvetica Neue" charset="0"/>
                <a:cs typeface="Calibri"/>
              </a:rPr>
              <a:t>M</a:t>
            </a:r>
            <a:r>
              <a:rPr lang="en-US" sz="2200" dirty="0" smtClean="0">
                <a:solidFill>
                  <a:srgbClr val="373D65"/>
                </a:solidFill>
                <a:latin typeface="Calibri"/>
                <a:ea typeface="Helvetica Neue" charset="0"/>
                <a:cs typeface="Calibri"/>
              </a:rPr>
              <a:t>ost EMS horses are normal or only borderline high</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886200"/>
            <a:ext cx="25479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hape 139"/>
          <p:cNvSpPr/>
          <p:nvPr/>
        </p:nvSpPr>
        <p:spPr>
          <a:xfrm>
            <a:off x="5181600" y="6248400"/>
            <a:ext cx="348878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tabLst>
                <a:tab pos="723900" algn="l"/>
                <a:tab pos="1447800" algn="l"/>
                <a:tab pos="2171700" algn="l"/>
                <a:tab pos="2895600" algn="l"/>
                <a:tab pos="3619500" algn="l"/>
              </a:tabLst>
              <a:defRPr sz="1100">
                <a:latin typeface="Helvetica Light"/>
                <a:ea typeface="Helvetica Light"/>
                <a:cs typeface="Helvetica Light"/>
                <a:sym typeface="Helvetica Light"/>
              </a:defRPr>
            </a:pPr>
            <a:r>
              <a:rPr lang="it-IT" sz="1200" dirty="0" smtClean="0">
                <a:solidFill>
                  <a:srgbClr val="373D65"/>
                </a:solidFill>
                <a:latin typeface="Helvetica Neue" charset="0"/>
                <a:ea typeface="Helvetica Neue" charset="0"/>
                <a:cs typeface="Helvetica Neue" charset="0"/>
              </a:rPr>
              <a:t>EMS study (unpublished data)</a:t>
            </a:r>
            <a:endParaRPr sz="1200" dirty="0">
              <a:solidFill>
                <a:srgbClr val="373D65"/>
              </a:solidFill>
              <a:latin typeface="Helvetica Neue" charset="0"/>
              <a:ea typeface="Helvetica Neue" charset="0"/>
              <a:cs typeface="Helvetica Neue" charset="0"/>
            </a:endParaRPr>
          </a:p>
        </p:txBody>
      </p:sp>
      <p:sp>
        <p:nvSpPr>
          <p:cNvPr id="3" name="TextBox 2"/>
          <p:cNvSpPr txBox="1"/>
          <p:nvPr/>
        </p:nvSpPr>
        <p:spPr>
          <a:xfrm>
            <a:off x="1921532" y="6200001"/>
            <a:ext cx="1656184" cy="276999"/>
          </a:xfrm>
          <a:prstGeom prst="rect">
            <a:avLst/>
          </a:prstGeom>
          <a:noFill/>
        </p:spPr>
        <p:txBody>
          <a:bodyPr wrap="square" rtlCol="0">
            <a:spAutoFit/>
          </a:bodyPr>
          <a:lstStyle/>
          <a:p>
            <a:r>
              <a:rPr lang="en-CA" sz="1200" dirty="0" smtClean="0">
                <a:solidFill>
                  <a:srgbClr val="373D65"/>
                </a:solidFill>
                <a:latin typeface="Helvetica Neue"/>
              </a:rPr>
              <a:t>Caitlin Taylor, WCVM</a:t>
            </a:r>
            <a:endParaRPr lang="en-CA" sz="1200" dirty="0">
              <a:solidFill>
                <a:srgbClr val="373D65"/>
              </a:solidFill>
              <a:latin typeface="Helvetica Neue"/>
            </a:endParaRPr>
          </a:p>
        </p:txBody>
      </p:sp>
      <p:graphicFrame>
        <p:nvGraphicFramePr>
          <p:cNvPr id="11" name="Chart 10"/>
          <p:cNvGraphicFramePr>
            <a:graphicFrameLocks/>
          </p:cNvGraphicFramePr>
          <p:nvPr>
            <p:extLst>
              <p:ext uri="{D42A27DB-BD31-4B8C-83A1-F6EECF244321}">
                <p14:modId xmlns:p14="http://schemas.microsoft.com/office/powerpoint/2010/main" val="1020964108"/>
              </p:ext>
            </p:extLst>
          </p:nvPr>
        </p:nvGraphicFramePr>
        <p:xfrm>
          <a:off x="5003779" y="3810000"/>
          <a:ext cx="3600400" cy="2184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391326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8382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800" b="1" dirty="0" smtClean="0">
                <a:solidFill>
                  <a:srgbClr val="008000"/>
                </a:solidFill>
                <a:latin typeface="Calibri"/>
                <a:ea typeface="Helvetica Neue" charset="0"/>
                <a:cs typeface="Calibri"/>
              </a:rPr>
              <a:t>Static insulin sensitivity testing</a:t>
            </a:r>
            <a:endParaRPr lang="en-US" sz="4800" b="1" dirty="0">
              <a:solidFill>
                <a:srgbClr val="008000"/>
              </a:solidFill>
              <a:latin typeface="Calibri"/>
              <a:ea typeface="Helvetica Neue" charset="0"/>
              <a:cs typeface="Calibri"/>
            </a:endParaRPr>
          </a:p>
        </p:txBody>
      </p:sp>
      <p:sp>
        <p:nvSpPr>
          <p:cNvPr id="9" name="Content Placeholder 2"/>
          <p:cNvSpPr txBox="1">
            <a:spLocks/>
          </p:cNvSpPr>
          <p:nvPr/>
        </p:nvSpPr>
        <p:spPr>
          <a:xfrm>
            <a:off x="1043608" y="1772816"/>
            <a:ext cx="6480720" cy="2808312"/>
          </a:xfrm>
          <a:prstGeom prst="rect">
            <a:avLst/>
          </a:prstGeom>
        </p:spPr>
        <p:txBody>
          <a:bodyPr anchor="ct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775"/>
              </a:spcBef>
              <a:spcAft>
                <a:spcPts val="600"/>
              </a:spcAft>
              <a:buSzPct val="70000"/>
              <a:buFont typeface="Arial" charset="0"/>
              <a:buNone/>
            </a:pPr>
            <a:endParaRPr lang="en-US" sz="1800" dirty="0" smtClean="0">
              <a:solidFill>
                <a:srgbClr val="AFAFAF"/>
              </a:solidFill>
              <a:latin typeface="Calibri" charset="0"/>
            </a:endParaRPr>
          </a:p>
        </p:txBody>
      </p:sp>
      <p:sp>
        <p:nvSpPr>
          <p:cNvPr id="2" name="Rectangle 1"/>
          <p:cNvSpPr/>
          <p:nvPr/>
        </p:nvSpPr>
        <p:spPr>
          <a:xfrm>
            <a:off x="1331640" y="1905000"/>
            <a:ext cx="5832648" cy="1446550"/>
          </a:xfrm>
          <a:prstGeom prst="rect">
            <a:avLst/>
          </a:prstGeom>
        </p:spPr>
        <p:txBody>
          <a:bodyPr wrap="square">
            <a:spAutoFit/>
          </a:bodyPr>
          <a:lstStyle/>
          <a:p>
            <a:r>
              <a:rPr lang="en-US" sz="2200" b="1" dirty="0">
                <a:solidFill>
                  <a:srgbClr val="373D65"/>
                </a:solidFill>
                <a:latin typeface="Calibri"/>
                <a:ea typeface="Helvetica Neue" charset="0"/>
                <a:cs typeface="Calibri"/>
              </a:rPr>
              <a:t>Baseline </a:t>
            </a:r>
            <a:r>
              <a:rPr lang="en-US" sz="2200" b="1" dirty="0" smtClean="0">
                <a:solidFill>
                  <a:srgbClr val="373D65"/>
                </a:solidFill>
                <a:latin typeface="Calibri"/>
                <a:ea typeface="Helvetica Neue" charset="0"/>
                <a:cs typeface="Calibri"/>
              </a:rPr>
              <a:t>insulin</a:t>
            </a:r>
          </a:p>
          <a:p>
            <a:r>
              <a:rPr lang="en-US" sz="2200" dirty="0" smtClean="0">
                <a:solidFill>
                  <a:srgbClr val="373D65"/>
                </a:solidFill>
                <a:latin typeface="Calibri"/>
                <a:ea typeface="Helvetica Neue" charset="0"/>
                <a:cs typeface="Calibri"/>
              </a:rPr>
              <a:t> </a:t>
            </a:r>
            <a:endParaRPr lang="en-US" sz="2200" dirty="0">
              <a:solidFill>
                <a:srgbClr val="373D65"/>
              </a:solidFill>
              <a:latin typeface="Calibri"/>
              <a:ea typeface="Helvetica Neue" charset="0"/>
              <a:cs typeface="Calibri"/>
            </a:endParaRPr>
          </a:p>
          <a:p>
            <a:pPr marL="342900" indent="-342900">
              <a:buFont typeface="Arial" charset="0"/>
              <a:buChar char="•"/>
            </a:pPr>
            <a:r>
              <a:rPr lang="en-US" sz="2200" dirty="0">
                <a:solidFill>
                  <a:srgbClr val="373D65"/>
                </a:solidFill>
                <a:latin typeface="Calibri"/>
                <a:ea typeface="Helvetica Neue" charset="0"/>
                <a:cs typeface="Calibri"/>
              </a:rPr>
              <a:t>F</a:t>
            </a:r>
            <a:r>
              <a:rPr lang="en-US" sz="2200" dirty="0" smtClean="0">
                <a:solidFill>
                  <a:srgbClr val="373D65"/>
                </a:solidFill>
                <a:latin typeface="Calibri"/>
                <a:ea typeface="Helvetica Neue" charset="0"/>
                <a:cs typeface="Calibri"/>
              </a:rPr>
              <a:t>asting insulin no longer recommended</a:t>
            </a:r>
            <a:endParaRPr lang="en-US" sz="2200" dirty="0">
              <a:solidFill>
                <a:srgbClr val="373D65"/>
              </a:solidFill>
              <a:latin typeface="Calibri"/>
              <a:ea typeface="Helvetica Neue" charset="0"/>
              <a:cs typeface="Calibri"/>
            </a:endParaRPr>
          </a:p>
          <a:p>
            <a:pPr marL="342900" indent="-342900">
              <a:buFont typeface="Arial" charset="0"/>
              <a:buChar char="•"/>
            </a:pPr>
            <a:r>
              <a:rPr lang="en-US" sz="2200" dirty="0">
                <a:solidFill>
                  <a:srgbClr val="373D65"/>
                </a:solidFill>
                <a:latin typeface="Calibri"/>
                <a:ea typeface="Helvetica Neue" charset="0"/>
                <a:cs typeface="Calibri"/>
              </a:rPr>
              <a:t>O</a:t>
            </a:r>
            <a:r>
              <a:rPr lang="en-US" sz="2200" dirty="0" smtClean="0">
                <a:solidFill>
                  <a:srgbClr val="373D65"/>
                </a:solidFill>
                <a:latin typeface="Calibri"/>
                <a:ea typeface="Helvetica Neue" charset="0"/>
                <a:cs typeface="Calibri"/>
              </a:rPr>
              <a:t>n hay: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429000"/>
            <a:ext cx="6997452" cy="1854200"/>
          </a:xfrm>
          <a:prstGeom prst="rect">
            <a:avLst/>
          </a:prstGeom>
        </p:spPr>
      </p:pic>
      <p:sp>
        <p:nvSpPr>
          <p:cNvPr id="4" name="TextBox 3"/>
          <p:cNvSpPr txBox="1"/>
          <p:nvPr/>
        </p:nvSpPr>
        <p:spPr>
          <a:xfrm>
            <a:off x="6239361" y="5334000"/>
            <a:ext cx="2569934" cy="276999"/>
          </a:xfrm>
          <a:prstGeom prst="rect">
            <a:avLst/>
          </a:prstGeom>
          <a:noFill/>
        </p:spPr>
        <p:txBody>
          <a:bodyPr wrap="none" rtlCol="0">
            <a:spAutoFit/>
          </a:bodyPr>
          <a:lstStyle/>
          <a:p>
            <a:r>
              <a:rPr lang="en-US" sz="1200" dirty="0" smtClean="0">
                <a:latin typeface="Helvetica Neue" charset="0"/>
                <a:ea typeface="Helvetica Neue" charset="0"/>
                <a:cs typeface="Helvetica Neue" charset="0"/>
              </a:rPr>
              <a:t>Equine Endocrinology Group, 2016</a:t>
            </a:r>
            <a:endParaRPr lang="en-US" sz="1200" dirty="0">
              <a:latin typeface="Helvetica Neue" charset="0"/>
              <a:ea typeface="Helvetica Neue" charset="0"/>
              <a:cs typeface="Helvetica Neue" charset="0"/>
            </a:endParaRPr>
          </a:p>
        </p:txBody>
      </p:sp>
      <p:sp>
        <p:nvSpPr>
          <p:cNvPr id="3" name="Rectangle 2"/>
          <p:cNvSpPr/>
          <p:nvPr/>
        </p:nvSpPr>
        <p:spPr>
          <a:xfrm>
            <a:off x="1330315" y="5486400"/>
            <a:ext cx="4572000" cy="769441"/>
          </a:xfrm>
          <a:prstGeom prst="rect">
            <a:avLst/>
          </a:prstGeom>
        </p:spPr>
        <p:txBody>
          <a:bodyPr>
            <a:spAutoFit/>
          </a:bodyPr>
          <a:lstStyle/>
          <a:p>
            <a:pPr marL="342900" indent="-342900">
              <a:buFont typeface="Arial" charset="0"/>
              <a:buChar char="•"/>
            </a:pPr>
            <a:r>
              <a:rPr lang="en-US" sz="2200" dirty="0">
                <a:solidFill>
                  <a:srgbClr val="373D65"/>
                </a:solidFill>
                <a:latin typeface="Calibri"/>
                <a:ea typeface="Helvetica Neue" charset="0"/>
                <a:cs typeface="Calibri"/>
              </a:rPr>
              <a:t>S</a:t>
            </a:r>
            <a:r>
              <a:rPr lang="en-US" sz="2200" dirty="0" smtClean="0">
                <a:solidFill>
                  <a:srgbClr val="373D65"/>
                </a:solidFill>
                <a:latin typeface="Calibri"/>
                <a:ea typeface="Helvetica Neue" charset="0"/>
                <a:cs typeface="Calibri"/>
              </a:rPr>
              <a:t>pecific </a:t>
            </a:r>
            <a:r>
              <a:rPr lang="en-US" sz="2200" dirty="0">
                <a:solidFill>
                  <a:srgbClr val="373D65"/>
                </a:solidFill>
                <a:latin typeface="Calibri"/>
                <a:ea typeface="Helvetica Neue" charset="0"/>
                <a:cs typeface="Calibri"/>
              </a:rPr>
              <a:t>but not sensitive</a:t>
            </a:r>
          </a:p>
          <a:p>
            <a:pPr marL="342900" indent="-342900">
              <a:buFont typeface="Arial" charset="0"/>
              <a:buChar char="•"/>
            </a:pPr>
            <a:r>
              <a:rPr lang="en-US" sz="2200" dirty="0">
                <a:solidFill>
                  <a:srgbClr val="373D65"/>
                </a:solidFill>
                <a:latin typeface="Calibri"/>
                <a:ea typeface="Helvetica Neue" charset="0"/>
                <a:cs typeface="Calibri"/>
              </a:rPr>
              <a:t>Seasonal variation on pasture</a:t>
            </a:r>
          </a:p>
        </p:txBody>
      </p:sp>
    </p:spTree>
    <p:extLst>
      <p:ext uri="{BB962C8B-B14F-4D97-AF65-F5344CB8AC3E}">
        <p14:creationId xmlns:p14="http://schemas.microsoft.com/office/powerpoint/2010/main" val="2780366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b="1" dirty="0" smtClean="0"/>
              <a:t>Dynamic insulin sensitivity testing</a:t>
            </a:r>
            <a:endParaRPr lang="en-US" b="1" dirty="0"/>
          </a:p>
        </p:txBody>
      </p:sp>
      <p:sp>
        <p:nvSpPr>
          <p:cNvPr id="3" name="Content Placeholder 2"/>
          <p:cNvSpPr>
            <a:spLocks noGrp="1"/>
          </p:cNvSpPr>
          <p:nvPr>
            <p:ph idx="1"/>
          </p:nvPr>
        </p:nvSpPr>
        <p:spPr>
          <a:xfrm>
            <a:off x="228600" y="1752600"/>
            <a:ext cx="8550275" cy="4495800"/>
          </a:xfrm>
        </p:spPr>
        <p:txBody>
          <a:bodyPr/>
          <a:lstStyle/>
          <a:p>
            <a:r>
              <a:rPr lang="en-US" dirty="0" smtClean="0"/>
              <a:t>Tissue level</a:t>
            </a:r>
          </a:p>
          <a:p>
            <a:pPr lvl="1"/>
            <a:r>
              <a:rPr lang="en-US" dirty="0" smtClean="0"/>
              <a:t>Combined insulin glucose tolerance test (CGIT)</a:t>
            </a:r>
          </a:p>
          <a:p>
            <a:pPr lvl="1"/>
            <a:r>
              <a:rPr lang="en-US" dirty="0" smtClean="0"/>
              <a:t>2-step insulin tolerance test (ITT)</a:t>
            </a:r>
          </a:p>
          <a:p>
            <a:pPr lvl="1"/>
            <a:r>
              <a:rPr lang="en-US" dirty="0" smtClean="0"/>
              <a:t>Others used in research setting but not practical on farm</a:t>
            </a:r>
          </a:p>
          <a:p>
            <a:r>
              <a:rPr lang="en-US" dirty="0" err="1" smtClean="0"/>
              <a:t>Enteroinsular</a:t>
            </a:r>
            <a:r>
              <a:rPr lang="en-US" dirty="0" smtClean="0"/>
              <a:t> axis</a:t>
            </a:r>
          </a:p>
          <a:p>
            <a:pPr lvl="1"/>
            <a:r>
              <a:rPr lang="en-US" dirty="0" smtClean="0"/>
              <a:t>Oral sugar test (OST)</a:t>
            </a:r>
          </a:p>
          <a:p>
            <a:pPr lvl="1"/>
            <a:r>
              <a:rPr lang="en-US" dirty="0" smtClean="0"/>
              <a:t>Oral glucose test (OGT)</a:t>
            </a:r>
          </a:p>
          <a:p>
            <a:endParaRPr lang="en-US" dirty="0"/>
          </a:p>
        </p:txBody>
      </p:sp>
    </p:spTree>
    <p:extLst>
      <p:ext uri="{BB962C8B-B14F-4D97-AF65-F5344CB8AC3E}">
        <p14:creationId xmlns:p14="http://schemas.microsoft.com/office/powerpoint/2010/main" val="19385817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228600" y="685800"/>
            <a:ext cx="8550275"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4800" b="1" dirty="0" smtClean="0">
                <a:solidFill>
                  <a:schemeClr val="accent1"/>
                </a:solidFill>
                <a:latin typeface="Calibri" charset="0"/>
                <a:ea typeface="ＭＳ Ｐゴシック" charset="-128"/>
                <a:cs typeface="Calibri" charset="0"/>
              </a:rPr>
              <a:t>Overview</a:t>
            </a:r>
            <a:endParaRPr lang="en-US" altLang="en-US" sz="4800" b="1" dirty="0">
              <a:solidFill>
                <a:schemeClr val="accent1"/>
              </a:solidFill>
              <a:latin typeface="Calibri" charset="0"/>
              <a:ea typeface="ＭＳ Ｐゴシック" charset="-128"/>
              <a:cs typeface="Calibri" charset="0"/>
            </a:endParaRPr>
          </a:p>
        </p:txBody>
      </p:sp>
      <p:sp>
        <p:nvSpPr>
          <p:cNvPr id="7172" name="Content Placeholder 5"/>
          <p:cNvSpPr>
            <a:spLocks noGrp="1"/>
          </p:cNvSpPr>
          <p:nvPr>
            <p:ph idx="1"/>
          </p:nvPr>
        </p:nvSpPr>
        <p:spPr bwMode="auto">
          <a:xfrm>
            <a:off x="228600" y="1752600"/>
            <a:ext cx="8550275"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800" dirty="0" smtClean="0">
                <a:latin typeface="Calibri" charset="0"/>
                <a:ea typeface="ＭＳ Ｐゴシック" charset="-128"/>
                <a:cs typeface="Calibri" charset="0"/>
              </a:rPr>
              <a:t>From table to stable: equine obesity  </a:t>
            </a:r>
          </a:p>
          <a:p>
            <a:r>
              <a:rPr lang="en-CA" altLang="en-US" sz="2800" dirty="0" smtClean="0">
                <a:latin typeface="Calibri" charset="0"/>
                <a:ea typeface="ＭＳ Ｐゴシック" charset="-128"/>
                <a:cs typeface="Calibri" charset="0"/>
              </a:rPr>
              <a:t>Equine Metabolic Syndrome (EMS)</a:t>
            </a:r>
          </a:p>
          <a:p>
            <a:pPr lvl="1"/>
            <a:r>
              <a:rPr lang="en-CA" altLang="en-US" sz="2400" dirty="0" smtClean="0">
                <a:latin typeface="Calibri" charset="0"/>
                <a:ea typeface="ＭＳ Ｐゴシック" charset="-128"/>
                <a:cs typeface="Calibri" charset="0"/>
              </a:rPr>
              <a:t>Definition</a:t>
            </a:r>
          </a:p>
          <a:p>
            <a:pPr lvl="1"/>
            <a:r>
              <a:rPr lang="en-CA" altLang="en-US" sz="2400" dirty="0" smtClean="0">
                <a:latin typeface="Calibri" charset="0"/>
                <a:ea typeface="ＭＳ Ｐゴシック" charset="-128"/>
                <a:cs typeface="Calibri" charset="0"/>
              </a:rPr>
              <a:t>Clinical presentation</a:t>
            </a:r>
          </a:p>
          <a:p>
            <a:pPr lvl="1"/>
            <a:r>
              <a:rPr lang="en-CA" altLang="en-US" dirty="0" smtClean="0">
                <a:latin typeface="Calibri" charset="0"/>
                <a:ea typeface="ＭＳ Ｐゴシック" charset="-128"/>
                <a:cs typeface="Calibri" charset="0"/>
              </a:rPr>
              <a:t>Diagnosis</a:t>
            </a:r>
          </a:p>
          <a:p>
            <a:pPr lvl="1"/>
            <a:r>
              <a:rPr lang="en-CA" altLang="en-US" sz="2400" dirty="0" smtClean="0">
                <a:latin typeface="Calibri" charset="0"/>
                <a:ea typeface="ＭＳ Ｐゴシック" charset="-128"/>
                <a:cs typeface="Calibri" charset="0"/>
              </a:rPr>
              <a:t>Management</a:t>
            </a:r>
          </a:p>
          <a:p>
            <a:pPr lvl="1"/>
            <a:r>
              <a:rPr lang="en-CA" altLang="en-US" dirty="0" smtClean="0">
                <a:latin typeface="Calibri" charset="0"/>
                <a:ea typeface="ＭＳ Ｐゴシック" charset="-128"/>
                <a:cs typeface="Calibri" charset="0"/>
              </a:rPr>
              <a:t>Prevention </a:t>
            </a:r>
          </a:p>
          <a:p>
            <a:r>
              <a:rPr lang="en-CA" altLang="en-US" sz="2800" dirty="0" smtClean="0">
                <a:latin typeface="Calibri" charset="0"/>
                <a:ea typeface="ＭＳ Ｐゴシック" charset="-128"/>
                <a:cs typeface="Calibri" charset="0"/>
              </a:rPr>
              <a:t>EMS research at the WCVM</a:t>
            </a:r>
            <a:endParaRPr lang="en-CA" altLang="en-US" sz="2800" dirty="0">
              <a:latin typeface="Calibri" charset="0"/>
              <a:ea typeface="ＭＳ Ｐゴシック" charset="-128"/>
              <a:cs typeface="Calibri" charset="0"/>
            </a:endParaRPr>
          </a:p>
        </p:txBody>
      </p:sp>
      <p:pic>
        <p:nvPicPr>
          <p:cNvPr id="5" name="Picture 3" descr="1962-thelwell-pony-icecream-print_700_600_V4B5.jpg"/>
          <p:cNvPicPr>
            <a:picLocks noChangeAspect="1"/>
          </p:cNvPicPr>
          <p:nvPr/>
        </p:nvPicPr>
        <p:blipFill>
          <a:blip r:embed="rId3">
            <a:extLst>
              <a:ext uri="{28A0092B-C50C-407E-A947-70E740481C1C}">
                <a14:useLocalDpi xmlns:a14="http://schemas.microsoft.com/office/drawing/2010/main" val="0"/>
              </a:ext>
            </a:extLst>
          </a:blip>
          <a:srcRect t="8656"/>
          <a:stretch>
            <a:fillRect/>
          </a:stretch>
        </p:blipFill>
        <p:spPr bwMode="auto">
          <a:xfrm>
            <a:off x="6172200" y="3006725"/>
            <a:ext cx="2979738" cy="3851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781800" y="5410200"/>
            <a:ext cx="2057400" cy="276999"/>
          </a:xfrm>
          <a:prstGeom prst="rect">
            <a:avLst/>
          </a:prstGeom>
          <a:noFill/>
        </p:spPr>
        <p:txBody>
          <a:bodyPr>
            <a:spAutoFit/>
          </a:bodyPr>
          <a:lstStyle/>
          <a:p>
            <a:pPr>
              <a:defRPr/>
            </a:pPr>
            <a:r>
              <a:rPr lang="en-US" sz="600" dirty="0">
                <a:latin typeface="Calibri"/>
                <a:cs typeface="Calibri"/>
              </a:rPr>
              <a:t>http://</a:t>
            </a:r>
            <a:r>
              <a:rPr lang="en-US" sz="600" dirty="0" err="1">
                <a:latin typeface="Calibri"/>
                <a:cs typeface="Calibri"/>
              </a:rPr>
              <a:t>www.lorileeart.co.uk</a:t>
            </a:r>
            <a:r>
              <a:rPr lang="en-US" sz="600" dirty="0">
                <a:latin typeface="Calibri"/>
                <a:cs typeface="Calibri"/>
              </a:rPr>
              <a:t>/1962-thelwell-pony-icecream-print_AISHK.aspx</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685800"/>
            <a:ext cx="8550275" cy="609600"/>
          </a:xfrm>
        </p:spPr>
        <p:txBody>
          <a:bodyPr/>
          <a:lstStyle/>
          <a:p>
            <a:pPr>
              <a:defRPr/>
            </a:pPr>
            <a:r>
              <a:rPr lang="en-US" sz="4800" b="1" dirty="0" smtClean="0"/>
              <a:t>Management of EMS</a:t>
            </a:r>
            <a:endParaRPr lang="en-US" sz="4800" b="1" dirty="0"/>
          </a:p>
        </p:txBody>
      </p:sp>
      <p:sp>
        <p:nvSpPr>
          <p:cNvPr id="2" name="Rectangle 3"/>
          <p:cNvSpPr>
            <a:spLocks noGrp="1" noChangeArrowheads="1"/>
          </p:cNvSpPr>
          <p:nvPr>
            <p:ph idx="1"/>
          </p:nvPr>
        </p:nvSpPr>
        <p:spPr>
          <a:xfrm>
            <a:off x="228600" y="1752600"/>
            <a:ext cx="8550275" cy="4495800"/>
          </a:xfrm>
        </p:spPr>
        <p:txBody>
          <a:bodyPr/>
          <a:lstStyle/>
          <a:p>
            <a:pPr>
              <a:lnSpc>
                <a:spcPct val="90000"/>
              </a:lnSpc>
            </a:pPr>
            <a:r>
              <a:rPr lang="en-US" dirty="0">
                <a:latin typeface="Calibri" charset="0"/>
                <a:ea typeface="ＭＳ Ｐゴシック" charset="0"/>
              </a:rPr>
              <a:t>Weight loss</a:t>
            </a:r>
          </a:p>
          <a:p>
            <a:pPr marL="800100" lvl="1" indent="-342900">
              <a:lnSpc>
                <a:spcPct val="90000"/>
              </a:lnSpc>
              <a:buFont typeface="Arial" charset="0"/>
              <a:buChar char="•"/>
            </a:pPr>
            <a:r>
              <a:rPr lang="en-US" dirty="0">
                <a:latin typeface="Calibri" charset="0"/>
                <a:ea typeface="ＭＳ Ｐゴシック" charset="0"/>
              </a:rPr>
              <a:t>Dietary management</a:t>
            </a:r>
          </a:p>
          <a:p>
            <a:pPr marL="800100" lvl="1" indent="-342900">
              <a:lnSpc>
                <a:spcPct val="90000"/>
              </a:lnSpc>
              <a:buFont typeface="Arial" charset="0"/>
              <a:buChar char="•"/>
            </a:pPr>
            <a:r>
              <a:rPr lang="en-US" dirty="0" smtClean="0">
                <a:latin typeface="Calibri" charset="0"/>
                <a:ea typeface="ＭＳ Ｐゴシック" charset="0"/>
              </a:rPr>
              <a:t>Exercise (except acute laminitis)</a:t>
            </a:r>
            <a:endParaRPr lang="en-US" dirty="0">
              <a:latin typeface="Calibri" charset="0"/>
              <a:ea typeface="ＭＳ Ｐゴシック" charset="0"/>
            </a:endParaRPr>
          </a:p>
          <a:p>
            <a:pPr>
              <a:lnSpc>
                <a:spcPct val="90000"/>
              </a:lnSpc>
            </a:pPr>
            <a:r>
              <a:rPr lang="en-US" dirty="0">
                <a:latin typeface="Calibri" charset="0"/>
                <a:ea typeface="ＭＳ Ｐゴシック" charset="0"/>
              </a:rPr>
              <a:t>Hay only diet (+ vitamin/mineral supplement)</a:t>
            </a:r>
          </a:p>
          <a:p>
            <a:pPr marL="800100" lvl="1" indent="-342900">
              <a:lnSpc>
                <a:spcPct val="90000"/>
              </a:lnSpc>
              <a:buFont typeface="Arial" charset="0"/>
              <a:buChar char="•"/>
            </a:pPr>
            <a:r>
              <a:rPr lang="en-US" dirty="0">
                <a:latin typeface="Calibri" charset="0"/>
                <a:ea typeface="ＭＳ Ｐゴシック" charset="0"/>
              </a:rPr>
              <a:t>Start with 1.5% of current body </a:t>
            </a:r>
            <a:r>
              <a:rPr lang="en-US" dirty="0" smtClean="0">
                <a:latin typeface="Calibri" charset="0"/>
                <a:ea typeface="ＭＳ Ｐゴシック" charset="0"/>
              </a:rPr>
              <a:t>weight</a:t>
            </a:r>
          </a:p>
          <a:p>
            <a:pPr marL="1257300" lvl="2" indent="-342900">
              <a:lnSpc>
                <a:spcPct val="90000"/>
              </a:lnSpc>
              <a:buFont typeface="Arial" charset="0"/>
              <a:buChar char="•"/>
            </a:pPr>
            <a:r>
              <a:rPr lang="en-US" dirty="0" smtClean="0">
                <a:latin typeface="Calibri" charset="0"/>
                <a:ea typeface="ＭＳ Ｐゴシック" charset="0"/>
              </a:rPr>
              <a:t>Can go as low as 1% of bodyweight but </a:t>
            </a:r>
            <a:r>
              <a:rPr lang="en-US" u="sng" dirty="0" smtClean="0">
                <a:latin typeface="Calibri" charset="0"/>
                <a:ea typeface="ＭＳ Ｐゴシック" charset="0"/>
              </a:rPr>
              <a:t>not lower</a:t>
            </a:r>
            <a:endParaRPr lang="en-US" u="sng" dirty="0">
              <a:latin typeface="Calibri" charset="0"/>
              <a:ea typeface="ＭＳ Ｐゴシック" charset="0"/>
            </a:endParaRPr>
          </a:p>
          <a:p>
            <a:pPr marL="800100" lvl="1" indent="-342900">
              <a:lnSpc>
                <a:spcPct val="90000"/>
              </a:lnSpc>
              <a:buFont typeface="Arial" charset="0"/>
              <a:buChar char="•"/>
            </a:pPr>
            <a:r>
              <a:rPr lang="en-US" dirty="0">
                <a:latin typeface="Calibri" charset="0"/>
                <a:ea typeface="ＭＳ Ｐゴシック" charset="0"/>
              </a:rPr>
              <a:t>Lower to 1.5% of ideal body </a:t>
            </a:r>
            <a:r>
              <a:rPr lang="en-US" dirty="0" smtClean="0">
                <a:latin typeface="Calibri" charset="0"/>
                <a:ea typeface="ＭＳ Ｐゴシック" charset="0"/>
              </a:rPr>
              <a:t>weight as weight loss occurs</a:t>
            </a:r>
            <a:endParaRPr lang="en-US" dirty="0">
              <a:latin typeface="Calibri" charset="0"/>
              <a:ea typeface="ＭＳ Ｐゴシック" charset="0"/>
            </a:endParaRPr>
          </a:p>
          <a:p>
            <a:pPr marL="800100" lvl="1" indent="-342900">
              <a:lnSpc>
                <a:spcPct val="90000"/>
              </a:lnSpc>
              <a:buFont typeface="Arial" charset="0"/>
              <a:buChar char="•"/>
            </a:pPr>
            <a:r>
              <a:rPr lang="en-US" dirty="0" smtClean="0">
                <a:latin typeface="Calibri" charset="0"/>
                <a:ea typeface="ＭＳ Ｐゴシック" charset="0"/>
              </a:rPr>
              <a:t>&lt;</a:t>
            </a:r>
            <a:r>
              <a:rPr lang="en-US" dirty="0">
                <a:latin typeface="Calibri" charset="0"/>
                <a:ea typeface="ＭＳ Ｐゴシック" charset="0"/>
              </a:rPr>
              <a:t>10</a:t>
            </a:r>
            <a:r>
              <a:rPr lang="en-US" dirty="0" smtClean="0">
                <a:latin typeface="Calibri" charset="0"/>
                <a:ea typeface="ＭＳ Ｐゴシック" charset="0"/>
              </a:rPr>
              <a:t>% dry matter </a:t>
            </a:r>
            <a:r>
              <a:rPr lang="en-US" dirty="0">
                <a:latin typeface="Calibri" charset="0"/>
                <a:ea typeface="ＭＳ Ｐゴシック" charset="0"/>
              </a:rPr>
              <a:t>non-structural carbohydrate content (NSC)</a:t>
            </a:r>
          </a:p>
          <a:p>
            <a:pPr marL="800100" lvl="1" indent="-342900">
              <a:lnSpc>
                <a:spcPct val="90000"/>
              </a:lnSpc>
              <a:buFont typeface="Arial" charset="0"/>
              <a:buChar char="•"/>
            </a:pPr>
            <a:r>
              <a:rPr lang="en-US" dirty="0">
                <a:latin typeface="Calibri" charset="0"/>
                <a:ea typeface="ＭＳ Ｐゴシック" charset="0"/>
              </a:rPr>
              <a:t>Soak in cold water for 30 minutes to reduce soluble CH</a:t>
            </a:r>
          </a:p>
          <a:p>
            <a:pPr>
              <a:lnSpc>
                <a:spcPct val="90000"/>
              </a:lnSpc>
            </a:pPr>
            <a:r>
              <a:rPr lang="en-US" dirty="0">
                <a:latin typeface="Calibri" charset="0"/>
                <a:ea typeface="ＭＳ Ｐゴシック" charset="0"/>
              </a:rPr>
              <a:t>Limit pasture turn out; beware of </a:t>
            </a:r>
            <a:r>
              <a:rPr lang="en-US" dirty="0" smtClean="0">
                <a:latin typeface="Calibri" charset="0"/>
                <a:ea typeface="ＭＳ Ｐゴシック" charset="0"/>
              </a:rPr>
              <a:t>spring/fall </a:t>
            </a:r>
            <a:r>
              <a:rPr lang="en-US" dirty="0">
                <a:latin typeface="Calibri" charset="0"/>
                <a:ea typeface="ＭＳ Ｐゴシック" charset="0"/>
              </a:rPr>
              <a:t>pasture</a:t>
            </a:r>
          </a:p>
        </p:txBody>
      </p:sp>
    </p:spTree>
    <p:extLst>
      <p:ext uri="{BB962C8B-B14F-4D97-AF65-F5344CB8AC3E}">
        <p14:creationId xmlns:p14="http://schemas.microsoft.com/office/powerpoint/2010/main" val="31849855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8600" y="533400"/>
            <a:ext cx="8550275" cy="609600"/>
          </a:xfrm>
        </p:spPr>
        <p:txBody>
          <a:bodyPr/>
          <a:lstStyle/>
          <a:p>
            <a:pPr algn="ctr">
              <a:defRPr/>
            </a:pPr>
            <a:r>
              <a:rPr lang="en-US" sz="4800" b="1" dirty="0" smtClean="0">
                <a:solidFill>
                  <a:srgbClr val="008000"/>
                </a:solidFill>
              </a:rPr>
              <a:t>Proposed feeding strategies</a:t>
            </a:r>
            <a:endParaRPr lang="en-US" sz="4800" b="1" dirty="0">
              <a:solidFill>
                <a:srgbClr val="008000"/>
              </a:solidFill>
            </a:endParaRPr>
          </a:p>
        </p:txBody>
      </p:sp>
      <p:sp>
        <p:nvSpPr>
          <p:cNvPr id="2" name="Rectangle 3"/>
          <p:cNvSpPr>
            <a:spLocks noGrp="1" noChangeArrowheads="1"/>
          </p:cNvSpPr>
          <p:nvPr>
            <p:ph idx="1"/>
          </p:nvPr>
        </p:nvSpPr>
        <p:spPr/>
        <p:txBody>
          <a:bodyPr/>
          <a:lstStyle/>
          <a:p>
            <a:r>
              <a:rPr lang="en-US" sz="2600" dirty="0">
                <a:latin typeface="Calibri" charset="0"/>
                <a:ea typeface="ＭＳ Ｐゴシック" charset="0"/>
              </a:rPr>
              <a:t>Hay with low NSC </a:t>
            </a:r>
          </a:p>
          <a:p>
            <a:r>
              <a:rPr lang="en-US" sz="2600" dirty="0" smtClean="0">
                <a:latin typeface="Calibri" charset="0"/>
                <a:ea typeface="ＭＳ Ｐゴシック" charset="0"/>
              </a:rPr>
              <a:t>Balanced </a:t>
            </a:r>
            <a:r>
              <a:rPr lang="en-US" sz="2600" dirty="0">
                <a:latin typeface="Calibri" charset="0"/>
                <a:ea typeface="ＭＳ Ｐゴシック" charset="0"/>
              </a:rPr>
              <a:t>vitamin/mineral supplement </a:t>
            </a:r>
            <a:endParaRPr lang="en-US" sz="2600" dirty="0" smtClean="0">
              <a:latin typeface="Calibri" charset="0"/>
              <a:ea typeface="ＭＳ Ｐゴシック" charset="0"/>
            </a:endParaRPr>
          </a:p>
          <a:p>
            <a:r>
              <a:rPr lang="en-US" sz="2600" dirty="0">
                <a:latin typeface="Calibri" charset="0"/>
                <a:ea typeface="ＭＳ Ｐゴシック" charset="0"/>
              </a:rPr>
              <a:t>Soaked molasses-free beet pulp (fiber) </a:t>
            </a:r>
          </a:p>
          <a:p>
            <a:r>
              <a:rPr lang="en-US" sz="2600" dirty="0" smtClean="0">
                <a:latin typeface="Calibri" charset="0"/>
                <a:ea typeface="ＭＳ Ｐゴシック" charset="0"/>
              </a:rPr>
              <a:t>If caloric needs not met by a hay only diet</a:t>
            </a:r>
          </a:p>
          <a:p>
            <a:pPr lvl="1"/>
            <a:r>
              <a:rPr lang="en-US" sz="2200" dirty="0" smtClean="0">
                <a:latin typeface="Calibri" charset="0"/>
                <a:ea typeface="ＭＳ Ｐゴシック" charset="0"/>
              </a:rPr>
              <a:t>(Corn) </a:t>
            </a:r>
            <a:r>
              <a:rPr lang="en-US" sz="2200" dirty="0">
                <a:latin typeface="Calibri" charset="0"/>
                <a:ea typeface="ＭＳ Ｐゴシック" charset="0"/>
              </a:rPr>
              <a:t>oil added to </a:t>
            </a:r>
            <a:r>
              <a:rPr lang="en-US" sz="2200" dirty="0" smtClean="0">
                <a:latin typeface="Calibri" charset="0"/>
                <a:ea typeface="ＭＳ Ｐゴシック" charset="0"/>
              </a:rPr>
              <a:t>feed; up to 1 cup/horse (2 cups)</a:t>
            </a:r>
          </a:p>
          <a:p>
            <a:pPr lvl="2"/>
            <a:r>
              <a:rPr lang="en-US" sz="1800" dirty="0" smtClean="0">
                <a:latin typeface="Calibri" charset="0"/>
                <a:ea typeface="ＭＳ Ｐゴシック" charset="0"/>
              </a:rPr>
              <a:t>Corn oil commonly recommended but may not be best </a:t>
            </a:r>
            <a:r>
              <a:rPr lang="en-US" sz="1800" dirty="0" smtClean="0">
                <a:latin typeface="Calibri" charset="0"/>
                <a:ea typeface="ＭＳ Ｐゴシック" charset="0"/>
              </a:rPr>
              <a:t>choice</a:t>
            </a:r>
          </a:p>
          <a:p>
            <a:pPr lvl="2"/>
            <a:r>
              <a:rPr lang="en-US" sz="1800" dirty="0" smtClean="0">
                <a:latin typeface="Calibri" charset="0"/>
                <a:ea typeface="ＭＳ Ｐゴシック" charset="0"/>
              </a:rPr>
              <a:t>May have to supplement additional vitamin E</a:t>
            </a:r>
            <a:endParaRPr lang="en-US" sz="1800" dirty="0" smtClean="0">
              <a:latin typeface="Calibri" charset="0"/>
              <a:ea typeface="ＭＳ Ｐゴシック" charset="0"/>
            </a:endParaRPr>
          </a:p>
          <a:p>
            <a:pPr lvl="1"/>
            <a:r>
              <a:rPr lang="en-US" sz="2200" dirty="0">
                <a:latin typeface="Calibri" charset="0"/>
                <a:ea typeface="ＭＳ Ｐゴシック" charset="0"/>
              </a:rPr>
              <a:t>C</a:t>
            </a:r>
            <a:r>
              <a:rPr lang="en-US" sz="2200" dirty="0" smtClean="0">
                <a:latin typeface="Calibri" charset="0"/>
                <a:ea typeface="ＭＳ Ｐゴシック" charset="0"/>
              </a:rPr>
              <a:t>omplete </a:t>
            </a:r>
            <a:r>
              <a:rPr lang="en-US" sz="2200" dirty="0">
                <a:latin typeface="Calibri" charset="0"/>
                <a:ea typeface="ＭＳ Ｐゴシック" charset="0"/>
              </a:rPr>
              <a:t>feed formulated </a:t>
            </a:r>
            <a:r>
              <a:rPr lang="en-US" sz="2200" dirty="0" smtClean="0">
                <a:latin typeface="Calibri" charset="0"/>
                <a:ea typeface="ＭＳ Ｐゴシック" charset="0"/>
              </a:rPr>
              <a:t>for </a:t>
            </a:r>
            <a:r>
              <a:rPr lang="en-US" sz="2200" dirty="0">
                <a:latin typeface="Calibri" charset="0"/>
                <a:ea typeface="ＭＳ Ｐゴシック" charset="0"/>
              </a:rPr>
              <a:t>horses with metabolic </a:t>
            </a:r>
            <a:r>
              <a:rPr lang="en-US" sz="2200" dirty="0" smtClean="0">
                <a:latin typeface="Calibri" charset="0"/>
                <a:ea typeface="ＭＳ Ｐゴシック" charset="0"/>
              </a:rPr>
              <a:t>issues</a:t>
            </a:r>
          </a:p>
          <a:p>
            <a:pPr lvl="2"/>
            <a:r>
              <a:rPr lang="en-US" sz="1800" dirty="0" smtClean="0">
                <a:latin typeface="Calibri" charset="0"/>
                <a:ea typeface="ＭＳ Ｐゴシック" charset="0"/>
              </a:rPr>
              <a:t>Low NSC/starch content </a:t>
            </a:r>
            <a:endParaRPr lang="en-US" sz="1800" dirty="0">
              <a:latin typeface="Calibri" charset="0"/>
              <a:ea typeface="ＭＳ Ｐゴシック" charset="0"/>
            </a:endParaRPr>
          </a:p>
          <a:p>
            <a:endParaRPr lang="en-US" sz="2600" dirty="0" smtClean="0">
              <a:latin typeface="Calibri" charset="0"/>
              <a:ea typeface="ＭＳ Ｐゴシック" charset="0"/>
            </a:endParaRPr>
          </a:p>
          <a:p>
            <a:pPr marL="0" indent="0">
              <a:buNone/>
            </a:pPr>
            <a:r>
              <a:rPr lang="en-US" sz="2600" dirty="0" smtClean="0">
                <a:latin typeface="Calibri" charset="0"/>
                <a:ea typeface="ＭＳ Ｐゴシック" charset="0"/>
              </a:rPr>
              <a:t> </a:t>
            </a:r>
            <a:endParaRPr lang="en-US" sz="2600" dirty="0">
              <a:latin typeface="Calibri" charset="0"/>
              <a:ea typeface="ＭＳ Ｐゴシック" charset="0"/>
            </a:endParaRPr>
          </a:p>
        </p:txBody>
      </p:sp>
      <p:sp>
        <p:nvSpPr>
          <p:cNvPr id="3" name="TextBox 2"/>
          <p:cNvSpPr txBox="1"/>
          <p:nvPr/>
        </p:nvSpPr>
        <p:spPr>
          <a:xfrm>
            <a:off x="457200" y="5493603"/>
            <a:ext cx="822960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latin typeface="Calibri"/>
                <a:cs typeface="Calibri"/>
              </a:rPr>
              <a:t>Aside from low NSC hay none of these recommendations are substantiated by significant research</a:t>
            </a:r>
            <a:endParaRPr lang="en-US" dirty="0">
              <a:latin typeface="Calibri"/>
              <a:cs typeface="Calibri"/>
            </a:endParaRPr>
          </a:p>
        </p:txBody>
      </p:sp>
    </p:spTree>
    <p:extLst>
      <p:ext uri="{BB962C8B-B14F-4D97-AF65-F5344CB8AC3E}">
        <p14:creationId xmlns:p14="http://schemas.microsoft.com/office/powerpoint/2010/main" val="10807284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228600" y="685800"/>
            <a:ext cx="8915400" cy="609600"/>
          </a:xfrm>
        </p:spPr>
        <p:txBody>
          <a:bodyPr/>
          <a:lstStyle/>
          <a:p>
            <a:r>
              <a:rPr lang="en-US" sz="3600" b="1" dirty="0" smtClean="0">
                <a:latin typeface="Calibri" charset="0"/>
                <a:ea typeface="ＭＳ Ｐゴシック" charset="0"/>
              </a:rPr>
              <a:t>Managing </a:t>
            </a:r>
            <a:r>
              <a:rPr lang="en-US" sz="3600" b="1" dirty="0">
                <a:latin typeface="Calibri" charset="0"/>
                <a:ea typeface="ＭＳ Ｐゴシック" charset="0"/>
              </a:rPr>
              <a:t>risk of pasture-associated laminitis</a:t>
            </a:r>
          </a:p>
        </p:txBody>
      </p:sp>
      <p:sp>
        <p:nvSpPr>
          <p:cNvPr id="58370" name="Content Placeholder 2"/>
          <p:cNvSpPr>
            <a:spLocks noGrp="1"/>
          </p:cNvSpPr>
          <p:nvPr>
            <p:ph idx="1"/>
          </p:nvPr>
        </p:nvSpPr>
        <p:spPr>
          <a:xfrm>
            <a:off x="228600" y="1600200"/>
            <a:ext cx="8839200" cy="4495800"/>
          </a:xfrm>
        </p:spPr>
        <p:txBody>
          <a:bodyPr/>
          <a:lstStyle/>
          <a:p>
            <a:r>
              <a:rPr lang="en-US" dirty="0">
                <a:latin typeface="Calibri" charset="0"/>
                <a:ea typeface="ＭＳ Ｐゴシック" charset="0"/>
              </a:rPr>
              <a:t>Management to minimize nonstructural CH (NSC) intake</a:t>
            </a:r>
          </a:p>
          <a:p>
            <a:pPr marL="800100" lvl="1" indent="-342900">
              <a:buFont typeface="Arial" charset="0"/>
              <a:buChar char="•"/>
            </a:pPr>
            <a:r>
              <a:rPr lang="en-US" dirty="0">
                <a:latin typeface="Calibri" charset="0"/>
                <a:ea typeface="ＭＳ Ｐゴシック" charset="0"/>
              </a:rPr>
              <a:t>Be aware of seasonal changes </a:t>
            </a:r>
          </a:p>
          <a:p>
            <a:pPr marL="1257300" lvl="2" indent="-342900">
              <a:buFont typeface="Arial" charset="0"/>
              <a:buChar char="•"/>
            </a:pPr>
            <a:r>
              <a:rPr lang="en-US" dirty="0">
                <a:latin typeface="Calibri" charset="0"/>
                <a:ea typeface="ＭＳ Ｐゴシック" charset="0"/>
              </a:rPr>
              <a:t>Temperatures &lt; 5</a:t>
            </a:r>
            <a:r>
              <a:rPr lang="en-US" baseline="30000" dirty="0">
                <a:latin typeface="Calibri" charset="0"/>
                <a:ea typeface="ＭＳ Ｐゴシック" charset="0"/>
              </a:rPr>
              <a:t>o</a:t>
            </a:r>
            <a:r>
              <a:rPr lang="en-US" dirty="0">
                <a:latin typeface="Calibri" charset="0"/>
                <a:ea typeface="ＭＳ Ｐゴシック" charset="0"/>
              </a:rPr>
              <a:t>C for 2-3 weeks during the </a:t>
            </a:r>
            <a:r>
              <a:rPr lang="en-US" dirty="0" smtClean="0">
                <a:latin typeface="Calibri" charset="0"/>
                <a:ea typeface="ＭＳ Ｐゴシック" charset="0"/>
              </a:rPr>
              <a:t>night</a:t>
            </a:r>
            <a:endParaRPr lang="en-US" dirty="0">
              <a:latin typeface="Calibri" charset="0"/>
              <a:ea typeface="ＭＳ Ｐゴシック" charset="0"/>
            </a:endParaRPr>
          </a:p>
          <a:p>
            <a:pPr marL="800100" lvl="1" indent="-342900">
              <a:buFont typeface="Arial" charset="0"/>
              <a:buChar char="•"/>
            </a:pPr>
            <a:r>
              <a:rPr lang="en-US" dirty="0">
                <a:latin typeface="Calibri" charset="0"/>
                <a:ea typeface="ＭＳ Ｐゴシック" charset="0"/>
              </a:rPr>
              <a:t>Drought stress (summer)</a:t>
            </a:r>
          </a:p>
          <a:p>
            <a:pPr marL="800100" lvl="1" indent="-342900">
              <a:buFont typeface="Arial" charset="0"/>
              <a:buChar char="•"/>
            </a:pPr>
            <a:r>
              <a:rPr lang="en-US" dirty="0">
                <a:latin typeface="Calibri" charset="0"/>
                <a:ea typeface="ＭＳ Ｐゴシック" charset="0"/>
              </a:rPr>
              <a:t>Tall thick grass ideal (self-shading)</a:t>
            </a:r>
          </a:p>
          <a:p>
            <a:pPr marL="800100" lvl="1" indent="-342900">
              <a:buFont typeface="Arial" charset="0"/>
              <a:buChar char="•"/>
            </a:pPr>
            <a:r>
              <a:rPr lang="en-US" dirty="0">
                <a:latin typeface="Calibri" charset="0"/>
                <a:ea typeface="ＭＳ Ｐゴシック" charset="0"/>
              </a:rPr>
              <a:t>Graze in the shade</a:t>
            </a:r>
          </a:p>
          <a:p>
            <a:pPr marL="800100" lvl="1" indent="-342900">
              <a:buFont typeface="Arial" charset="0"/>
              <a:buChar char="•"/>
            </a:pPr>
            <a:r>
              <a:rPr lang="en-US" dirty="0">
                <a:latin typeface="Calibri" charset="0"/>
                <a:ea typeface="ＭＳ Ｐゴシック" charset="0"/>
              </a:rPr>
              <a:t>Restrict </a:t>
            </a:r>
            <a:r>
              <a:rPr lang="en-US" dirty="0" smtClean="0">
                <a:latin typeface="Calibri" charset="0"/>
                <a:ea typeface="ＭＳ Ｐゴシック" charset="0"/>
              </a:rPr>
              <a:t>intake (e.g. grazing muzzle)</a:t>
            </a:r>
            <a:endParaRPr lang="en-US" dirty="0">
              <a:latin typeface="Calibri" charset="0"/>
              <a:ea typeface="ＭＳ Ｐゴシック" charset="0"/>
            </a:endParaRPr>
          </a:p>
          <a:p>
            <a:pPr marL="800100" lvl="1" indent="-342900">
              <a:buFont typeface="Arial" charset="0"/>
              <a:buChar char="•"/>
            </a:pPr>
            <a:r>
              <a:rPr lang="en-US" dirty="0">
                <a:latin typeface="Calibri" charset="0"/>
                <a:ea typeface="ＭＳ Ｐゴシック" charset="0"/>
              </a:rPr>
              <a:t>Feed average NSC &lt; 10% of dry matter</a:t>
            </a:r>
          </a:p>
        </p:txBody>
      </p:sp>
      <p:pic>
        <p:nvPicPr>
          <p:cNvPr id="4" name="Picture 3">
            <a:extLst>
              <a:ext uri="{FF2B5EF4-FFF2-40B4-BE49-F238E27FC236}">
                <a16:creationId xmlns:a16="http://schemas.microsoft.com/office/drawing/2014/main" xmlns="" id="{A436BA38-B851-7444-A171-7CE70301F47B}"/>
              </a:ext>
            </a:extLst>
          </p:cNvPr>
          <p:cNvPicPr>
            <a:picLocks noChangeAspect="1"/>
          </p:cNvPicPr>
          <p:nvPr/>
        </p:nvPicPr>
        <p:blipFill>
          <a:blip r:embed="rId2"/>
          <a:stretch>
            <a:fillRect/>
          </a:stretch>
        </p:blipFill>
        <p:spPr>
          <a:xfrm>
            <a:off x="6019800" y="4724400"/>
            <a:ext cx="3030191" cy="2019037"/>
          </a:xfrm>
          <a:prstGeom prst="rect">
            <a:avLst/>
          </a:prstGeom>
          <a:ln>
            <a:noFill/>
          </a:ln>
          <a:effectLst>
            <a:softEdge rad="112500"/>
          </a:effectLst>
        </p:spPr>
      </p:pic>
      <p:sp>
        <p:nvSpPr>
          <p:cNvPr id="5" name="Shape 64">
            <a:extLst>
              <a:ext uri="{FF2B5EF4-FFF2-40B4-BE49-F238E27FC236}">
                <a16:creationId xmlns:a16="http://schemas.microsoft.com/office/drawing/2014/main" xmlns="" id="{EBC3FDB3-41E5-D743-8237-75F485F9EB46}"/>
              </a:ext>
            </a:extLst>
          </p:cNvPr>
          <p:cNvSpPr>
            <a:spLocks noChangeArrowheads="1"/>
          </p:cNvSpPr>
          <p:nvPr/>
        </p:nvSpPr>
        <p:spPr bwMode="auto">
          <a:xfrm>
            <a:off x="8229600" y="6673334"/>
            <a:ext cx="7440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Font typeface="Arial" panose="020B0604020202020204" pitchFamily="34" charset="0"/>
              <a:buChar char="•"/>
              <a:tabLst>
                <a:tab pos="723900" algn="l"/>
                <a:tab pos="1447800" algn="l"/>
                <a:tab pos="2171700" algn="l"/>
                <a:tab pos="2895600" algn="l"/>
                <a:tab pos="36195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723900" algn="l"/>
                <a:tab pos="1447800" algn="l"/>
                <a:tab pos="2171700" algn="l"/>
                <a:tab pos="2895600" algn="l"/>
                <a:tab pos="36195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23900" algn="l"/>
                <a:tab pos="1447800" algn="l"/>
                <a:tab pos="2171700" algn="l"/>
                <a:tab pos="2895600" algn="l"/>
                <a:tab pos="36195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it-IT" altLang="en-US" sz="1200" dirty="0">
                <a:solidFill>
                  <a:srgbClr val="000000"/>
                </a:solidFill>
                <a:latin typeface="+mn-lt"/>
                <a:ea typeface="Helvetica Light"/>
                <a:cs typeface="Helvetica Light"/>
                <a:sym typeface="Helvetica Light"/>
              </a:rPr>
              <a:t>WCVM</a:t>
            </a:r>
            <a:endParaRPr lang="en-US" altLang="en-US" sz="1200" dirty="0">
              <a:solidFill>
                <a:srgbClr val="000000"/>
              </a:solidFill>
              <a:latin typeface="+mn-lt"/>
              <a:ea typeface="Helvetica Light"/>
              <a:cs typeface="Helvetica Light"/>
              <a:sym typeface="Helvetica Light"/>
            </a:endParaRPr>
          </a:p>
        </p:txBody>
      </p:sp>
    </p:spTree>
    <p:extLst>
      <p:ext uri="{BB962C8B-B14F-4D97-AF65-F5344CB8AC3E}">
        <p14:creationId xmlns:p14="http://schemas.microsoft.com/office/powerpoint/2010/main" val="24058974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4"/>
          <p:cNvSpPr>
            <a:spLocks noGrp="1"/>
          </p:cNvSpPr>
          <p:nvPr>
            <p:ph type="title"/>
          </p:nvPr>
        </p:nvSpPr>
        <p:spPr>
          <a:xfrm>
            <a:off x="228600" y="533400"/>
            <a:ext cx="8550275" cy="609600"/>
          </a:xfrm>
        </p:spPr>
        <p:txBody>
          <a:bodyPr/>
          <a:lstStyle/>
          <a:p>
            <a:r>
              <a:rPr lang="en-US" sz="4800" b="1" dirty="0">
                <a:latin typeface="Calibri" charset="0"/>
                <a:ea typeface="ＭＳ Ｐゴシック" charset="0"/>
              </a:rPr>
              <a:t>Challenge</a:t>
            </a:r>
            <a:r>
              <a:rPr lang="en-US" dirty="0">
                <a:latin typeface="Calibri" charset="0"/>
                <a:ea typeface="ＭＳ Ｐゴシック" charset="0"/>
              </a:rPr>
              <a:t> </a:t>
            </a:r>
            <a:r>
              <a:rPr lang="en-US" b="1" dirty="0">
                <a:latin typeface="Calibri" charset="0"/>
                <a:ea typeface="ＭＳ Ｐゴシック" charset="0"/>
              </a:rPr>
              <a:t>of feed restriction</a:t>
            </a:r>
          </a:p>
        </p:txBody>
      </p:sp>
      <p:sp>
        <p:nvSpPr>
          <p:cNvPr id="6" name="Content Placeholder 5"/>
          <p:cNvSpPr>
            <a:spLocks noGrp="1"/>
          </p:cNvSpPr>
          <p:nvPr>
            <p:ph idx="1"/>
          </p:nvPr>
        </p:nvSpPr>
        <p:spPr/>
        <p:txBody>
          <a:bodyPr/>
          <a:lstStyle/>
          <a:p>
            <a:pPr>
              <a:defRPr/>
            </a:pPr>
            <a:r>
              <a:rPr lang="en-US" dirty="0" smtClean="0"/>
              <a:t>Balance nutritional &amp; </a:t>
            </a:r>
            <a:r>
              <a:rPr lang="en-US" dirty="0" err="1" smtClean="0"/>
              <a:t>behavioural</a:t>
            </a:r>
            <a:r>
              <a:rPr lang="en-US" dirty="0" smtClean="0"/>
              <a:t> needs</a:t>
            </a:r>
          </a:p>
          <a:p>
            <a:pPr marL="800100" lvl="1" indent="-342900">
              <a:buFont typeface="Arial"/>
              <a:buChar char="•"/>
              <a:defRPr/>
            </a:pPr>
            <a:r>
              <a:rPr lang="en-US" dirty="0" smtClean="0"/>
              <a:t>Slow feeder hay nets</a:t>
            </a:r>
          </a:p>
          <a:p>
            <a:pPr marL="800100" lvl="1" indent="-342900">
              <a:buFont typeface="Arial"/>
              <a:buChar char="•"/>
              <a:defRPr/>
            </a:pPr>
            <a:r>
              <a:rPr lang="en-US" dirty="0" smtClean="0"/>
              <a:t>Grazing muzzle to allow pasture turn out</a:t>
            </a:r>
          </a:p>
          <a:p>
            <a:pPr marL="457200" lvl="1" indent="0">
              <a:buFont typeface="Arial" charset="0"/>
              <a:buNone/>
              <a:defRPr/>
            </a:pPr>
            <a:endParaRPr lang="en-US" dirty="0"/>
          </a:p>
        </p:txBody>
      </p:sp>
      <p:pic>
        <p:nvPicPr>
          <p:cNvPr id="59395" name="Picture 6" descr="5918427_or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505200"/>
            <a:ext cx="3530600" cy="2647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descr="4175698.jpg"/>
          <p:cNvPicPr>
            <a:picLocks noChangeAspect="1"/>
          </p:cNvPicPr>
          <p:nvPr/>
        </p:nvPicPr>
        <p:blipFill>
          <a:blip r:embed="rId3">
            <a:extLst>
              <a:ext uri="{28A0092B-C50C-407E-A947-70E740481C1C}">
                <a14:useLocalDpi xmlns:a14="http://schemas.microsoft.com/office/drawing/2010/main" val="0"/>
              </a:ext>
            </a:extLst>
          </a:blip>
          <a:srcRect b="8415"/>
          <a:stretch>
            <a:fillRect/>
          </a:stretch>
        </p:blipFill>
        <p:spPr bwMode="auto">
          <a:xfrm>
            <a:off x="7277100" y="1371600"/>
            <a:ext cx="1828800" cy="2252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52600" y="5956756"/>
            <a:ext cx="1159292" cy="215444"/>
          </a:xfrm>
          <a:prstGeom prst="rect">
            <a:avLst/>
          </a:prstGeom>
          <a:noFill/>
        </p:spPr>
        <p:txBody>
          <a:bodyPr wrap="none">
            <a:spAutoFit/>
          </a:bodyPr>
          <a:lstStyle/>
          <a:p>
            <a:pPr>
              <a:defRPr/>
            </a:pPr>
            <a:r>
              <a:rPr lang="en-US" sz="800" dirty="0">
                <a:latin typeface="Calibri"/>
                <a:cs typeface="Calibri"/>
              </a:rPr>
              <a:t>http://</a:t>
            </a:r>
            <a:r>
              <a:rPr lang="en-US" sz="600" dirty="0" err="1">
                <a:latin typeface="Calibri"/>
                <a:cs typeface="Calibri"/>
              </a:rPr>
              <a:t>www.slowfeeder.com</a:t>
            </a:r>
            <a:endParaRPr lang="en-US" sz="600" dirty="0">
              <a:latin typeface="Calibri"/>
              <a:cs typeface="Calibri"/>
            </a:endParaRPr>
          </a:p>
        </p:txBody>
      </p:sp>
      <p:sp>
        <p:nvSpPr>
          <p:cNvPr id="10" name="TextBox 9"/>
          <p:cNvSpPr txBox="1"/>
          <p:nvPr/>
        </p:nvSpPr>
        <p:spPr>
          <a:xfrm>
            <a:off x="7754761" y="3505200"/>
            <a:ext cx="1084439" cy="184666"/>
          </a:xfrm>
          <a:prstGeom prst="rect">
            <a:avLst/>
          </a:prstGeom>
          <a:noFill/>
        </p:spPr>
        <p:txBody>
          <a:bodyPr wrap="none">
            <a:spAutoFit/>
          </a:bodyPr>
          <a:lstStyle/>
          <a:p>
            <a:pPr>
              <a:defRPr/>
            </a:pPr>
            <a:r>
              <a:rPr lang="en-US" sz="600" dirty="0">
                <a:latin typeface="Calibri"/>
                <a:cs typeface="Calibri"/>
              </a:rPr>
              <a:t>http://</a:t>
            </a:r>
            <a:r>
              <a:rPr lang="en-US" sz="600" dirty="0" err="1">
                <a:latin typeface="Calibri"/>
                <a:cs typeface="Calibri"/>
              </a:rPr>
              <a:t>www.slowfeeder.com</a:t>
            </a:r>
            <a:endParaRPr lang="en-US" sz="600" dirty="0">
              <a:latin typeface="Calibri"/>
              <a:cs typeface="Calibri"/>
            </a:endParaRPr>
          </a:p>
        </p:txBody>
      </p:sp>
      <p:pic>
        <p:nvPicPr>
          <p:cNvPr id="59399" name="Picture 10" descr="DMCLGRAZ_DG.jpg"/>
          <p:cNvPicPr>
            <a:picLocks noChangeAspect="1"/>
          </p:cNvPicPr>
          <p:nvPr/>
        </p:nvPicPr>
        <p:blipFill>
          <a:blip r:embed="rId4">
            <a:extLst>
              <a:ext uri="{28A0092B-C50C-407E-A947-70E740481C1C}">
                <a14:useLocalDpi xmlns:a14="http://schemas.microsoft.com/office/drawing/2010/main" val="0"/>
              </a:ext>
            </a:extLst>
          </a:blip>
          <a:srcRect r="5983" b="20798"/>
          <a:stretch>
            <a:fillRect/>
          </a:stretch>
        </p:blipFill>
        <p:spPr bwMode="auto">
          <a:xfrm>
            <a:off x="5105400" y="3810000"/>
            <a:ext cx="3725863" cy="235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867400" y="6019800"/>
            <a:ext cx="2133918" cy="184666"/>
          </a:xfrm>
          <a:prstGeom prst="rect">
            <a:avLst/>
          </a:prstGeom>
          <a:noFill/>
        </p:spPr>
        <p:txBody>
          <a:bodyPr wrap="none">
            <a:spAutoFit/>
          </a:bodyPr>
          <a:lstStyle/>
          <a:p>
            <a:pPr>
              <a:defRPr/>
            </a:pPr>
            <a:r>
              <a:rPr lang="en-US" sz="600" dirty="0">
                <a:latin typeface="Calibri"/>
                <a:cs typeface="Calibri"/>
              </a:rPr>
              <a:t>http://</a:t>
            </a:r>
            <a:r>
              <a:rPr lang="en-US" sz="600" dirty="0" err="1">
                <a:latin typeface="Calibri"/>
                <a:cs typeface="Calibri"/>
              </a:rPr>
              <a:t>www.tackandturnout.co.uk</a:t>
            </a:r>
            <a:r>
              <a:rPr lang="en-US" sz="600" dirty="0">
                <a:latin typeface="Calibri"/>
                <a:cs typeface="Calibri"/>
              </a:rPr>
              <a:t>/Dinky-Grazing-Muzzle-Mk3</a:t>
            </a:r>
          </a:p>
        </p:txBody>
      </p:sp>
    </p:spTree>
    <p:extLst>
      <p:ext uri="{BB962C8B-B14F-4D97-AF65-F5344CB8AC3E}">
        <p14:creationId xmlns:p14="http://schemas.microsoft.com/office/powerpoint/2010/main" val="15891168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89000" y="1664988"/>
            <a:ext cx="7366000" cy="4735812"/>
            <a:chOff x="889000" y="1728000"/>
            <a:chExt cx="7366000" cy="4735812"/>
          </a:xfrm>
        </p:grpSpPr>
        <p:sp>
          <p:nvSpPr>
            <p:cNvPr id="7" name="Rectangle 6"/>
            <p:cNvSpPr/>
            <p:nvPr/>
          </p:nvSpPr>
          <p:spPr>
            <a:xfrm>
              <a:off x="889000" y="1728000"/>
              <a:ext cx="7366000" cy="473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658967" y="1728000"/>
              <a:ext cx="5885777" cy="4689691"/>
            </a:xfrm>
            <a:prstGeom prst="rect">
              <a:avLst/>
            </a:prstGeom>
          </p:spPr>
        </p:pic>
      </p:grpSp>
      <p:sp>
        <p:nvSpPr>
          <p:cNvPr id="9" name="TextBox 8"/>
          <p:cNvSpPr txBox="1"/>
          <p:nvPr/>
        </p:nvSpPr>
        <p:spPr>
          <a:xfrm>
            <a:off x="4190256" y="6368534"/>
            <a:ext cx="1296144" cy="184666"/>
          </a:xfrm>
          <a:prstGeom prst="rect">
            <a:avLst/>
          </a:prstGeom>
          <a:noFill/>
        </p:spPr>
        <p:txBody>
          <a:bodyPr wrap="square" rtlCol="0">
            <a:spAutoFit/>
          </a:bodyPr>
          <a:lstStyle/>
          <a:p>
            <a:r>
              <a:rPr lang="en-US" sz="600" dirty="0" err="1">
                <a:solidFill>
                  <a:srgbClr val="373D65"/>
                </a:solidFill>
                <a:latin typeface="Calibri"/>
                <a:ea typeface="Helvetica Neue" charset="0"/>
                <a:cs typeface="Calibri"/>
              </a:rPr>
              <a:t>s</a:t>
            </a:r>
            <a:r>
              <a:rPr lang="en-US" sz="600" dirty="0" err="1" smtClean="0">
                <a:solidFill>
                  <a:srgbClr val="373D65"/>
                </a:solidFill>
                <a:latin typeface="Calibri"/>
                <a:ea typeface="Helvetica Neue" charset="0"/>
                <a:cs typeface="Calibri"/>
              </a:rPr>
              <a:t>lideplayer.com</a:t>
            </a:r>
            <a:endParaRPr lang="en-US" sz="600" dirty="0">
              <a:solidFill>
                <a:srgbClr val="373D65"/>
              </a:solidFill>
              <a:latin typeface="Calibri"/>
              <a:ea typeface="Helvetica Neue" charset="0"/>
              <a:cs typeface="Calibri"/>
            </a:endParaRPr>
          </a:p>
        </p:txBody>
      </p:sp>
      <p:sp>
        <p:nvSpPr>
          <p:cNvPr id="10" name="Title 9"/>
          <p:cNvSpPr>
            <a:spLocks noGrp="1"/>
          </p:cNvSpPr>
          <p:nvPr>
            <p:ph type="title"/>
          </p:nvPr>
        </p:nvSpPr>
        <p:spPr>
          <a:xfrm>
            <a:off x="228600" y="609600"/>
            <a:ext cx="8550275" cy="609600"/>
          </a:xfrm>
        </p:spPr>
        <p:txBody>
          <a:bodyPr/>
          <a:lstStyle/>
          <a:p>
            <a:r>
              <a:rPr lang="en-US" sz="4800" b="1" dirty="0" smtClean="0"/>
              <a:t>More questions than answers </a:t>
            </a:r>
            <a:endParaRPr lang="en-US" sz="4800" b="1" dirty="0"/>
          </a:p>
        </p:txBody>
      </p:sp>
    </p:spTree>
    <p:extLst>
      <p:ext uri="{BB962C8B-B14F-4D97-AF65-F5344CB8AC3E}">
        <p14:creationId xmlns:p14="http://schemas.microsoft.com/office/powerpoint/2010/main" val="23366918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550275" cy="609600"/>
          </a:xfrm>
        </p:spPr>
        <p:txBody>
          <a:bodyPr/>
          <a:lstStyle/>
          <a:p>
            <a:r>
              <a:rPr lang="en-US" sz="4800" b="1" dirty="0" smtClean="0"/>
              <a:t>EMS Prevention</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Early recognition of “at risk” horses</a:t>
            </a:r>
          </a:p>
          <a:p>
            <a:pPr lvl="1"/>
            <a:r>
              <a:rPr lang="en-US" dirty="0"/>
              <a:t>Physical characteristics</a:t>
            </a:r>
          </a:p>
          <a:p>
            <a:pPr lvl="1"/>
            <a:r>
              <a:rPr lang="en-US" dirty="0" smtClean="0"/>
              <a:t>Biomarkers</a:t>
            </a:r>
          </a:p>
          <a:p>
            <a:r>
              <a:rPr lang="en-US" dirty="0" smtClean="0"/>
              <a:t>Dietary management</a:t>
            </a:r>
          </a:p>
          <a:p>
            <a:pPr lvl="1"/>
            <a:r>
              <a:rPr lang="en-US" dirty="0" smtClean="0"/>
              <a:t>Evidence-based dietary recommendations</a:t>
            </a:r>
          </a:p>
          <a:p>
            <a:r>
              <a:rPr lang="en-US" dirty="0" smtClean="0"/>
              <a:t>Exercise</a:t>
            </a:r>
          </a:p>
          <a:p>
            <a:pPr lvl="1"/>
            <a:r>
              <a:rPr lang="en-US" dirty="0" smtClean="0"/>
              <a:t>Encourage increased activity </a:t>
            </a:r>
          </a:p>
          <a:p>
            <a:pPr lvl="2"/>
            <a:r>
              <a:rPr lang="en-US" dirty="0" smtClean="0"/>
              <a:t>Environmental enrichment</a:t>
            </a:r>
          </a:p>
          <a:p>
            <a:r>
              <a:rPr lang="en-US" b="1" dirty="0" smtClean="0"/>
              <a:t>Reduce laminitis-risk</a:t>
            </a:r>
          </a:p>
        </p:txBody>
      </p:sp>
      <p:grpSp>
        <p:nvGrpSpPr>
          <p:cNvPr id="4" name="Group 3"/>
          <p:cNvGrpSpPr/>
          <p:nvPr/>
        </p:nvGrpSpPr>
        <p:grpSpPr>
          <a:xfrm>
            <a:off x="5181600" y="4267200"/>
            <a:ext cx="3886200" cy="2535322"/>
            <a:chOff x="5105400" y="1953511"/>
            <a:chExt cx="3505200" cy="2085089"/>
          </a:xfrm>
        </p:grpSpPr>
        <p:pic>
          <p:nvPicPr>
            <p:cNvPr id="5" name="Content Placeholder 3" descr="thelwell-print_0_0_ysq4-2.jpg"/>
            <p:cNvPicPr>
              <a:picLocks noChangeAspect="1"/>
            </p:cNvPicPr>
            <p:nvPr/>
          </p:nvPicPr>
          <p:blipFill>
            <a:blip r:embed="rId2">
              <a:extLst>
                <a:ext uri="{28A0092B-C50C-407E-A947-70E740481C1C}">
                  <a14:useLocalDpi xmlns:a14="http://schemas.microsoft.com/office/drawing/2010/main" val="0"/>
                </a:ext>
              </a:extLst>
            </a:blip>
            <a:srcRect l="119" t="8730" r="531"/>
            <a:stretch>
              <a:fillRect/>
            </a:stretch>
          </p:blipFill>
          <p:spPr bwMode="auto">
            <a:xfrm>
              <a:off x="5105400" y="1953511"/>
              <a:ext cx="3473450" cy="20850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TextBox 5"/>
            <p:cNvSpPr txBox="1"/>
            <p:nvPr/>
          </p:nvSpPr>
          <p:spPr>
            <a:xfrm>
              <a:off x="5410200" y="3886200"/>
              <a:ext cx="3200400" cy="151872"/>
            </a:xfrm>
            <a:prstGeom prst="rect">
              <a:avLst/>
            </a:prstGeom>
            <a:noFill/>
          </p:spPr>
          <p:txBody>
            <a:bodyPr wrap="square">
              <a:spAutoFit/>
            </a:bodyPr>
            <a:lstStyle/>
            <a:p>
              <a:pPr>
                <a:defRPr/>
              </a:pPr>
              <a:r>
                <a:rPr lang="en-US" sz="600" dirty="0">
                  <a:latin typeface="Calibri"/>
                  <a:cs typeface="Calibri"/>
                </a:rPr>
                <a:t>http://</a:t>
              </a:r>
              <a:r>
                <a:rPr lang="en-US" sz="600" dirty="0" err="1">
                  <a:latin typeface="Calibri"/>
                  <a:cs typeface="Calibri"/>
                </a:rPr>
                <a:t>thelittlewashhouse.wordpress.com</a:t>
              </a:r>
              <a:r>
                <a:rPr lang="en-US" sz="600" dirty="0">
                  <a:latin typeface="Calibri"/>
                  <a:cs typeface="Calibri"/>
                </a:rPr>
                <a:t>/2011/09/23/</a:t>
              </a:r>
              <a:r>
                <a:rPr lang="en-US" sz="600" dirty="0" err="1">
                  <a:latin typeface="Calibri"/>
                  <a:cs typeface="Calibri"/>
                </a:rPr>
                <a:t>thelwell</a:t>
              </a:r>
              <a:r>
                <a:rPr lang="en-US" sz="600" dirty="0">
                  <a:latin typeface="Calibri"/>
                  <a:cs typeface="Calibri"/>
                </a:rPr>
                <a:t>/</a:t>
              </a:r>
            </a:p>
          </p:txBody>
        </p:sp>
      </p:grpSp>
    </p:spTree>
    <p:extLst>
      <p:ext uri="{BB962C8B-B14F-4D97-AF65-F5344CB8AC3E}">
        <p14:creationId xmlns:p14="http://schemas.microsoft.com/office/powerpoint/2010/main" val="3406293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EMS Research at WCVM</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EMS biomarkers</a:t>
            </a:r>
          </a:p>
          <a:p>
            <a:r>
              <a:rPr lang="en-US" dirty="0" smtClean="0"/>
              <a:t>Dietary management</a:t>
            </a:r>
          </a:p>
          <a:p>
            <a:r>
              <a:rPr lang="en-US" dirty="0" smtClean="0"/>
              <a:t>Environmental enrichment </a:t>
            </a:r>
            <a:endParaRPr lang="en-US" dirty="0"/>
          </a:p>
        </p:txBody>
      </p:sp>
      <p:pic>
        <p:nvPicPr>
          <p:cNvPr id="4" name="Picture 3" descr="IMG_0662.jpg"/>
          <p:cNvPicPr>
            <a:picLocks noChangeAspect="1"/>
          </p:cNvPicPr>
          <p:nvPr/>
        </p:nvPicPr>
        <p:blipFill rotWithShape="1">
          <a:blip r:embed="rId2">
            <a:extLst>
              <a:ext uri="{28A0092B-C50C-407E-A947-70E740481C1C}">
                <a14:useLocalDpi xmlns:a14="http://schemas.microsoft.com/office/drawing/2010/main" val="0"/>
              </a:ext>
            </a:extLst>
          </a:blip>
          <a:srcRect r="25885"/>
          <a:stretch/>
        </p:blipFill>
        <p:spPr>
          <a:xfrm>
            <a:off x="5105400" y="2891047"/>
            <a:ext cx="3637730" cy="3681203"/>
          </a:xfrm>
          <a:prstGeom prst="rect">
            <a:avLst/>
          </a:prstGeom>
          <a:ln>
            <a:noFill/>
          </a:ln>
          <a:effectLst>
            <a:softEdge rad="112500"/>
          </a:effectLst>
        </p:spPr>
      </p:pic>
    </p:spTree>
    <p:extLst>
      <p:ext uri="{BB962C8B-B14F-4D97-AF65-F5344CB8AC3E}">
        <p14:creationId xmlns:p14="http://schemas.microsoft.com/office/powerpoint/2010/main" val="37403374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xmlns="" id="{CEB5F183-CC68-1947-A248-BEDADA8DED22}"/>
              </a:ext>
            </a:extLst>
          </p:cNvPr>
          <p:cNvSpPr>
            <a:spLocks noGrp="1"/>
          </p:cNvSpPr>
          <p:nvPr>
            <p:ph type="title"/>
          </p:nvPr>
        </p:nvSpPr>
        <p:spPr>
          <a:xfrm>
            <a:off x="381000" y="609600"/>
            <a:ext cx="8313738" cy="1143000"/>
          </a:xfrm>
        </p:spPr>
        <p:txBody>
          <a:bodyPr/>
          <a:lstStyle/>
          <a:p>
            <a:pPr>
              <a:defRPr/>
            </a:pPr>
            <a:r>
              <a:rPr lang="en-US" altLang="en-US" sz="4800" b="1" dirty="0" smtClean="0">
                <a:ea typeface="ＭＳ Ｐゴシック" panose="020B0600070205080204" pitchFamily="34" charset="-128"/>
              </a:rPr>
              <a:t>EMS Biomarkers</a:t>
            </a:r>
            <a:endParaRPr lang="en-US" altLang="en-US" sz="4800" b="1" dirty="0">
              <a:ea typeface="ＭＳ Ｐゴシック" panose="020B0600070205080204" pitchFamily="34" charset="-128"/>
            </a:endParaRPr>
          </a:p>
        </p:txBody>
      </p:sp>
      <p:sp>
        <p:nvSpPr>
          <p:cNvPr id="3" name="Rectangle 2">
            <a:extLst>
              <a:ext uri="{FF2B5EF4-FFF2-40B4-BE49-F238E27FC236}">
                <a16:creationId xmlns:a16="http://schemas.microsoft.com/office/drawing/2014/main" xmlns="" id="{8C04EF5B-F546-A041-A85E-FD963D8317BF}"/>
              </a:ext>
            </a:extLst>
          </p:cNvPr>
          <p:cNvSpPr/>
          <p:nvPr/>
        </p:nvSpPr>
        <p:spPr>
          <a:xfrm>
            <a:off x="1054100" y="1594803"/>
            <a:ext cx="7251700" cy="4524315"/>
          </a:xfrm>
          <a:prstGeom prst="rect">
            <a:avLst/>
          </a:prstGeom>
        </p:spPr>
        <p:txBody>
          <a:bodyPr wrap="square">
            <a:spAutoFit/>
          </a:bodyPr>
          <a:lstStyle/>
          <a:p>
            <a:pPr marL="285750" indent="-285750">
              <a:buFont typeface="Arial" panose="020B0604020202020204" pitchFamily="34" charset="0"/>
              <a:buChar char="•"/>
            </a:pPr>
            <a:r>
              <a:rPr lang="en-US" dirty="0">
                <a:latin typeface="Calibri"/>
                <a:ea typeface="ＭＳ Ｐゴシック" pitchFamily="-107" charset="-128"/>
                <a:cs typeface="Calibri"/>
              </a:rPr>
              <a:t>B</a:t>
            </a:r>
            <a:r>
              <a:rPr lang="en-US" dirty="0" smtClean="0">
                <a:latin typeface="Calibri"/>
                <a:ea typeface="ＭＳ Ｐゴシック" pitchFamily="-107" charset="-128"/>
                <a:cs typeface="Calibri"/>
              </a:rPr>
              <a:t>aseline </a:t>
            </a:r>
            <a:r>
              <a:rPr lang="en-US" dirty="0">
                <a:latin typeface="Calibri"/>
                <a:ea typeface="ＭＳ Ｐゴシック" pitchFamily="-107" charset="-128"/>
                <a:cs typeface="Calibri"/>
              </a:rPr>
              <a:t>insulin was significantly associated with insulin dysregulation in univariate analysis (P &lt; 0.05), </a:t>
            </a:r>
            <a:br>
              <a:rPr lang="en-US" dirty="0">
                <a:latin typeface="Calibri"/>
                <a:ea typeface="ＭＳ Ｐゴシック" pitchFamily="-107" charset="-128"/>
                <a:cs typeface="Calibri"/>
              </a:rPr>
            </a:br>
            <a:r>
              <a:rPr lang="en-US" dirty="0">
                <a:latin typeface="Calibri"/>
                <a:ea typeface="ＭＳ Ｐゴシック" pitchFamily="-107" charset="-128"/>
                <a:cs typeface="Calibri"/>
              </a:rPr>
              <a:t>but not in multivariate logistic regression</a:t>
            </a:r>
          </a:p>
          <a:p>
            <a:pPr marL="285750" indent="-285750">
              <a:buFont typeface="Arial" panose="020B0604020202020204" pitchFamily="34" charset="0"/>
              <a:buChar char="•"/>
            </a:pPr>
            <a:endParaRPr lang="en-US" dirty="0">
              <a:latin typeface="Calibri"/>
              <a:ea typeface="ＭＳ Ｐゴシック" pitchFamily="-107" charset="-128"/>
              <a:cs typeface="Calibri"/>
            </a:endParaRPr>
          </a:p>
          <a:p>
            <a:pPr marL="285750" indent="-285750">
              <a:buFont typeface="Arial" panose="020B0604020202020204" pitchFamily="34" charset="0"/>
              <a:buChar char="•"/>
            </a:pPr>
            <a:r>
              <a:rPr lang="en-US" dirty="0">
                <a:latin typeface="Calibri"/>
                <a:ea typeface="ＭＳ Ｐゴシック" pitchFamily="-107" charset="-128"/>
                <a:cs typeface="Calibri"/>
              </a:rPr>
              <a:t>H</a:t>
            </a:r>
            <a:r>
              <a:rPr lang="en-US" dirty="0" smtClean="0">
                <a:latin typeface="Calibri"/>
                <a:ea typeface="ＭＳ Ｐゴシック" pitchFamily="-107" charset="-128"/>
                <a:cs typeface="Calibri"/>
              </a:rPr>
              <a:t>orses </a:t>
            </a:r>
            <a:r>
              <a:rPr lang="en-US" dirty="0">
                <a:latin typeface="Calibri"/>
                <a:ea typeface="ＭＳ Ｐゴシック" pitchFamily="-107" charset="-128"/>
                <a:cs typeface="Calibri"/>
              </a:rPr>
              <a:t>with </a:t>
            </a:r>
            <a:r>
              <a:rPr lang="en-US" b="1" dirty="0">
                <a:latin typeface="Calibri"/>
                <a:ea typeface="ＭＳ Ｐゴシック" pitchFamily="-107" charset="-128"/>
                <a:cs typeface="Calibri"/>
              </a:rPr>
              <a:t>cresty neck score ≥ 3 had 11 times higher odds of having insulin dysregulation </a:t>
            </a:r>
            <a:r>
              <a:rPr lang="en-US" dirty="0">
                <a:latin typeface="Calibri"/>
                <a:ea typeface="ＭＳ Ｐゴシック" pitchFamily="-107" charset="-128"/>
                <a:cs typeface="Calibri"/>
              </a:rPr>
              <a:t/>
            </a:r>
            <a:br>
              <a:rPr lang="en-US" dirty="0">
                <a:latin typeface="Calibri"/>
                <a:ea typeface="ＭＳ Ｐゴシック" pitchFamily="-107" charset="-128"/>
                <a:cs typeface="Calibri"/>
              </a:rPr>
            </a:br>
            <a:r>
              <a:rPr lang="en-US" dirty="0">
                <a:latin typeface="Calibri"/>
                <a:ea typeface="ＭＳ Ｐゴシック" pitchFamily="-107" charset="-128"/>
                <a:cs typeface="Calibri"/>
              </a:rPr>
              <a:t>(OR 11.3, 95% C.I. 2.04-63.08, P &lt; 0.05)</a:t>
            </a:r>
          </a:p>
          <a:p>
            <a:pPr marL="285750" indent="-285750">
              <a:buFont typeface="Arial" panose="020B0604020202020204" pitchFamily="34" charset="0"/>
              <a:buChar char="•"/>
            </a:pPr>
            <a:endParaRPr lang="en-US" dirty="0">
              <a:latin typeface="Calibri"/>
              <a:ea typeface="ＭＳ Ｐゴシック" pitchFamily="-107" charset="-128"/>
              <a:cs typeface="Calibri"/>
            </a:endParaRPr>
          </a:p>
          <a:p>
            <a:pPr marL="284400" indent="-284400">
              <a:buFont typeface="Arial" panose="020B0604020202020204" pitchFamily="34" charset="0"/>
              <a:buChar char="•"/>
            </a:pPr>
            <a:r>
              <a:rPr lang="en-US" dirty="0">
                <a:latin typeface="Calibri"/>
                <a:cs typeface="Calibri"/>
              </a:rPr>
              <a:t>D-lactate and the other metabolic and </a:t>
            </a:r>
          </a:p>
          <a:p>
            <a:r>
              <a:rPr lang="en-US" dirty="0">
                <a:latin typeface="Calibri"/>
                <a:cs typeface="Calibri"/>
              </a:rPr>
              <a:t>     inflammatory biomarkers were not good </a:t>
            </a:r>
          </a:p>
          <a:p>
            <a:r>
              <a:rPr lang="en-US" dirty="0">
                <a:latin typeface="Calibri"/>
                <a:cs typeface="Calibri"/>
              </a:rPr>
              <a:t>     predictors of insulin dysregulation</a:t>
            </a:r>
          </a:p>
          <a:p>
            <a:pPr marL="285750" indent="-285750">
              <a:buFont typeface="Arial" panose="020B0604020202020204" pitchFamily="34" charset="0"/>
              <a:buChar char="•"/>
            </a:pPr>
            <a:endParaRPr lang="en-US" dirty="0">
              <a:latin typeface="Calibri"/>
              <a:ea typeface="ＭＳ Ｐゴシック" pitchFamily="-107" charset="-128"/>
              <a:cs typeface="Calibri"/>
            </a:endParaRPr>
          </a:p>
        </p:txBody>
      </p:sp>
    </p:spTree>
    <p:extLst>
      <p:ext uri="{BB962C8B-B14F-4D97-AF65-F5344CB8AC3E}">
        <p14:creationId xmlns:p14="http://schemas.microsoft.com/office/powerpoint/2010/main" val="35141092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xmlns="" id="{5435ED68-750A-2A45-ABFF-BB63DD41C2B0}"/>
              </a:ext>
            </a:extLst>
          </p:cNvPr>
          <p:cNvSpPr>
            <a:spLocks noGrp="1"/>
          </p:cNvSpPr>
          <p:nvPr>
            <p:ph type="title"/>
          </p:nvPr>
        </p:nvSpPr>
        <p:spPr>
          <a:xfrm>
            <a:off x="381000" y="655638"/>
            <a:ext cx="8313738" cy="715962"/>
          </a:xfrm>
        </p:spPr>
        <p:txBody>
          <a:bodyPr/>
          <a:lstStyle/>
          <a:p>
            <a:pPr>
              <a:defRPr/>
            </a:pPr>
            <a:r>
              <a:rPr lang="en-US" altLang="en-US" sz="4800" b="1" dirty="0">
                <a:ea typeface="ＭＳ Ｐゴシック" panose="020B0600070205080204" pitchFamily="34" charset="-128"/>
              </a:rPr>
              <a:t>Adiposity</a:t>
            </a:r>
          </a:p>
        </p:txBody>
      </p:sp>
      <p:sp>
        <p:nvSpPr>
          <p:cNvPr id="26629" name="TextBox 1">
            <a:extLst>
              <a:ext uri="{FF2B5EF4-FFF2-40B4-BE49-F238E27FC236}">
                <a16:creationId xmlns:a16="http://schemas.microsoft.com/office/drawing/2014/main" xmlns="" id="{0D00F740-D3EE-A443-B166-B0EA738B16CD}"/>
              </a:ext>
            </a:extLst>
          </p:cNvPr>
          <p:cNvSpPr txBox="1">
            <a:spLocks noChangeArrowheads="1"/>
          </p:cNvSpPr>
          <p:nvPr/>
        </p:nvSpPr>
        <p:spPr bwMode="auto">
          <a:xfrm>
            <a:off x="1105200" y="1868400"/>
            <a:ext cx="44548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CA" altLang="en-US" sz="1800" dirty="0">
                <a:latin typeface="Calibri"/>
                <a:cs typeface="Calibri"/>
              </a:rPr>
              <a:t>Weight (kg) median (range): all 522 (316-609)</a:t>
            </a:r>
          </a:p>
          <a:p>
            <a:pPr>
              <a:spcBef>
                <a:spcPct val="0"/>
              </a:spcBef>
              <a:buFontTx/>
              <a:buNone/>
              <a:defRPr/>
            </a:pPr>
            <a:r>
              <a:rPr lang="en-CA" altLang="en-US" sz="1800" dirty="0">
                <a:latin typeface="Calibri"/>
                <a:cs typeface="Calibri"/>
              </a:rPr>
              <a:t>                                               </a:t>
            </a:r>
            <a:r>
              <a:rPr lang="en-CA" altLang="en-US" sz="1800" dirty="0" smtClean="0">
                <a:latin typeface="Calibri"/>
                <a:cs typeface="Calibri"/>
              </a:rPr>
              <a:t>    </a:t>
            </a:r>
            <a:r>
              <a:rPr lang="en-US" altLang="en-US" sz="1800" dirty="0" smtClean="0">
                <a:latin typeface="Calibri"/>
                <a:cs typeface="Calibri"/>
              </a:rPr>
              <a:t>R </a:t>
            </a:r>
            <a:r>
              <a:rPr lang="en-US" altLang="en-US" sz="1800" dirty="0">
                <a:latin typeface="Calibri"/>
                <a:cs typeface="Calibri"/>
              </a:rPr>
              <a:t>463 (316-562) </a:t>
            </a:r>
          </a:p>
          <a:p>
            <a:pPr>
              <a:spcBef>
                <a:spcPct val="0"/>
              </a:spcBef>
              <a:buFontTx/>
              <a:buNone/>
              <a:defRPr/>
            </a:pPr>
            <a:r>
              <a:rPr lang="en-US" altLang="en-US" sz="1800" dirty="0">
                <a:latin typeface="Calibri"/>
                <a:cs typeface="Calibri"/>
              </a:rPr>
              <a:t>                                               </a:t>
            </a:r>
            <a:r>
              <a:rPr lang="en-US" altLang="en-US" sz="1800" dirty="0" smtClean="0">
                <a:latin typeface="Calibri"/>
                <a:cs typeface="Calibri"/>
              </a:rPr>
              <a:t>    S </a:t>
            </a:r>
            <a:r>
              <a:rPr lang="en-US" altLang="en-US" sz="1800" dirty="0">
                <a:latin typeface="Calibri"/>
                <a:cs typeface="Calibri"/>
              </a:rPr>
              <a:t>526 (371-609) </a:t>
            </a:r>
            <a:endParaRPr lang="en-CA" altLang="en-US" sz="1800" dirty="0">
              <a:latin typeface="Calibri"/>
              <a:cs typeface="Calibri"/>
            </a:endParaRPr>
          </a:p>
        </p:txBody>
      </p:sp>
      <p:grpSp>
        <p:nvGrpSpPr>
          <p:cNvPr id="2" name="Group 1">
            <a:extLst>
              <a:ext uri="{FF2B5EF4-FFF2-40B4-BE49-F238E27FC236}">
                <a16:creationId xmlns:a16="http://schemas.microsoft.com/office/drawing/2014/main" xmlns="" id="{172C23FA-6A33-9744-B675-F7056384E512}"/>
              </a:ext>
            </a:extLst>
          </p:cNvPr>
          <p:cNvGrpSpPr/>
          <p:nvPr/>
        </p:nvGrpSpPr>
        <p:grpSpPr>
          <a:xfrm>
            <a:off x="53975" y="2880000"/>
            <a:ext cx="9175750" cy="3589797"/>
            <a:chOff x="53975" y="2867025"/>
            <a:chExt cx="9175750" cy="3589797"/>
          </a:xfrm>
        </p:grpSpPr>
        <p:graphicFrame>
          <p:nvGraphicFramePr>
            <p:cNvPr id="6" name="Chart 5">
              <a:extLst>
                <a:ext uri="{FF2B5EF4-FFF2-40B4-BE49-F238E27FC236}">
                  <a16:creationId xmlns:a16="http://schemas.microsoft.com/office/drawing/2014/main" xmlns="" id="{00000000-0008-0000-0500-000052000000}"/>
                </a:ext>
              </a:extLst>
            </p:cNvPr>
            <p:cNvGraphicFramePr>
              <a:graphicFrameLocks/>
            </p:cNvGraphicFramePr>
            <p:nvPr>
              <p:extLst>
                <p:ext uri="{D42A27DB-BD31-4B8C-83A1-F6EECF244321}">
                  <p14:modId xmlns:p14="http://schemas.microsoft.com/office/powerpoint/2010/main" val="3961626898"/>
                </p:ext>
              </p:extLst>
            </p:nvPr>
          </p:nvGraphicFramePr>
          <p:xfrm>
            <a:off x="53975" y="2882900"/>
            <a:ext cx="46672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xmlns="" id="{F6114F8A-C475-3344-8847-92CD84F59A93}"/>
                </a:ext>
              </a:extLst>
            </p:cNvPr>
            <p:cNvGraphicFramePr>
              <a:graphicFrameLocks/>
            </p:cNvGraphicFramePr>
            <p:nvPr>
              <p:extLst>
                <p:ext uri="{D42A27DB-BD31-4B8C-83A1-F6EECF244321}">
                  <p14:modId xmlns:p14="http://schemas.microsoft.com/office/powerpoint/2010/main" val="1396681746"/>
                </p:ext>
              </p:extLst>
            </p:nvPr>
          </p:nvGraphicFramePr>
          <p:xfrm>
            <a:off x="4562475" y="2867025"/>
            <a:ext cx="4667250" cy="275907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xmlns="" id="{EEB1FD41-3EE2-A54F-AB49-7DCA0289247E}"/>
                </a:ext>
              </a:extLst>
            </p:cNvPr>
            <p:cNvSpPr txBox="1"/>
            <p:nvPr/>
          </p:nvSpPr>
          <p:spPr>
            <a:xfrm>
              <a:off x="1524000" y="5625825"/>
              <a:ext cx="1813868" cy="830997"/>
            </a:xfrm>
            <a:prstGeom prst="rect">
              <a:avLst/>
            </a:prstGeom>
            <a:noFill/>
          </p:spPr>
          <p:txBody>
            <a:bodyPr wrap="none" rtlCol="0">
              <a:spAutoFit/>
            </a:bodyPr>
            <a:lstStyle/>
            <a:p>
              <a:pPr algn="ctr"/>
              <a:r>
                <a:rPr lang="en-US" dirty="0">
                  <a:latin typeface="Calibri"/>
                  <a:cs typeface="Calibri"/>
                </a:rPr>
                <a:t>BCS &lt;7 vs </a:t>
              </a:r>
              <a:r>
                <a:rPr lang="en-CA" dirty="0">
                  <a:latin typeface="Calibri"/>
                  <a:cs typeface="Calibri"/>
                </a:rPr>
                <a:t>≥ </a:t>
              </a:r>
              <a:r>
                <a:rPr lang="en-US" dirty="0">
                  <a:latin typeface="Calibri"/>
                  <a:cs typeface="Calibri"/>
                </a:rPr>
                <a:t>7 </a:t>
              </a:r>
              <a:endParaRPr lang="en-US" dirty="0" smtClean="0">
                <a:latin typeface="Calibri"/>
                <a:cs typeface="Calibri"/>
              </a:endParaRPr>
            </a:p>
            <a:p>
              <a:pPr algn="ctr"/>
              <a:r>
                <a:rPr lang="en-US" dirty="0" smtClean="0">
                  <a:latin typeface="Calibri"/>
                  <a:cs typeface="Calibri"/>
                </a:rPr>
                <a:t>P </a:t>
              </a:r>
              <a:r>
                <a:rPr lang="en-US" dirty="0">
                  <a:latin typeface="Calibri"/>
                  <a:cs typeface="Calibri"/>
                </a:rPr>
                <a:t>= 0.15</a:t>
              </a:r>
            </a:p>
          </p:txBody>
        </p:sp>
        <p:sp>
          <p:nvSpPr>
            <p:cNvPr id="10" name="TextBox 9">
              <a:extLst>
                <a:ext uri="{FF2B5EF4-FFF2-40B4-BE49-F238E27FC236}">
                  <a16:creationId xmlns:a16="http://schemas.microsoft.com/office/drawing/2014/main" xmlns="" id="{4AED5639-77EE-F844-A63D-FE7B02741D06}"/>
                </a:ext>
              </a:extLst>
            </p:cNvPr>
            <p:cNvSpPr txBox="1"/>
            <p:nvPr/>
          </p:nvSpPr>
          <p:spPr>
            <a:xfrm>
              <a:off x="6019800" y="5625825"/>
              <a:ext cx="1845127" cy="830997"/>
            </a:xfrm>
            <a:prstGeom prst="rect">
              <a:avLst/>
            </a:prstGeom>
            <a:noFill/>
          </p:spPr>
          <p:txBody>
            <a:bodyPr wrap="none" rtlCol="0">
              <a:spAutoFit/>
            </a:bodyPr>
            <a:lstStyle/>
            <a:p>
              <a:pPr algn="ctr"/>
              <a:r>
                <a:rPr lang="en-US" dirty="0">
                  <a:latin typeface="Calibri"/>
                  <a:cs typeface="Calibri"/>
                </a:rPr>
                <a:t>CNS &lt;3 vs </a:t>
              </a:r>
              <a:r>
                <a:rPr lang="en-CA" dirty="0">
                  <a:latin typeface="Calibri"/>
                  <a:cs typeface="Calibri"/>
                </a:rPr>
                <a:t>≥ </a:t>
              </a:r>
              <a:r>
                <a:rPr lang="en-US" dirty="0">
                  <a:latin typeface="Calibri"/>
                  <a:cs typeface="Calibri"/>
                </a:rPr>
                <a:t>3 </a:t>
              </a:r>
              <a:endParaRPr lang="en-US" dirty="0" smtClean="0">
                <a:latin typeface="Calibri"/>
                <a:cs typeface="Calibri"/>
              </a:endParaRPr>
            </a:p>
            <a:p>
              <a:pPr algn="ctr"/>
              <a:r>
                <a:rPr lang="en-US" dirty="0" smtClean="0">
                  <a:highlight>
                    <a:srgbClr val="51A398"/>
                  </a:highlight>
                  <a:latin typeface="Calibri"/>
                  <a:cs typeface="Calibri"/>
                </a:rPr>
                <a:t>P </a:t>
              </a:r>
              <a:r>
                <a:rPr lang="en-US" dirty="0">
                  <a:highlight>
                    <a:srgbClr val="51A398"/>
                  </a:highlight>
                  <a:latin typeface="Calibri"/>
                  <a:cs typeface="Calibri"/>
                </a:rPr>
                <a:t>= 0.006</a:t>
              </a:r>
            </a:p>
          </p:txBody>
        </p:sp>
      </p:grpSp>
    </p:spTree>
    <p:extLst>
      <p:ext uri="{BB962C8B-B14F-4D97-AF65-F5344CB8AC3E}">
        <p14:creationId xmlns:p14="http://schemas.microsoft.com/office/powerpoint/2010/main" val="29341544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Dietary Management</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Partial replacement of dietary carbohydrates with fat might improve insulin sensitivity </a:t>
            </a:r>
          </a:p>
          <a:p>
            <a:pPr lvl="1"/>
            <a:r>
              <a:rPr lang="en-US" dirty="0" smtClean="0"/>
              <a:t>Not all fats are created equal</a:t>
            </a:r>
            <a:endParaRPr lang="en-US" dirty="0"/>
          </a:p>
        </p:txBody>
      </p:sp>
      <p:pic>
        <p:nvPicPr>
          <p:cNvPr id="4" name="Picture 1">
            <a:extLst>
              <a:ext uri="{FF2B5EF4-FFF2-40B4-BE49-F238E27FC236}">
                <a16:creationId xmlns:a16="http://schemas.microsoft.com/office/drawing/2014/main" xmlns="" id="{FF916F39-91C8-3B48-B0D8-EADC425DB810}"/>
              </a:ext>
            </a:extLst>
          </p:cNvPr>
          <p:cNvPicPr>
            <a:picLocks noChangeAspect="1"/>
          </p:cNvPicPr>
          <p:nvPr/>
        </p:nvPicPr>
        <p:blipFill rotWithShape="1">
          <a:blip r:embed="rId3">
            <a:extLst>
              <a:ext uri="{28A0092B-C50C-407E-A947-70E740481C1C}">
                <a14:useLocalDpi xmlns:a14="http://schemas.microsoft.com/office/drawing/2010/main" val="0"/>
              </a:ext>
            </a:extLst>
          </a:blip>
          <a:srcRect l="4444" t="9091" r="1933" b="5958"/>
          <a:stretch/>
        </p:blipFill>
        <p:spPr bwMode="auto">
          <a:xfrm>
            <a:off x="1917701" y="3251200"/>
            <a:ext cx="5384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1219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550275" cy="609600"/>
          </a:xfrm>
        </p:spPr>
        <p:txBody>
          <a:bodyPr/>
          <a:lstStyle/>
          <a:p>
            <a:r>
              <a:rPr lang="en-US" sz="4800" b="1" dirty="0" smtClean="0"/>
              <a:t>From Table to Stable</a:t>
            </a:r>
            <a:endParaRPr lang="en-US" sz="4800" b="1" dirty="0"/>
          </a:p>
        </p:txBody>
      </p:sp>
      <p:sp>
        <p:nvSpPr>
          <p:cNvPr id="3" name="Content Placeholder 2"/>
          <p:cNvSpPr>
            <a:spLocks noGrp="1"/>
          </p:cNvSpPr>
          <p:nvPr>
            <p:ph idx="1"/>
          </p:nvPr>
        </p:nvSpPr>
        <p:spPr>
          <a:xfrm>
            <a:off x="228600" y="1676400"/>
            <a:ext cx="8550275" cy="4495800"/>
          </a:xfrm>
        </p:spPr>
        <p:txBody>
          <a:bodyPr/>
          <a:lstStyle/>
          <a:p>
            <a:r>
              <a:rPr lang="en-US" dirty="0" smtClean="0"/>
              <a:t>The obesity epidemic has reached the barn</a:t>
            </a:r>
          </a:p>
          <a:p>
            <a:pPr lvl="1"/>
            <a:r>
              <a:rPr lang="en-US" dirty="0" smtClean="0"/>
              <a:t>Changing lifestyle</a:t>
            </a:r>
          </a:p>
          <a:p>
            <a:pPr lvl="1"/>
            <a:r>
              <a:rPr lang="en-US" dirty="0" smtClean="0"/>
              <a:t>The new “normal”</a:t>
            </a:r>
          </a:p>
          <a:p>
            <a:pPr lvl="1"/>
            <a:r>
              <a:rPr lang="en-US" dirty="0" smtClean="0"/>
              <a:t>Overweight or obese horses &gt;20% in several countries</a:t>
            </a:r>
          </a:p>
          <a:p>
            <a:r>
              <a:rPr lang="en-US" dirty="0" smtClean="0"/>
              <a:t>Survey of 290 horses in SK</a:t>
            </a:r>
          </a:p>
          <a:p>
            <a:pPr lvl="1"/>
            <a:r>
              <a:rPr lang="en-US" dirty="0" smtClean="0"/>
              <a:t>20.3% over-conditioned (BCS = 7)</a:t>
            </a:r>
          </a:p>
          <a:p>
            <a:pPr lvl="1"/>
            <a:r>
              <a:rPr lang="en-US" dirty="0" smtClean="0"/>
              <a:t>8.3% obese (BCS = 8 or 9)</a:t>
            </a:r>
            <a:endParaRPr lang="en-US" dirty="0"/>
          </a:p>
          <a:p>
            <a:r>
              <a:rPr lang="en-US" dirty="0" smtClean="0"/>
              <a:t>EMS-associated laminitis</a:t>
            </a:r>
          </a:p>
          <a:p>
            <a:pPr lvl="1"/>
            <a:r>
              <a:rPr lang="en-US" dirty="0" smtClean="0"/>
              <a:t>Most diagnosed cause of laminitis</a:t>
            </a:r>
            <a:endParaRPr lang="en-US" dirty="0"/>
          </a:p>
        </p:txBody>
      </p:sp>
      <p:pic>
        <p:nvPicPr>
          <p:cNvPr id="11" name="Picture 10" descr="IMG_07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437467"/>
            <a:ext cx="2565400" cy="3420533"/>
          </a:xfrm>
          <a:prstGeom prst="rect">
            <a:avLst/>
          </a:prstGeom>
          <a:ln>
            <a:noFill/>
          </a:ln>
          <a:effectLst>
            <a:softEdge rad="112500"/>
          </a:effectLst>
        </p:spPr>
      </p:pic>
    </p:spTree>
    <p:extLst>
      <p:ext uri="{BB962C8B-B14F-4D97-AF65-F5344CB8AC3E}">
        <p14:creationId xmlns:p14="http://schemas.microsoft.com/office/powerpoint/2010/main" val="32768603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Oil supplementation survey</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Rationale</a:t>
            </a:r>
          </a:p>
          <a:p>
            <a:pPr lvl="1"/>
            <a:r>
              <a:rPr lang="en-US" dirty="0" smtClean="0"/>
              <a:t>Currently feeding oil</a:t>
            </a:r>
          </a:p>
          <a:p>
            <a:pPr lvl="1"/>
            <a:r>
              <a:rPr lang="en-US" dirty="0" smtClean="0"/>
              <a:t>Type of oil</a:t>
            </a:r>
          </a:p>
          <a:p>
            <a:pPr lvl="1"/>
            <a:r>
              <a:rPr lang="en-US" dirty="0" smtClean="0"/>
              <a:t>Perceived benefits of oil supplementation</a:t>
            </a:r>
          </a:p>
          <a:p>
            <a:pPr lvl="1"/>
            <a:r>
              <a:rPr lang="en-US" dirty="0" smtClean="0"/>
              <a:t>Perceived BCS</a:t>
            </a:r>
          </a:p>
          <a:p>
            <a:pPr lvl="1"/>
            <a:r>
              <a:rPr lang="en-US" dirty="0" smtClean="0"/>
              <a:t>EMS awareness</a:t>
            </a:r>
            <a:endParaRPr lang="en-US" dirty="0"/>
          </a:p>
        </p:txBody>
      </p:sp>
    </p:spTree>
    <p:extLst>
      <p:ext uri="{BB962C8B-B14F-4D97-AF65-F5344CB8AC3E}">
        <p14:creationId xmlns:p14="http://schemas.microsoft.com/office/powerpoint/2010/main" val="38096631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Preliminary survey results</a:t>
            </a:r>
            <a:endParaRPr lang="en-US" sz="4800" b="1" dirty="0"/>
          </a:p>
        </p:txBody>
      </p:sp>
      <p:sp>
        <p:nvSpPr>
          <p:cNvPr id="3" name="Content Placeholder 2"/>
          <p:cNvSpPr>
            <a:spLocks noGrp="1"/>
          </p:cNvSpPr>
          <p:nvPr>
            <p:ph idx="1"/>
          </p:nvPr>
        </p:nvSpPr>
        <p:spPr>
          <a:xfrm>
            <a:off x="228600" y="1752600"/>
            <a:ext cx="8550275" cy="4495800"/>
          </a:xfrm>
        </p:spPr>
        <p:txBody>
          <a:bodyPr/>
          <a:lstStyle/>
          <a:p>
            <a:pPr marL="457200" indent="-457200">
              <a:buFont typeface="Arial" charset="0"/>
              <a:buChar char="•"/>
            </a:pPr>
            <a:r>
              <a:rPr lang="en-US" dirty="0"/>
              <a:t>The proportions of respondents feeding oil supplements to their horse </a:t>
            </a:r>
            <a:r>
              <a:rPr lang="en-US" b="1" dirty="0"/>
              <a:t>did not differ greatly </a:t>
            </a:r>
            <a:r>
              <a:rPr lang="en-US" dirty="0"/>
              <a:t>between owners that were aware of EMS and owners that were not aware of EMS </a:t>
            </a:r>
            <a:endParaRPr lang="en-US" dirty="0" smtClean="0"/>
          </a:p>
          <a:p>
            <a:pPr marL="457200" indent="-457200">
              <a:buFont typeface="Arial" charset="0"/>
              <a:buChar char="•"/>
            </a:pPr>
            <a:r>
              <a:rPr lang="en-US" dirty="0" smtClean="0"/>
              <a:t>The </a:t>
            </a:r>
            <a:r>
              <a:rPr lang="en-US" dirty="0"/>
              <a:t>proportions of respondents feeding oil supplements </a:t>
            </a:r>
            <a:r>
              <a:rPr lang="en-US" b="1" dirty="0"/>
              <a:t>may be </a:t>
            </a:r>
            <a:r>
              <a:rPr lang="en-US" dirty="0"/>
              <a:t>correlated with </a:t>
            </a:r>
            <a:r>
              <a:rPr lang="en-US" dirty="0" smtClean="0"/>
              <a:t>perception </a:t>
            </a:r>
            <a:r>
              <a:rPr lang="en-US" dirty="0"/>
              <a:t>of their horse’s current BCS </a:t>
            </a:r>
          </a:p>
        </p:txBody>
      </p:sp>
    </p:spTree>
    <p:extLst>
      <p:ext uri="{BB962C8B-B14F-4D97-AF65-F5344CB8AC3E}">
        <p14:creationId xmlns:p14="http://schemas.microsoft.com/office/powerpoint/2010/main" val="6419413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Preliminary survey results</a:t>
            </a:r>
            <a:endParaRPr lang="en-US" sz="4800" b="1" dirty="0"/>
          </a:p>
        </p:txBody>
      </p:sp>
      <p:sp>
        <p:nvSpPr>
          <p:cNvPr id="3" name="Content Placeholder 2"/>
          <p:cNvSpPr>
            <a:spLocks noGrp="1"/>
          </p:cNvSpPr>
          <p:nvPr>
            <p:ph idx="1"/>
          </p:nvPr>
        </p:nvSpPr>
        <p:spPr>
          <a:xfrm>
            <a:off x="228600" y="1752600"/>
            <a:ext cx="8550275" cy="4495800"/>
          </a:xfrm>
        </p:spPr>
        <p:txBody>
          <a:bodyPr/>
          <a:lstStyle/>
          <a:p>
            <a:pPr marL="457200" indent="-457200">
              <a:buFont typeface="Arial" charset="0"/>
              <a:buChar char="•"/>
            </a:pPr>
            <a:r>
              <a:rPr lang="en-US" dirty="0" smtClean="0"/>
              <a:t> </a:t>
            </a:r>
            <a:r>
              <a:rPr lang="en-US" dirty="0">
                <a:ea typeface="Times New Roman" charset="0"/>
              </a:rPr>
              <a:t>Other interesting findings that require investigation</a:t>
            </a:r>
            <a:r>
              <a:rPr lang="en-US" dirty="0" smtClean="0">
                <a:ea typeface="Times New Roman" charset="0"/>
              </a:rPr>
              <a:t>:</a:t>
            </a:r>
          </a:p>
          <a:p>
            <a:pPr marL="1101725" lvl="1">
              <a:buFont typeface="Arial" charset="0"/>
              <a:buChar char="•"/>
            </a:pPr>
            <a:r>
              <a:rPr lang="en-US" sz="2600" dirty="0" smtClean="0">
                <a:ea typeface="Times New Roman" charset="0"/>
              </a:rPr>
              <a:t>Response </a:t>
            </a:r>
            <a:r>
              <a:rPr lang="en-US" sz="2600" dirty="0">
                <a:ea typeface="Times New Roman" charset="0"/>
              </a:rPr>
              <a:t>proportions for </a:t>
            </a:r>
            <a:r>
              <a:rPr lang="en-US" sz="2600" b="1" dirty="0">
                <a:ea typeface="Times New Roman" charset="0"/>
              </a:rPr>
              <a:t>reasoning</a:t>
            </a:r>
            <a:r>
              <a:rPr lang="en-US" sz="2600" dirty="0">
                <a:ea typeface="Times New Roman" charset="0"/>
              </a:rPr>
              <a:t> behind oil supplementation: 80% improve coat quality; 56% advertised health benefits; 20% weight gain/maintenance; 10% veterinarian </a:t>
            </a:r>
            <a:r>
              <a:rPr lang="en-US" sz="2600" dirty="0" smtClean="0">
                <a:ea typeface="Times New Roman" charset="0"/>
              </a:rPr>
              <a:t>recommendation</a:t>
            </a:r>
          </a:p>
          <a:p>
            <a:pPr marL="1101725" lvl="1">
              <a:buFont typeface="Arial" charset="0"/>
              <a:buChar char="•"/>
            </a:pPr>
            <a:r>
              <a:rPr lang="en-US" sz="2600" dirty="0" smtClean="0">
                <a:ea typeface="Times New Roman" charset="0"/>
              </a:rPr>
              <a:t>Owner reported BCS</a:t>
            </a:r>
            <a:r>
              <a:rPr lang="en-US" sz="2600" dirty="0">
                <a:ea typeface="Times New Roman" charset="0"/>
              </a:rPr>
              <a:t>: </a:t>
            </a:r>
            <a:r>
              <a:rPr lang="en-US" sz="2600" dirty="0" smtClean="0">
                <a:ea typeface="Times New Roman" charset="0"/>
              </a:rPr>
              <a:t>27</a:t>
            </a:r>
            <a:r>
              <a:rPr lang="en-US" sz="2600" dirty="0">
                <a:ea typeface="Times New Roman" charset="0"/>
              </a:rPr>
              <a:t>% responded </a:t>
            </a:r>
            <a:r>
              <a:rPr lang="en-US" sz="2600" dirty="0" smtClean="0">
                <a:ea typeface="Times New Roman" charset="0"/>
              </a:rPr>
              <a:t>overweight; </a:t>
            </a:r>
            <a:r>
              <a:rPr lang="en-US" sz="2600" dirty="0">
                <a:ea typeface="Times New Roman" charset="0"/>
              </a:rPr>
              <a:t>63% indicated </a:t>
            </a:r>
            <a:r>
              <a:rPr lang="en-US" sz="2600" dirty="0" smtClean="0">
                <a:ea typeface="Times New Roman" charset="0"/>
              </a:rPr>
              <a:t>ideal</a:t>
            </a:r>
            <a:endParaRPr lang="en-US" sz="2600" dirty="0">
              <a:ea typeface="Times New Roman" charset="0"/>
            </a:endParaRPr>
          </a:p>
          <a:p>
            <a:pPr marL="457200" indent="-457200">
              <a:buFont typeface="Arial" charset="0"/>
              <a:buChar char="•"/>
            </a:pPr>
            <a:endParaRPr lang="en-US" dirty="0"/>
          </a:p>
        </p:txBody>
      </p:sp>
    </p:spTree>
    <p:extLst>
      <p:ext uri="{BB962C8B-B14F-4D97-AF65-F5344CB8AC3E}">
        <p14:creationId xmlns:p14="http://schemas.microsoft.com/office/powerpoint/2010/main" val="2693562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Looking for your participation</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a:t>https://</a:t>
            </a:r>
            <a:r>
              <a:rPr lang="en-US" dirty="0" err="1"/>
              <a:t>www.surveymonkey.ca</a:t>
            </a:r>
            <a:r>
              <a:rPr lang="en-US" dirty="0"/>
              <a:t>/r/NTYYWGX</a:t>
            </a:r>
          </a:p>
        </p:txBody>
      </p:sp>
    </p:spTree>
    <p:extLst>
      <p:ext uri="{BB962C8B-B14F-4D97-AF65-F5344CB8AC3E}">
        <p14:creationId xmlns:p14="http://schemas.microsoft.com/office/powerpoint/2010/main" val="31160353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Environmental Enrichment</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Paddock/pasture paradise</a:t>
            </a:r>
          </a:p>
          <a:p>
            <a:r>
              <a:rPr lang="en-US" dirty="0" err="1" smtClean="0"/>
              <a:t>Equicentral</a:t>
            </a:r>
            <a:r>
              <a:rPr lang="en-US" dirty="0" smtClean="0"/>
              <a:t> system</a:t>
            </a:r>
          </a:p>
          <a:p>
            <a:r>
              <a:rPr lang="en-US" dirty="0" smtClean="0"/>
              <a:t>Encourage natural </a:t>
            </a:r>
            <a:r>
              <a:rPr lang="en-US" dirty="0" err="1" smtClean="0"/>
              <a:t>behaviour</a:t>
            </a:r>
            <a:r>
              <a:rPr lang="en-US" dirty="0" smtClean="0"/>
              <a:t> of movement &amp; foraging</a:t>
            </a:r>
          </a:p>
          <a:p>
            <a:pPr lvl="1"/>
            <a:r>
              <a:rPr lang="en-US" dirty="0" smtClean="0"/>
              <a:t>Opening/closing gates</a:t>
            </a:r>
          </a:p>
          <a:p>
            <a:pPr lvl="1"/>
            <a:r>
              <a:rPr lang="en-US" dirty="0" smtClean="0"/>
              <a:t>Feeding stations</a:t>
            </a:r>
          </a:p>
          <a:p>
            <a:pPr lvl="1"/>
            <a:r>
              <a:rPr lang="en-US" dirty="0" smtClean="0"/>
              <a:t>Obstacles/different terrain </a:t>
            </a:r>
            <a:endParaRPr lang="en-US" dirty="0"/>
          </a:p>
        </p:txBody>
      </p:sp>
      <p:pic>
        <p:nvPicPr>
          <p:cNvPr id="4" name="Picture 3" descr="PP_Around_the_World_in_Czech_Republic_Alenka_gran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429000"/>
            <a:ext cx="4165600" cy="3124200"/>
          </a:xfrm>
          <a:prstGeom prst="rect">
            <a:avLst/>
          </a:prstGeom>
        </p:spPr>
      </p:pic>
      <p:sp>
        <p:nvSpPr>
          <p:cNvPr id="5" name="TextBox 4"/>
          <p:cNvSpPr txBox="1"/>
          <p:nvPr/>
        </p:nvSpPr>
        <p:spPr>
          <a:xfrm>
            <a:off x="5943600" y="6553200"/>
            <a:ext cx="2159566" cy="184666"/>
          </a:xfrm>
          <a:prstGeom prst="rect">
            <a:avLst/>
          </a:prstGeom>
          <a:noFill/>
        </p:spPr>
        <p:txBody>
          <a:bodyPr wrap="none" rtlCol="0">
            <a:spAutoFit/>
          </a:bodyPr>
          <a:lstStyle/>
          <a:p>
            <a:r>
              <a:rPr lang="en-US" sz="600" dirty="0">
                <a:latin typeface="Calibri"/>
                <a:cs typeface="Calibri"/>
              </a:rPr>
              <a:t>https://</a:t>
            </a:r>
            <a:r>
              <a:rPr lang="en-US" sz="600" dirty="0" err="1">
                <a:latin typeface="Calibri"/>
                <a:cs typeface="Calibri"/>
              </a:rPr>
              <a:t>www.aanhcp.net</a:t>
            </a:r>
            <a:r>
              <a:rPr lang="en-US" sz="600" dirty="0">
                <a:latin typeface="Calibri"/>
                <a:cs typeface="Calibri"/>
              </a:rPr>
              <a:t>/pages/welcome-to-paddock-paradise</a:t>
            </a:r>
          </a:p>
        </p:txBody>
      </p:sp>
    </p:spTree>
    <p:extLst>
      <p:ext uri="{BB962C8B-B14F-4D97-AF65-F5344CB8AC3E}">
        <p14:creationId xmlns:p14="http://schemas.microsoft.com/office/powerpoint/2010/main" val="17882964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orse enrichment1.jpg"/>
          <p:cNvPicPr>
            <a:picLocks noGrp="1" noChangeAspect="1"/>
          </p:cNvPicPr>
          <p:nvPr>
            <p:ph sz="half" idx="1"/>
          </p:nvPr>
        </p:nvPicPr>
        <p:blipFill>
          <a:blip r:embed="rId2">
            <a:extLst>
              <a:ext uri="{28A0092B-C50C-407E-A947-70E740481C1C}">
                <a14:useLocalDpi xmlns:a14="http://schemas.microsoft.com/office/drawing/2010/main" val="0"/>
              </a:ext>
            </a:extLst>
          </a:blip>
          <a:srcRect t="16881" b="16881"/>
          <a:stretch>
            <a:fillRect/>
          </a:stretch>
        </p:blipFill>
        <p:spPr/>
      </p:pic>
      <p:pic>
        <p:nvPicPr>
          <p:cNvPr id="8" name="Content Placeholder 7" descr="horse enrichment3.jpg"/>
          <p:cNvPicPr>
            <a:picLocks noGrp="1" noChangeAspect="1"/>
          </p:cNvPicPr>
          <p:nvPr>
            <p:ph sz="half" idx="2"/>
          </p:nvPr>
        </p:nvPicPr>
        <p:blipFill>
          <a:blip r:embed="rId3">
            <a:extLst>
              <a:ext uri="{28A0092B-C50C-407E-A947-70E740481C1C}">
                <a14:useLocalDpi xmlns:a14="http://schemas.microsoft.com/office/drawing/2010/main" val="0"/>
              </a:ext>
            </a:extLst>
          </a:blip>
          <a:srcRect t="16812" b="16812"/>
          <a:stretch>
            <a:fillRect/>
          </a:stretch>
        </p:blipFill>
        <p:spPr/>
      </p:pic>
      <p:sp>
        <p:nvSpPr>
          <p:cNvPr id="4" name="Title 3"/>
          <p:cNvSpPr>
            <a:spLocks noGrp="1"/>
          </p:cNvSpPr>
          <p:nvPr>
            <p:ph type="title"/>
          </p:nvPr>
        </p:nvSpPr>
        <p:spPr>
          <a:xfrm>
            <a:off x="457200" y="609600"/>
            <a:ext cx="8229600" cy="685800"/>
          </a:xfrm>
        </p:spPr>
        <p:txBody>
          <a:bodyPr/>
          <a:lstStyle/>
          <a:p>
            <a:pPr algn="ctr"/>
            <a:r>
              <a:rPr lang="en-US" b="1" dirty="0" smtClean="0">
                <a:solidFill>
                  <a:srgbClr val="008000"/>
                </a:solidFill>
              </a:rPr>
              <a:t>WCVM Teaching Horses</a:t>
            </a:r>
            <a:endParaRPr lang="en-US" b="1" dirty="0">
              <a:solidFill>
                <a:srgbClr val="008000"/>
              </a:solidFill>
            </a:endParaRPr>
          </a:p>
        </p:txBody>
      </p:sp>
    </p:spTree>
    <p:extLst>
      <p:ext uri="{BB962C8B-B14F-4D97-AF65-F5344CB8AC3E}">
        <p14:creationId xmlns:p14="http://schemas.microsoft.com/office/powerpoint/2010/main" val="12182475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orse enrichment2.jpg"/>
          <p:cNvPicPr>
            <a:picLocks noGrp="1" noChangeAspect="1"/>
          </p:cNvPicPr>
          <p:nvPr>
            <p:ph sz="half" idx="1"/>
          </p:nvPr>
        </p:nvPicPr>
        <p:blipFill>
          <a:blip r:embed="rId2">
            <a:extLst>
              <a:ext uri="{28A0092B-C50C-407E-A947-70E740481C1C}">
                <a14:useLocalDpi xmlns:a14="http://schemas.microsoft.com/office/drawing/2010/main" val="0"/>
              </a:ext>
            </a:extLst>
          </a:blip>
          <a:srcRect t="16881" b="16881"/>
          <a:stretch>
            <a:fillRect/>
          </a:stretch>
        </p:blipFill>
        <p:spPr/>
      </p:pic>
      <p:pic>
        <p:nvPicPr>
          <p:cNvPr id="6" name="Content Placeholder 5" descr="horse enrichment4.jpg"/>
          <p:cNvPicPr>
            <a:picLocks noGrp="1" noChangeAspect="1"/>
          </p:cNvPicPr>
          <p:nvPr>
            <p:ph sz="half" idx="2"/>
          </p:nvPr>
        </p:nvPicPr>
        <p:blipFill>
          <a:blip r:embed="rId3">
            <a:extLst>
              <a:ext uri="{28A0092B-C50C-407E-A947-70E740481C1C}">
                <a14:useLocalDpi xmlns:a14="http://schemas.microsoft.com/office/drawing/2010/main" val="0"/>
              </a:ext>
            </a:extLst>
          </a:blip>
          <a:srcRect l="-25330" r="-25330"/>
          <a:stretch>
            <a:fillRect/>
          </a:stretch>
        </p:blipFill>
        <p:spPr/>
      </p:pic>
    </p:spTree>
    <p:extLst>
      <p:ext uri="{BB962C8B-B14F-4D97-AF65-F5344CB8AC3E}">
        <p14:creationId xmlns:p14="http://schemas.microsoft.com/office/powerpoint/2010/main" val="290176774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752600"/>
            <a:ext cx="5799138" cy="4495800"/>
          </a:xfrm>
        </p:spPr>
        <p:txBody>
          <a:bodyPr/>
          <a:lstStyle/>
          <a:p>
            <a:r>
              <a:rPr lang="en-US" dirty="0" smtClean="0"/>
              <a:t>Co-Investigators</a:t>
            </a:r>
          </a:p>
          <a:p>
            <a:pPr lvl="1"/>
            <a:r>
              <a:rPr lang="en-US" sz="2000" dirty="0" err="1" smtClean="0"/>
              <a:t>Fabienne</a:t>
            </a:r>
            <a:r>
              <a:rPr lang="en-US" sz="2000" dirty="0" smtClean="0"/>
              <a:t> </a:t>
            </a:r>
            <a:r>
              <a:rPr lang="en-US" sz="2000" dirty="0" err="1" smtClean="0"/>
              <a:t>Uehlinger</a:t>
            </a:r>
            <a:endParaRPr lang="en-US" sz="2000" dirty="0" smtClean="0"/>
          </a:p>
          <a:p>
            <a:pPr lvl="1"/>
            <a:r>
              <a:rPr lang="en-US" sz="2000" dirty="0" smtClean="0"/>
              <a:t>Kate Robinson</a:t>
            </a:r>
          </a:p>
          <a:p>
            <a:pPr lvl="1"/>
            <a:r>
              <a:rPr lang="en-US" sz="2000" dirty="0" smtClean="0"/>
              <a:t>Gordon </a:t>
            </a:r>
            <a:r>
              <a:rPr lang="en-US" sz="2000" dirty="0" err="1" smtClean="0"/>
              <a:t>Zello</a:t>
            </a:r>
            <a:endParaRPr lang="en-US" sz="2000" dirty="0" smtClean="0"/>
          </a:p>
          <a:p>
            <a:endParaRPr lang="en-US" dirty="0"/>
          </a:p>
          <a:p>
            <a:r>
              <a:rPr lang="en-US" dirty="0" smtClean="0"/>
              <a:t>Students</a:t>
            </a:r>
          </a:p>
          <a:p>
            <a:pPr lvl="1"/>
            <a:r>
              <a:rPr lang="en-US" sz="2000" dirty="0" err="1" smtClean="0"/>
              <a:t>Valentina</a:t>
            </a:r>
            <a:r>
              <a:rPr lang="en-US" sz="2000" dirty="0" smtClean="0"/>
              <a:t> </a:t>
            </a:r>
            <a:r>
              <a:rPr lang="en-US" sz="2000" dirty="0" err="1" smtClean="0"/>
              <a:t>Ragno</a:t>
            </a:r>
            <a:r>
              <a:rPr lang="en-US" sz="2000" dirty="0" smtClean="0"/>
              <a:t> (MSc candidate)</a:t>
            </a:r>
          </a:p>
          <a:p>
            <a:pPr lvl="1"/>
            <a:r>
              <a:rPr lang="en-US" sz="2000" dirty="0" smtClean="0"/>
              <a:t>Colby Klein</a:t>
            </a:r>
          </a:p>
          <a:p>
            <a:pPr lvl="1"/>
            <a:r>
              <a:rPr lang="en-US" sz="2000" dirty="0" smtClean="0"/>
              <a:t>Nicole </a:t>
            </a:r>
            <a:r>
              <a:rPr lang="en-US" sz="2000" dirty="0" err="1" smtClean="0"/>
              <a:t>Sereda</a:t>
            </a:r>
            <a:endParaRPr lang="en-US" sz="2000" dirty="0" smtClean="0"/>
          </a:p>
          <a:p>
            <a:pPr lvl="1"/>
            <a:r>
              <a:rPr lang="en-US" sz="2000" dirty="0" smtClean="0"/>
              <a:t>Katie </a:t>
            </a:r>
            <a:r>
              <a:rPr lang="en-US" sz="2000" dirty="0" err="1" smtClean="0"/>
              <a:t>Dudko</a:t>
            </a:r>
            <a:endParaRPr lang="en-US" sz="2000" dirty="0" smtClean="0"/>
          </a:p>
          <a:p>
            <a:pPr lvl="1"/>
            <a:r>
              <a:rPr lang="en-US" sz="2000" dirty="0" smtClean="0"/>
              <a:t>Brendan </a:t>
            </a:r>
            <a:r>
              <a:rPr lang="en-US" sz="2000" dirty="0" err="1" smtClean="0"/>
              <a:t>Loewen</a:t>
            </a:r>
            <a:endParaRPr lang="en-US" sz="2000" dirty="0"/>
          </a:p>
          <a:p>
            <a:endParaRPr lang="en-US" dirty="0"/>
          </a:p>
        </p:txBody>
      </p:sp>
      <p:sp>
        <p:nvSpPr>
          <p:cNvPr id="4" name="Content Placeholder 3"/>
          <p:cNvSpPr>
            <a:spLocks noGrp="1"/>
          </p:cNvSpPr>
          <p:nvPr>
            <p:ph sz="half" idx="2"/>
          </p:nvPr>
        </p:nvSpPr>
        <p:spPr>
          <a:xfrm>
            <a:off x="5029200" y="1752600"/>
            <a:ext cx="3810000" cy="2667000"/>
          </a:xfrm>
        </p:spPr>
        <p:txBody>
          <a:bodyPr/>
          <a:lstStyle/>
          <a:p>
            <a:r>
              <a:rPr lang="en-US" dirty="0" smtClean="0"/>
              <a:t>Funding</a:t>
            </a:r>
          </a:p>
          <a:p>
            <a:pPr lvl="1"/>
            <a:r>
              <a:rPr lang="en-US" sz="2000" dirty="0" smtClean="0"/>
              <a:t>WCVM Townsend Equine Health Research Fund</a:t>
            </a:r>
          </a:p>
          <a:p>
            <a:pPr lvl="1"/>
            <a:r>
              <a:rPr lang="en-US" sz="2000" dirty="0" smtClean="0"/>
              <a:t>WCVM summer student funding</a:t>
            </a:r>
            <a:endParaRPr lang="en-US" sz="2000" dirty="0"/>
          </a:p>
        </p:txBody>
      </p:sp>
      <p:sp>
        <p:nvSpPr>
          <p:cNvPr id="2" name="Title 1"/>
          <p:cNvSpPr>
            <a:spLocks noGrp="1"/>
          </p:cNvSpPr>
          <p:nvPr>
            <p:ph type="title"/>
          </p:nvPr>
        </p:nvSpPr>
        <p:spPr/>
        <p:txBody>
          <a:bodyPr/>
          <a:lstStyle/>
          <a:p>
            <a:pPr algn="ctr"/>
            <a:r>
              <a:rPr lang="en-US" sz="4800" b="1" dirty="0" smtClean="0">
                <a:solidFill>
                  <a:srgbClr val="008000"/>
                </a:solidFill>
              </a:rPr>
              <a:t>Acknowledgements</a:t>
            </a:r>
            <a:endParaRPr lang="en-US" sz="4800" b="1" dirty="0">
              <a:solidFill>
                <a:srgbClr val="008000"/>
              </a:solidFill>
            </a:endParaRPr>
          </a:p>
        </p:txBody>
      </p:sp>
    </p:spTree>
    <p:extLst>
      <p:ext uri="{BB962C8B-B14F-4D97-AF65-F5344CB8AC3E}">
        <p14:creationId xmlns:p14="http://schemas.microsoft.com/office/powerpoint/2010/main" val="1100294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296863" y="609600"/>
            <a:ext cx="8550275" cy="609600"/>
          </a:xfrm>
        </p:spPr>
        <p:txBody>
          <a:bodyPr/>
          <a:lstStyle/>
          <a:p>
            <a:r>
              <a:rPr lang="en-US" sz="4800" b="1" dirty="0">
                <a:solidFill>
                  <a:srgbClr val="008000"/>
                </a:solidFill>
                <a:latin typeface="Calibri" charset="0"/>
                <a:ea typeface="ＭＳ Ｐゴシック" charset="0"/>
              </a:rPr>
              <a:t>Questions?</a:t>
            </a:r>
          </a:p>
        </p:txBody>
      </p:sp>
      <p:sp>
        <p:nvSpPr>
          <p:cNvPr id="153602" name="Content Placeholder 2"/>
          <p:cNvSpPr>
            <a:spLocks noGrp="1"/>
          </p:cNvSpPr>
          <p:nvPr>
            <p:ph idx="1"/>
          </p:nvPr>
        </p:nvSpPr>
        <p:spPr/>
        <p:txBody>
          <a:bodyPr/>
          <a:lstStyle/>
          <a:p>
            <a:pPr marL="0" indent="0">
              <a:buFont typeface="Wingdings" charset="0"/>
              <a:buNone/>
            </a:pPr>
            <a:r>
              <a:rPr lang="en-US" sz="1800" dirty="0">
                <a:latin typeface="Calibri" charset="0"/>
                <a:ea typeface="ＭＳ Ｐゴシック" charset="0"/>
              </a:rPr>
              <a:t>Julia </a:t>
            </a:r>
            <a:r>
              <a:rPr lang="en-US" sz="1800" dirty="0" smtClean="0">
                <a:latin typeface="Calibri" charset="0"/>
                <a:ea typeface="ＭＳ Ｐゴシック" charset="0"/>
              </a:rPr>
              <a:t>B. Montgomery</a:t>
            </a:r>
            <a:endParaRPr lang="en-US" sz="1800" dirty="0">
              <a:latin typeface="Calibri" charset="0"/>
              <a:ea typeface="ＭＳ Ｐゴシック" charset="0"/>
            </a:endParaRPr>
          </a:p>
          <a:p>
            <a:pPr marL="0" indent="0">
              <a:buFont typeface="Wingdings" charset="0"/>
              <a:buNone/>
            </a:pPr>
            <a:r>
              <a:rPr lang="en-US" sz="1800" dirty="0">
                <a:latin typeface="Calibri" charset="0"/>
                <a:ea typeface="ＭＳ Ｐゴシック" charset="0"/>
              </a:rPr>
              <a:t>Department of Large Animal Clinical Sciences</a:t>
            </a:r>
          </a:p>
          <a:p>
            <a:pPr marL="0" indent="0">
              <a:buFont typeface="Wingdings" charset="0"/>
              <a:buNone/>
            </a:pPr>
            <a:r>
              <a:rPr lang="en-US" sz="1800" dirty="0">
                <a:latin typeface="Calibri" charset="0"/>
                <a:ea typeface="ＭＳ Ｐゴシック" charset="0"/>
              </a:rPr>
              <a:t>Western College of Veterinary Medicine</a:t>
            </a:r>
          </a:p>
          <a:p>
            <a:pPr marL="0" indent="0">
              <a:buFont typeface="Wingdings" charset="0"/>
              <a:buNone/>
            </a:pPr>
            <a:r>
              <a:rPr lang="en-US" sz="1800" dirty="0">
                <a:latin typeface="Calibri" charset="0"/>
                <a:ea typeface="ＭＳ Ｐゴシック" charset="0"/>
                <a:hlinkClick r:id="rId3"/>
              </a:rPr>
              <a:t>julia.montgomery@usask.ca</a:t>
            </a:r>
            <a:endParaRPr lang="en-US" sz="1800" dirty="0">
              <a:latin typeface="Calibri" charset="0"/>
              <a:ea typeface="ＭＳ Ｐゴシック" charset="0"/>
            </a:endParaRPr>
          </a:p>
          <a:p>
            <a:pPr marL="0" indent="0">
              <a:buFont typeface="Wingdings" charset="0"/>
              <a:buNone/>
            </a:pPr>
            <a:endParaRPr lang="en-US" sz="1800" dirty="0">
              <a:latin typeface="Calibri" charset="0"/>
              <a:ea typeface="ＭＳ Ｐゴシック" charset="0"/>
            </a:endParaRPr>
          </a:p>
          <a:p>
            <a:pPr marL="0" indent="0">
              <a:buFont typeface="Wingdings" charset="0"/>
              <a:buNone/>
            </a:pPr>
            <a:r>
              <a:rPr lang="en-US" sz="1800" dirty="0">
                <a:latin typeface="Calibri" charset="0"/>
                <a:ea typeface="ＭＳ Ｐゴシック" charset="0"/>
                <a:hlinkClick r:id="rId4"/>
              </a:rPr>
              <a:t>https://wcvm.usask.ca/departments/lacs/lacs-people/julia-</a:t>
            </a:r>
            <a:r>
              <a:rPr lang="en-US" sz="1800" dirty="0" smtClean="0">
                <a:latin typeface="Calibri" charset="0"/>
                <a:ea typeface="ＭＳ Ｐゴシック" charset="0"/>
                <a:hlinkClick r:id="rId4"/>
              </a:rPr>
              <a:t>montgomery.php</a:t>
            </a:r>
            <a:endParaRPr lang="en-US" sz="1800" dirty="0" smtClean="0">
              <a:latin typeface="Calibri" charset="0"/>
              <a:ea typeface="ＭＳ Ｐゴシック" charset="0"/>
            </a:endParaRPr>
          </a:p>
          <a:p>
            <a:pPr marL="0" indent="0">
              <a:buFont typeface="Wingdings" charset="0"/>
              <a:buNone/>
            </a:pPr>
            <a:endParaRPr lang="en-US" sz="1800" dirty="0">
              <a:latin typeface="Calibri" charset="0"/>
              <a:ea typeface="ＭＳ Ｐゴシック" charset="0"/>
            </a:endParaRPr>
          </a:p>
          <a:p>
            <a:pPr marL="0" indent="0">
              <a:buFont typeface="Wingdings" charset="0"/>
              <a:buNone/>
            </a:pPr>
            <a:r>
              <a:rPr lang="en-US" sz="1800" dirty="0" smtClean="0">
                <a:latin typeface="Calibri" charset="0"/>
                <a:ea typeface="ＭＳ Ｐゴシック" charset="0"/>
              </a:rPr>
              <a:t>Veterinary </a:t>
            </a:r>
            <a:r>
              <a:rPr lang="en-US" sz="1800" dirty="0">
                <a:latin typeface="Calibri" charset="0"/>
                <a:ea typeface="ＭＳ Ｐゴシック" charset="0"/>
              </a:rPr>
              <a:t>Medical Centre</a:t>
            </a:r>
          </a:p>
          <a:p>
            <a:pPr marL="0" indent="0">
              <a:buFont typeface="Wingdings" charset="0"/>
              <a:buNone/>
            </a:pPr>
            <a:r>
              <a:rPr lang="en-US" sz="1800" dirty="0" smtClean="0">
                <a:latin typeface="Calibri" charset="0"/>
                <a:ea typeface="ＭＳ Ｐゴシック" charset="0"/>
              </a:rPr>
              <a:t>(</a:t>
            </a:r>
            <a:r>
              <a:rPr lang="en-US" sz="1800" dirty="0">
                <a:latin typeface="Calibri" charset="0"/>
                <a:ea typeface="ＭＳ Ｐゴシック" charset="0"/>
              </a:rPr>
              <a:t>306) 966 </a:t>
            </a:r>
            <a:r>
              <a:rPr lang="en-US" sz="1800" dirty="0" smtClean="0">
                <a:latin typeface="Calibri" charset="0"/>
                <a:ea typeface="ＭＳ Ｐゴシック" charset="0"/>
              </a:rPr>
              <a:t>7178</a:t>
            </a:r>
          </a:p>
          <a:p>
            <a:pPr marL="0" indent="0">
              <a:buFont typeface="Wingdings" charset="0"/>
              <a:buNone/>
            </a:pPr>
            <a:endParaRPr lang="en-US" sz="1800" dirty="0">
              <a:latin typeface="Calibri" charset="0"/>
              <a:ea typeface="ＭＳ Ｐゴシック" charset="0"/>
            </a:endParaRPr>
          </a:p>
          <a:p>
            <a:pPr marL="0" indent="0">
              <a:buFont typeface="Wingdings" charset="0"/>
              <a:buNone/>
            </a:pPr>
            <a:r>
              <a:rPr lang="en-US" sz="1800" dirty="0" smtClean="0">
                <a:latin typeface="Calibri" charset="0"/>
                <a:ea typeface="ＭＳ Ｐゴシック" charset="0"/>
              </a:rPr>
              <a:t>Oil supplementation survey: </a:t>
            </a:r>
            <a:r>
              <a:rPr lang="en-US" sz="1800" dirty="0">
                <a:solidFill>
                  <a:srgbClr val="008000"/>
                </a:solidFill>
                <a:hlinkClick r:id="rId5"/>
              </a:rPr>
              <a:t>https://www.surveymonkey.ca/r/</a:t>
            </a:r>
            <a:r>
              <a:rPr lang="en-US" sz="1800" dirty="0" smtClean="0">
                <a:solidFill>
                  <a:srgbClr val="008000"/>
                </a:solidFill>
                <a:hlinkClick r:id="rId5"/>
              </a:rPr>
              <a:t>NTYYWGX</a:t>
            </a:r>
            <a:endParaRPr lang="en-US" sz="1800" dirty="0" smtClean="0">
              <a:solidFill>
                <a:srgbClr val="008000"/>
              </a:solidFill>
            </a:endParaRPr>
          </a:p>
          <a:p>
            <a:pPr marL="0" indent="0">
              <a:buFont typeface="Wingdings" charset="0"/>
              <a:buNone/>
            </a:pPr>
            <a:endParaRPr lang="en-US" sz="1800" dirty="0">
              <a:solidFill>
                <a:srgbClr val="008000"/>
              </a:solidFill>
              <a:latin typeface="Calibri" charset="0"/>
              <a:ea typeface="ＭＳ Ｐゴシック" charset="0"/>
            </a:endParaRPr>
          </a:p>
          <a:p>
            <a:pPr marL="0" indent="0">
              <a:buFont typeface="Wingdings" charset="0"/>
              <a:buNone/>
            </a:pPr>
            <a:endParaRPr lang="en-US" sz="1800" dirty="0">
              <a:latin typeface="Calibri" charset="0"/>
              <a:ea typeface="ＭＳ Ｐゴシック" charset="0"/>
            </a:endParaRPr>
          </a:p>
        </p:txBody>
      </p:sp>
      <p:sp>
        <p:nvSpPr>
          <p:cNvPr id="2" name="TextBox 1"/>
          <p:cNvSpPr txBox="1"/>
          <p:nvPr/>
        </p:nvSpPr>
        <p:spPr>
          <a:xfrm>
            <a:off x="2525977" y="5798403"/>
            <a:ext cx="4092046" cy="830997"/>
          </a:xfrm>
          <a:prstGeom prst="rect">
            <a:avLst/>
          </a:prstGeom>
          <a:noFill/>
        </p:spPr>
        <p:txBody>
          <a:bodyPr wrap="none">
            <a:spAutoFit/>
          </a:bodyPr>
          <a:lstStyle/>
          <a:p>
            <a:pPr>
              <a:defRPr/>
            </a:pPr>
            <a:r>
              <a:rPr lang="en-US" sz="4800" b="1" dirty="0">
                <a:solidFill>
                  <a:srgbClr val="008000"/>
                </a:solidFill>
                <a:latin typeface="Lucida Calligraphy"/>
                <a:cs typeface="Lucida Calligraphy"/>
              </a:rPr>
              <a:t>Thank You!</a:t>
            </a:r>
          </a:p>
        </p:txBody>
      </p:sp>
    </p:spTree>
    <p:extLst>
      <p:ext uri="{BB962C8B-B14F-4D97-AF65-F5344CB8AC3E}">
        <p14:creationId xmlns:p14="http://schemas.microsoft.com/office/powerpoint/2010/main" val="1917614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685800"/>
            <a:ext cx="8550275" cy="609600"/>
          </a:xfrm>
        </p:spPr>
        <p:txBody>
          <a:bodyPr/>
          <a:lstStyle/>
          <a:p>
            <a:r>
              <a:rPr lang="en-US" sz="4800" b="1" dirty="0">
                <a:latin typeface="Calibri" charset="0"/>
                <a:ea typeface="ＭＳ Ｐゴシック" charset="0"/>
              </a:rPr>
              <a:t>“Easy keepers”</a:t>
            </a:r>
          </a:p>
        </p:txBody>
      </p:sp>
      <p:sp>
        <p:nvSpPr>
          <p:cNvPr id="49156" name="Content Placeholder 5"/>
          <p:cNvSpPr>
            <a:spLocks noGrp="1"/>
          </p:cNvSpPr>
          <p:nvPr>
            <p:ph idx="1"/>
          </p:nvPr>
        </p:nvSpPr>
        <p:spPr>
          <a:xfrm>
            <a:off x="228600" y="1752600"/>
            <a:ext cx="8550275" cy="4495800"/>
          </a:xfrm>
        </p:spPr>
        <p:txBody>
          <a:bodyPr/>
          <a:lstStyle/>
          <a:p>
            <a:pPr>
              <a:defRPr/>
            </a:pPr>
            <a:r>
              <a:rPr lang="en-US" dirty="0" smtClean="0">
                <a:latin typeface="Calibri" charset="0"/>
                <a:ea typeface="ＭＳ Ｐゴシック" charset="0"/>
              </a:rPr>
              <a:t>“Hardy” breeds</a:t>
            </a:r>
          </a:p>
          <a:p>
            <a:pPr marL="800100" lvl="1" indent="-342900">
              <a:buFont typeface="Arial"/>
              <a:buChar char="•"/>
              <a:defRPr/>
            </a:pPr>
            <a:r>
              <a:rPr lang="en-US" dirty="0" smtClean="0">
                <a:latin typeface="Calibri" charset="0"/>
                <a:ea typeface="ＭＳ Ｐゴシック" charset="0"/>
              </a:rPr>
              <a:t>Ponies</a:t>
            </a:r>
          </a:p>
          <a:p>
            <a:pPr marL="800100" lvl="1" indent="-342900">
              <a:buFont typeface="Arial"/>
              <a:buChar char="•"/>
              <a:defRPr/>
            </a:pPr>
            <a:r>
              <a:rPr lang="en-US" dirty="0" err="1" smtClean="0">
                <a:latin typeface="Calibri" charset="0"/>
                <a:ea typeface="ＭＳ Ｐゴシック" charset="0"/>
              </a:rPr>
              <a:t>Morgans</a:t>
            </a:r>
            <a:endParaRPr lang="en-US" dirty="0" smtClean="0">
              <a:latin typeface="Calibri" charset="0"/>
              <a:ea typeface="ＭＳ Ｐゴシック" charset="0"/>
            </a:endParaRPr>
          </a:p>
          <a:p>
            <a:pPr marL="800100" lvl="1" indent="-342900">
              <a:buFont typeface="Arial"/>
              <a:buChar char="•"/>
              <a:defRPr/>
            </a:pPr>
            <a:r>
              <a:rPr lang="en-US" dirty="0" smtClean="0">
                <a:latin typeface="Calibri" charset="0"/>
                <a:ea typeface="ＭＳ Ｐゴシック" charset="0"/>
              </a:rPr>
              <a:t>Arabians</a:t>
            </a:r>
          </a:p>
          <a:p>
            <a:pPr marL="800100" lvl="1" indent="-342900">
              <a:buFont typeface="Arial"/>
              <a:buChar char="•"/>
              <a:defRPr/>
            </a:pPr>
            <a:r>
              <a:rPr lang="en-US" dirty="0" smtClean="0">
                <a:latin typeface="Calibri" charset="0"/>
                <a:ea typeface="ＭＳ Ｐゴシック" charset="0"/>
              </a:rPr>
              <a:t>Paso </a:t>
            </a:r>
            <a:r>
              <a:rPr lang="en-US" dirty="0" err="1" smtClean="0">
                <a:latin typeface="Calibri" charset="0"/>
                <a:ea typeface="ＭＳ Ｐゴシック" charset="0"/>
              </a:rPr>
              <a:t>finos</a:t>
            </a:r>
            <a:endParaRPr lang="en-US" dirty="0" smtClean="0">
              <a:latin typeface="Calibri" charset="0"/>
              <a:ea typeface="ＭＳ Ｐゴシック" charset="0"/>
            </a:endParaRPr>
          </a:p>
          <a:p>
            <a:pPr marL="800100" lvl="1" indent="-342900">
              <a:buFont typeface="Arial"/>
              <a:buChar char="•"/>
              <a:defRPr/>
            </a:pPr>
            <a:r>
              <a:rPr lang="en-US" dirty="0" smtClean="0">
                <a:latin typeface="Calibri" charset="0"/>
                <a:ea typeface="ＭＳ Ｐゴシック" charset="0"/>
              </a:rPr>
              <a:t>Domesticated mustangs</a:t>
            </a:r>
          </a:p>
          <a:p>
            <a:pPr>
              <a:buFont typeface="Wingdings" charset="2"/>
              <a:buChar char="§"/>
              <a:defRPr/>
            </a:pPr>
            <a:r>
              <a:rPr lang="en-US" dirty="0" smtClean="0">
                <a:latin typeface="Calibri" charset="0"/>
                <a:ea typeface="ＭＳ Ｐゴシック" charset="0"/>
              </a:rPr>
              <a:t>History of laminitis</a:t>
            </a:r>
          </a:p>
          <a:p>
            <a:pPr>
              <a:buFont typeface="Wingdings" charset="2"/>
              <a:buChar char="§"/>
              <a:defRPr/>
            </a:pPr>
            <a:r>
              <a:rPr lang="en-US" dirty="0" smtClean="0">
                <a:latin typeface="Calibri" charset="0"/>
                <a:ea typeface="ＭＳ Ｐゴシック" charset="0"/>
              </a:rPr>
              <a:t>Equine metabolic syndrome (EMS)</a:t>
            </a:r>
          </a:p>
          <a:p>
            <a:pPr marL="457200" lvl="1" indent="0">
              <a:buFont typeface="Arial" charset="0"/>
              <a:buNone/>
              <a:defRPr/>
            </a:pPr>
            <a:endParaRPr lang="en-US" dirty="0">
              <a:latin typeface="Calibri" charset="0"/>
              <a:ea typeface="ＭＳ Ｐゴシック" charset="0"/>
            </a:endParaRPr>
          </a:p>
        </p:txBody>
      </p:sp>
      <p:pic>
        <p:nvPicPr>
          <p:cNvPr id="7" name="Picture 6">
            <a:extLst>
              <a:ext uri="{FF2B5EF4-FFF2-40B4-BE49-F238E27FC236}">
                <a16:creationId xmlns:a16="http://schemas.microsoft.com/office/drawing/2014/main" xmlns="" id="{A436BA38-B851-7444-A171-7CE70301F47B}"/>
              </a:ext>
            </a:extLst>
          </p:cNvPr>
          <p:cNvPicPr>
            <a:picLocks noChangeAspect="1"/>
          </p:cNvPicPr>
          <p:nvPr/>
        </p:nvPicPr>
        <p:blipFill>
          <a:blip r:embed="rId2"/>
          <a:stretch>
            <a:fillRect/>
          </a:stretch>
        </p:blipFill>
        <p:spPr>
          <a:xfrm>
            <a:off x="5715000" y="4305563"/>
            <a:ext cx="3373277" cy="2247637"/>
          </a:xfrm>
          <a:prstGeom prst="rect">
            <a:avLst/>
          </a:prstGeom>
          <a:ln>
            <a:noFill/>
          </a:ln>
          <a:effectLst>
            <a:softEdge rad="112500"/>
          </a:effectLst>
        </p:spPr>
      </p:pic>
      <p:sp>
        <p:nvSpPr>
          <p:cNvPr id="8" name="Shape 64">
            <a:extLst>
              <a:ext uri="{FF2B5EF4-FFF2-40B4-BE49-F238E27FC236}">
                <a16:creationId xmlns:a16="http://schemas.microsoft.com/office/drawing/2014/main" xmlns="" id="{EBC3FDB3-41E5-D743-8237-75F485F9EB46}"/>
              </a:ext>
            </a:extLst>
          </p:cNvPr>
          <p:cNvSpPr>
            <a:spLocks noChangeArrowheads="1"/>
          </p:cNvSpPr>
          <p:nvPr/>
        </p:nvSpPr>
        <p:spPr bwMode="auto">
          <a:xfrm>
            <a:off x="8323782" y="6477000"/>
            <a:ext cx="7440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Font typeface="Arial" panose="020B0604020202020204" pitchFamily="34" charset="0"/>
              <a:buChar char="•"/>
              <a:tabLst>
                <a:tab pos="723900" algn="l"/>
                <a:tab pos="1447800" algn="l"/>
                <a:tab pos="2171700" algn="l"/>
                <a:tab pos="2895600" algn="l"/>
                <a:tab pos="36195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723900" algn="l"/>
                <a:tab pos="1447800" algn="l"/>
                <a:tab pos="2171700" algn="l"/>
                <a:tab pos="2895600" algn="l"/>
                <a:tab pos="36195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23900" algn="l"/>
                <a:tab pos="1447800" algn="l"/>
                <a:tab pos="2171700" algn="l"/>
                <a:tab pos="2895600" algn="l"/>
                <a:tab pos="36195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it-IT" altLang="en-US" sz="1200" dirty="0">
                <a:solidFill>
                  <a:srgbClr val="000000"/>
                </a:solidFill>
                <a:latin typeface="+mn-lt"/>
                <a:ea typeface="Helvetica Light"/>
                <a:cs typeface="Helvetica Light"/>
                <a:sym typeface="Helvetica Light"/>
              </a:rPr>
              <a:t>WCVM</a:t>
            </a:r>
            <a:endParaRPr lang="en-US" altLang="en-US" sz="1200" dirty="0">
              <a:solidFill>
                <a:srgbClr val="000000"/>
              </a:solidFill>
              <a:latin typeface="+mn-lt"/>
              <a:ea typeface="Helvetica Light"/>
              <a:cs typeface="Helvetica Light"/>
              <a:sym typeface="Helvetica Light"/>
            </a:endParaRPr>
          </a:p>
        </p:txBody>
      </p:sp>
      <p:pic>
        <p:nvPicPr>
          <p:cNvPr id="6" name="Picture 5" descr="IMG_07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28600"/>
            <a:ext cx="2184400" cy="2912533"/>
          </a:xfrm>
          <a:prstGeom prst="rect">
            <a:avLst/>
          </a:prstGeom>
          <a:ln>
            <a:noFill/>
          </a:ln>
          <a:effectLst>
            <a:softEdge rad="112500"/>
          </a:effectLst>
        </p:spPr>
      </p:pic>
      <p:sp>
        <p:nvSpPr>
          <p:cNvPr id="9" name="Down Arrow 8"/>
          <p:cNvSpPr/>
          <p:nvPr/>
        </p:nvSpPr>
        <p:spPr bwMode="auto">
          <a:xfrm>
            <a:off x="7398844" y="3226894"/>
            <a:ext cx="822960" cy="1040305"/>
          </a:xfrm>
          <a:prstGeom prst="downArrow">
            <a:avLst/>
          </a:prstGeom>
          <a:solidFill>
            <a:schemeClr val="accent1">
              <a:alpha val="28000"/>
            </a:schemeClr>
          </a:solidFill>
          <a:ln w="9525" cap="flat" cmpd="sng" algn="ctr">
            <a:solidFill>
              <a:schemeClr val="tx1"/>
            </a:solidFill>
            <a:prstDash val="solid"/>
            <a:round/>
            <a:headEnd type="none" w="med" len="med"/>
            <a:tailEnd type="none" w="med" len="med"/>
          </a:ln>
          <a:effectLst/>
        </p:spPr>
        <p:txBody>
          <a:bodyPr/>
          <a:lstStyle/>
          <a:p>
            <a:endParaRPr lang="en-US"/>
          </a:p>
        </p:txBody>
      </p:sp>
    </p:spTree>
    <p:extLst>
      <p:ext uri="{BB962C8B-B14F-4D97-AF65-F5344CB8AC3E}">
        <p14:creationId xmlns:p14="http://schemas.microsoft.com/office/powerpoint/2010/main" val="3734056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609600"/>
            <a:ext cx="8550275" cy="609600"/>
          </a:xfrm>
        </p:spPr>
        <p:txBody>
          <a:bodyPr/>
          <a:lstStyle/>
          <a:p>
            <a:pPr>
              <a:defRPr/>
            </a:pPr>
            <a:r>
              <a:rPr lang="en-US" sz="4800" b="1" dirty="0" smtClean="0"/>
              <a:t>EMS Definition</a:t>
            </a:r>
            <a:endParaRPr lang="en-US" sz="4800" b="1" dirty="0"/>
          </a:p>
        </p:txBody>
      </p:sp>
      <p:sp>
        <p:nvSpPr>
          <p:cNvPr id="53250" name="Rectangle 3"/>
          <p:cNvSpPr>
            <a:spLocks noGrp="1" noChangeArrowheads="1"/>
          </p:cNvSpPr>
          <p:nvPr>
            <p:ph idx="1"/>
          </p:nvPr>
        </p:nvSpPr>
        <p:spPr>
          <a:xfrm>
            <a:off x="228600" y="1676400"/>
            <a:ext cx="8550275" cy="4495800"/>
          </a:xfrm>
        </p:spPr>
        <p:txBody>
          <a:bodyPr/>
          <a:lstStyle/>
          <a:p>
            <a:pPr>
              <a:lnSpc>
                <a:spcPct val="90000"/>
              </a:lnSpc>
            </a:pPr>
            <a:r>
              <a:rPr lang="en-US" dirty="0" smtClean="0">
                <a:latin typeface="Calibri" charset="0"/>
                <a:ea typeface="ＭＳ Ｐゴシック" charset="0"/>
              </a:rPr>
              <a:t>Abnormal insulin metabolism (insulin </a:t>
            </a:r>
            <a:r>
              <a:rPr lang="en-US" dirty="0" err="1" smtClean="0">
                <a:latin typeface="Calibri" charset="0"/>
                <a:ea typeface="ＭＳ Ｐゴシック" charset="0"/>
              </a:rPr>
              <a:t>dysregulation</a:t>
            </a:r>
            <a:r>
              <a:rPr lang="en-US" dirty="0" smtClean="0">
                <a:latin typeface="Calibri" charset="0"/>
                <a:ea typeface="ＭＳ Ｐゴシック" charset="0"/>
              </a:rPr>
              <a:t>)</a:t>
            </a:r>
            <a:endParaRPr lang="en-US" dirty="0">
              <a:latin typeface="Calibri" charset="0"/>
              <a:ea typeface="ＭＳ Ｐゴシック" charset="0"/>
            </a:endParaRPr>
          </a:p>
          <a:p>
            <a:pPr>
              <a:lnSpc>
                <a:spcPct val="90000"/>
              </a:lnSpc>
            </a:pPr>
            <a:r>
              <a:rPr lang="en-US" dirty="0">
                <a:latin typeface="Calibri" charset="0"/>
                <a:ea typeface="ＭＳ Ｐゴシック" charset="0"/>
              </a:rPr>
              <a:t>Obesity and/or regional adiposity</a:t>
            </a:r>
          </a:p>
          <a:p>
            <a:pPr marL="800100" lvl="1" indent="-342900">
              <a:lnSpc>
                <a:spcPct val="90000"/>
              </a:lnSpc>
              <a:buFont typeface="Arial" charset="0"/>
              <a:buChar char="•"/>
            </a:pPr>
            <a:r>
              <a:rPr lang="en-US" dirty="0" err="1">
                <a:latin typeface="Calibri" charset="0"/>
                <a:ea typeface="ＭＳ Ｐゴシック" charset="0"/>
              </a:rPr>
              <a:t>Cresty</a:t>
            </a:r>
            <a:r>
              <a:rPr lang="en-US" dirty="0">
                <a:latin typeface="Calibri" charset="0"/>
                <a:ea typeface="ＭＳ Ｐゴシック" charset="0"/>
              </a:rPr>
              <a:t> neck</a:t>
            </a:r>
          </a:p>
          <a:p>
            <a:pPr marL="800100" lvl="1" indent="-342900">
              <a:lnSpc>
                <a:spcPct val="90000"/>
              </a:lnSpc>
              <a:buFont typeface="Arial" charset="0"/>
              <a:buChar char="•"/>
            </a:pPr>
            <a:r>
              <a:rPr lang="en-US" dirty="0">
                <a:latin typeface="Calibri" charset="0"/>
                <a:ea typeface="ＭＳ Ｐゴシック" charset="0"/>
              </a:rPr>
              <a:t>Fat deposits over shoulder and rump</a:t>
            </a:r>
          </a:p>
          <a:p>
            <a:pPr marL="800100" lvl="1" indent="-342900">
              <a:lnSpc>
                <a:spcPct val="90000"/>
              </a:lnSpc>
              <a:buFont typeface="Arial" charset="0"/>
              <a:buChar char="•"/>
            </a:pPr>
            <a:r>
              <a:rPr lang="en-US" dirty="0">
                <a:latin typeface="Calibri" charset="0"/>
                <a:ea typeface="ＭＳ Ｐゴシック" charset="0"/>
              </a:rPr>
              <a:t>Crease down </a:t>
            </a:r>
            <a:r>
              <a:rPr lang="en-US" dirty="0" smtClean="0">
                <a:latin typeface="Calibri" charset="0"/>
                <a:ea typeface="ＭＳ Ｐゴシック" charset="0"/>
              </a:rPr>
              <a:t>back</a:t>
            </a:r>
          </a:p>
          <a:p>
            <a:pPr>
              <a:lnSpc>
                <a:spcPct val="90000"/>
              </a:lnSpc>
            </a:pPr>
            <a:r>
              <a:rPr lang="en-US" dirty="0" smtClean="0">
                <a:latin typeface="Calibri" charset="0"/>
                <a:ea typeface="ＭＳ Ｐゴシック" charset="0"/>
              </a:rPr>
              <a:t>Weight-loss resistance</a:t>
            </a:r>
          </a:p>
          <a:p>
            <a:pPr>
              <a:lnSpc>
                <a:spcPct val="90000"/>
              </a:lnSpc>
            </a:pPr>
            <a:r>
              <a:rPr lang="en-US" dirty="0" smtClean="0">
                <a:latin typeface="Calibri" charset="0"/>
                <a:ea typeface="ＭＳ Ｐゴシック" charset="0"/>
              </a:rPr>
              <a:t>Abnormal fat metabolism</a:t>
            </a:r>
            <a:endParaRPr lang="en-US" dirty="0">
              <a:latin typeface="Calibri" charset="0"/>
              <a:ea typeface="ＭＳ Ｐゴシック" charset="0"/>
            </a:endParaRPr>
          </a:p>
          <a:p>
            <a:pPr>
              <a:lnSpc>
                <a:spcPct val="90000"/>
              </a:lnSpc>
            </a:pPr>
            <a:r>
              <a:rPr lang="en-US" b="1" dirty="0" smtClean="0">
                <a:latin typeface="Calibri" charset="0"/>
                <a:ea typeface="ＭＳ Ｐゴシック" charset="0"/>
              </a:rPr>
              <a:t>Predisposition for laminitis</a:t>
            </a:r>
            <a:endParaRPr lang="en-US" b="1" dirty="0">
              <a:latin typeface="Calibri" charset="0"/>
              <a:ea typeface="ＭＳ Ｐゴシック" charset="0"/>
            </a:endParaRPr>
          </a:p>
        </p:txBody>
      </p:sp>
      <p:pic>
        <p:nvPicPr>
          <p:cNvPr id="7" name="Picture 6" descr="IMG_0662.jpg"/>
          <p:cNvPicPr>
            <a:picLocks noChangeAspect="1"/>
          </p:cNvPicPr>
          <p:nvPr/>
        </p:nvPicPr>
        <p:blipFill rotWithShape="1">
          <a:blip r:embed="rId2">
            <a:extLst>
              <a:ext uri="{28A0092B-C50C-407E-A947-70E740481C1C}">
                <a14:useLocalDpi xmlns:a14="http://schemas.microsoft.com/office/drawing/2010/main" val="0"/>
              </a:ext>
            </a:extLst>
          </a:blip>
          <a:srcRect r="25885"/>
          <a:stretch/>
        </p:blipFill>
        <p:spPr>
          <a:xfrm>
            <a:off x="5769923" y="3429000"/>
            <a:ext cx="3336530" cy="3376403"/>
          </a:xfrm>
          <a:prstGeom prst="rect">
            <a:avLst/>
          </a:prstGeom>
          <a:ln>
            <a:noFill/>
          </a:ln>
          <a:effectLst>
            <a:softEdge rad="112500"/>
          </a:effectLst>
        </p:spPr>
      </p:pic>
    </p:spTree>
    <p:extLst>
      <p:ext uri="{BB962C8B-B14F-4D97-AF65-F5344CB8AC3E}">
        <p14:creationId xmlns:p14="http://schemas.microsoft.com/office/powerpoint/2010/main" val="6729757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550275" cy="609600"/>
          </a:xfrm>
        </p:spPr>
        <p:txBody>
          <a:bodyPr/>
          <a:lstStyle/>
          <a:p>
            <a:r>
              <a:rPr lang="en-US" sz="4800" b="1" dirty="0" smtClean="0"/>
              <a:t>Insulin </a:t>
            </a:r>
            <a:r>
              <a:rPr lang="en-US" sz="4800" b="1" dirty="0" err="1" smtClean="0"/>
              <a:t>Dysregulation</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Any combination of:</a:t>
            </a:r>
          </a:p>
          <a:p>
            <a:pPr lvl="1"/>
            <a:r>
              <a:rPr lang="en-US" dirty="0" smtClean="0"/>
              <a:t>Fasting </a:t>
            </a:r>
            <a:r>
              <a:rPr lang="en-US" dirty="0" err="1" smtClean="0"/>
              <a:t>hyperinsulinemia</a:t>
            </a:r>
            <a:endParaRPr lang="en-US" dirty="0" smtClean="0"/>
          </a:p>
          <a:p>
            <a:pPr lvl="2"/>
            <a:r>
              <a:rPr lang="en-US" dirty="0" smtClean="0"/>
              <a:t>Elevated blood insulin after fasting</a:t>
            </a:r>
          </a:p>
          <a:p>
            <a:pPr lvl="1"/>
            <a:r>
              <a:rPr lang="en-US" dirty="0" smtClean="0"/>
              <a:t>Postprandial </a:t>
            </a:r>
            <a:r>
              <a:rPr lang="en-US" dirty="0" err="1" smtClean="0"/>
              <a:t>hyperinsulinemia</a:t>
            </a:r>
            <a:endParaRPr lang="en-US" dirty="0" smtClean="0"/>
          </a:p>
          <a:p>
            <a:pPr lvl="2"/>
            <a:r>
              <a:rPr lang="en-US" dirty="0" smtClean="0"/>
              <a:t>Elevated blood insulin after a meal</a:t>
            </a:r>
          </a:p>
          <a:p>
            <a:pPr lvl="1"/>
            <a:r>
              <a:rPr lang="en-US" dirty="0" smtClean="0"/>
              <a:t>Tissue insulin resistance </a:t>
            </a:r>
          </a:p>
          <a:p>
            <a:pPr lvl="2"/>
            <a:r>
              <a:rPr lang="en-US" dirty="0" smtClean="0"/>
              <a:t>Abnormal metabolic response to insulin</a:t>
            </a:r>
          </a:p>
          <a:p>
            <a:endParaRPr lang="en-US" dirty="0"/>
          </a:p>
          <a:p>
            <a:r>
              <a:rPr lang="en-US" sz="2400" dirty="0" smtClean="0"/>
              <a:t>Note: insulin is responsible for glucose uptake into tissues</a:t>
            </a:r>
            <a:endParaRPr lang="en-US" sz="2400" dirty="0"/>
          </a:p>
        </p:txBody>
      </p:sp>
    </p:spTree>
    <p:extLst>
      <p:ext uri="{BB962C8B-B14F-4D97-AF65-F5344CB8AC3E}">
        <p14:creationId xmlns:p14="http://schemas.microsoft.com/office/powerpoint/2010/main" val="30749619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EMS Clinical Presentation</a:t>
            </a:r>
            <a:endParaRPr lang="en-US" sz="4800" b="1" dirty="0"/>
          </a:p>
        </p:txBody>
      </p:sp>
      <p:sp>
        <p:nvSpPr>
          <p:cNvPr id="3" name="Content Placeholder 2"/>
          <p:cNvSpPr>
            <a:spLocks noGrp="1"/>
          </p:cNvSpPr>
          <p:nvPr>
            <p:ph idx="1"/>
          </p:nvPr>
        </p:nvSpPr>
        <p:spPr>
          <a:xfrm>
            <a:off x="228600" y="1752600"/>
            <a:ext cx="8550275" cy="4495800"/>
          </a:xfrm>
        </p:spPr>
        <p:txBody>
          <a:bodyPr/>
          <a:lstStyle/>
          <a:p>
            <a:r>
              <a:rPr lang="en-US" dirty="0" smtClean="0"/>
              <a:t>“Easy keeper” </a:t>
            </a:r>
          </a:p>
          <a:p>
            <a:r>
              <a:rPr lang="en-US" dirty="0" smtClean="0"/>
              <a:t>Normal or increased body condition score (BCS)</a:t>
            </a:r>
          </a:p>
          <a:p>
            <a:r>
              <a:rPr lang="en-US" dirty="0" smtClean="0"/>
              <a:t>Regional adiposity/increased </a:t>
            </a:r>
            <a:r>
              <a:rPr lang="en-US" dirty="0" err="1" smtClean="0"/>
              <a:t>cresty</a:t>
            </a:r>
            <a:r>
              <a:rPr lang="en-US" dirty="0" smtClean="0"/>
              <a:t> neck score (CNS)</a:t>
            </a:r>
          </a:p>
          <a:p>
            <a:r>
              <a:rPr lang="en-US" dirty="0" smtClean="0"/>
              <a:t>Laminitis</a:t>
            </a:r>
          </a:p>
          <a:p>
            <a:pPr lvl="1"/>
            <a:r>
              <a:rPr lang="en-US" dirty="0" smtClean="0"/>
              <a:t>Acute &amp; historical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597" y="3645024"/>
            <a:ext cx="4630006" cy="2539269"/>
          </a:xfrm>
          <a:prstGeom prst="rect">
            <a:avLst/>
          </a:prstGeom>
        </p:spPr>
      </p:pic>
      <p:sp>
        <p:nvSpPr>
          <p:cNvPr id="5" name="TextBox 4"/>
          <p:cNvSpPr txBox="1"/>
          <p:nvPr/>
        </p:nvSpPr>
        <p:spPr>
          <a:xfrm>
            <a:off x="5724128" y="6184293"/>
            <a:ext cx="1365296" cy="276999"/>
          </a:xfrm>
          <a:prstGeom prst="rect">
            <a:avLst/>
          </a:prstGeom>
          <a:noFill/>
        </p:spPr>
        <p:txBody>
          <a:bodyPr wrap="square" rtlCol="0">
            <a:spAutoFit/>
          </a:bodyPr>
          <a:lstStyle/>
          <a:p>
            <a:r>
              <a:rPr lang="en-CA" sz="1200" dirty="0" smtClean="0">
                <a:solidFill>
                  <a:srgbClr val="373D65"/>
                </a:solidFill>
                <a:latin typeface="Helvetica Neue"/>
              </a:rPr>
              <a:t>WCVM today</a:t>
            </a:r>
            <a:endParaRPr lang="en-CA" sz="1200" dirty="0">
              <a:solidFill>
                <a:srgbClr val="373D65"/>
              </a:solidFill>
              <a:latin typeface="Helvetica Neue"/>
            </a:endParaRPr>
          </a:p>
        </p:txBody>
      </p:sp>
    </p:spTree>
    <p:extLst>
      <p:ext uri="{BB962C8B-B14F-4D97-AF65-F5344CB8AC3E}">
        <p14:creationId xmlns:p14="http://schemas.microsoft.com/office/powerpoint/2010/main" val="12735012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4800" b="1" dirty="0" smtClean="0"/>
              <a:t>Body condition score (BCS)</a:t>
            </a:r>
            <a:endParaRPr lang="en-US" sz="4800" b="1" dirty="0"/>
          </a:p>
        </p:txBody>
      </p:sp>
      <p:pic>
        <p:nvPicPr>
          <p:cNvPr id="4" name="Content Placeholder 3"/>
          <p:cNvPicPr>
            <a:picLocks noGrp="1" noChangeAspect="1"/>
          </p:cNvPicPr>
          <p:nvPr>
            <p:ph idx="1"/>
          </p:nvPr>
        </p:nvPicPr>
        <p:blipFill>
          <a:blip r:embed="rId2"/>
          <a:srcRect l="-623" r="-623"/>
          <a:stretch>
            <a:fillRect/>
          </a:stretch>
        </p:blipFill>
        <p:spPr>
          <a:xfrm>
            <a:off x="228600" y="1752600"/>
            <a:ext cx="8550275" cy="4495800"/>
          </a:xfrm>
        </p:spPr>
      </p:pic>
      <p:pic>
        <p:nvPicPr>
          <p:cNvPr id="5" name="Picture 4"/>
          <p:cNvPicPr>
            <a:picLocks noChangeAspect="1"/>
          </p:cNvPicPr>
          <p:nvPr/>
        </p:nvPicPr>
        <p:blipFill>
          <a:blip r:embed="rId3"/>
          <a:stretch>
            <a:fillRect/>
          </a:stretch>
        </p:blipFill>
        <p:spPr>
          <a:xfrm>
            <a:off x="2362200" y="6324600"/>
            <a:ext cx="6197600" cy="444500"/>
          </a:xfrm>
          <a:prstGeom prst="rect">
            <a:avLst/>
          </a:prstGeom>
        </p:spPr>
      </p:pic>
    </p:spTree>
    <p:extLst>
      <p:ext uri="{BB962C8B-B14F-4D97-AF65-F5344CB8AC3E}">
        <p14:creationId xmlns:p14="http://schemas.microsoft.com/office/powerpoint/2010/main" val="37632358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743" r="55068"/>
          <a:stretch/>
        </p:blipFill>
        <p:spPr>
          <a:xfrm>
            <a:off x="228601" y="1524000"/>
            <a:ext cx="3848100" cy="4495800"/>
          </a:xfrm>
        </p:spPr>
      </p:pic>
      <p:pic>
        <p:nvPicPr>
          <p:cNvPr id="5" name="Picture 4"/>
          <p:cNvPicPr>
            <a:picLocks noChangeAspect="1"/>
          </p:cNvPicPr>
          <p:nvPr/>
        </p:nvPicPr>
        <p:blipFill>
          <a:blip r:embed="rId3"/>
          <a:stretch>
            <a:fillRect/>
          </a:stretch>
        </p:blipFill>
        <p:spPr>
          <a:xfrm>
            <a:off x="2362200" y="6324600"/>
            <a:ext cx="6197600" cy="444500"/>
          </a:xfrm>
          <a:prstGeom prst="rect">
            <a:avLst/>
          </a:prstGeom>
        </p:spPr>
      </p:pic>
      <p:pic>
        <p:nvPicPr>
          <p:cNvPr id="6" name="Content Placeholder 3"/>
          <p:cNvPicPr>
            <a:picLocks noChangeAspect="1"/>
          </p:cNvPicPr>
          <p:nvPr/>
        </p:nvPicPr>
        <p:blipFill rotWithShape="1">
          <a:blip r:embed="rId4"/>
          <a:srcRect l="-4234" r="51873"/>
          <a:stretch/>
        </p:blipFill>
        <p:spPr>
          <a:xfrm>
            <a:off x="4572000" y="1524000"/>
            <a:ext cx="4127500" cy="4495800"/>
          </a:xfrm>
          <a:prstGeom prst="rect">
            <a:avLst/>
          </a:prstGeom>
        </p:spPr>
      </p:pic>
    </p:spTree>
    <p:extLst>
      <p:ext uri="{BB962C8B-B14F-4D97-AF65-F5344CB8AC3E}">
        <p14:creationId xmlns:p14="http://schemas.microsoft.com/office/powerpoint/2010/main" val="8390468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usask 1">
      <a:dk1>
        <a:srgbClr val="000000"/>
      </a:dk1>
      <a:lt1>
        <a:srgbClr val="9A9B9D"/>
      </a:lt1>
      <a:dk2>
        <a:srgbClr val="4D4E53"/>
      </a:dk2>
      <a:lt2>
        <a:srgbClr val="D6D6D3"/>
      </a:lt2>
      <a:accent1>
        <a:srgbClr val="417630"/>
      </a:accent1>
      <a:accent2>
        <a:srgbClr val="C8C8C8"/>
      </a:accent2>
      <a:accent3>
        <a:srgbClr val="BED600"/>
      </a:accent3>
      <a:accent4>
        <a:srgbClr val="323232"/>
      </a:accent4>
      <a:accent5>
        <a:srgbClr val="ECF15E"/>
      </a:accent5>
      <a:accent6>
        <a:srgbClr val="0C6B41"/>
      </a:accent6>
      <a:hlink>
        <a:srgbClr val="417630"/>
      </a:hlink>
      <a:folHlink>
        <a:srgbClr val="719500"/>
      </a:folHlink>
    </a:clrScheme>
    <a:fontScheme name="Blan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3190</TotalTime>
  <Words>1476</Words>
  <Application>Microsoft Macintosh PowerPoint</Application>
  <PresentationFormat>On-screen Show (4:3)</PresentationFormat>
  <Paragraphs>273</Paragraphs>
  <Slides>38</Slides>
  <Notes>12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Blank</vt:lpstr>
      <vt:lpstr>A Heavy Burden: Obesity and Associated Health Risks in Horses  Julia B. Montgomery, Med Vet, PhD, DACVIM (LAIM) Assistant Professor, Western College of Veterinary Medicine September 9, 2018</vt:lpstr>
      <vt:lpstr>Overview</vt:lpstr>
      <vt:lpstr>From Table to Stable</vt:lpstr>
      <vt:lpstr>“Easy keepers”</vt:lpstr>
      <vt:lpstr>EMS Definition</vt:lpstr>
      <vt:lpstr>Insulin Dysregulation</vt:lpstr>
      <vt:lpstr>EMS Clinical Presentation</vt:lpstr>
      <vt:lpstr>Body condition score (BCS)</vt:lpstr>
      <vt:lpstr>PowerPoint Presentation</vt:lpstr>
      <vt:lpstr>PowerPoint Presentation</vt:lpstr>
      <vt:lpstr>PowerPoint Presentation</vt:lpstr>
      <vt:lpstr>PowerPoint Presentation</vt:lpstr>
      <vt:lpstr>Clinical importance</vt:lpstr>
      <vt:lpstr>Clinical importance</vt:lpstr>
      <vt:lpstr>EMS Diagnosis</vt:lpstr>
      <vt:lpstr>Insulin Dysregulation Testing</vt:lpstr>
      <vt:lpstr>PowerPoint Presentation</vt:lpstr>
      <vt:lpstr>PowerPoint Presentation</vt:lpstr>
      <vt:lpstr>Dynamic insulin sensitivity testing</vt:lpstr>
      <vt:lpstr>Management of EMS</vt:lpstr>
      <vt:lpstr>Proposed feeding strategies</vt:lpstr>
      <vt:lpstr>Managing risk of pasture-associated laminitis</vt:lpstr>
      <vt:lpstr>Challenge of feed restriction</vt:lpstr>
      <vt:lpstr>More questions than answers </vt:lpstr>
      <vt:lpstr>EMS Prevention</vt:lpstr>
      <vt:lpstr>EMS Research at WCVM</vt:lpstr>
      <vt:lpstr>EMS Biomarkers</vt:lpstr>
      <vt:lpstr>Adiposity</vt:lpstr>
      <vt:lpstr>Dietary Management</vt:lpstr>
      <vt:lpstr>Oil supplementation survey</vt:lpstr>
      <vt:lpstr>Preliminary survey results</vt:lpstr>
      <vt:lpstr>Preliminary survey results</vt:lpstr>
      <vt:lpstr>Looking for your participation</vt:lpstr>
      <vt:lpstr>Environmental Enrichment</vt:lpstr>
      <vt:lpstr>WCVM Teaching Horses</vt:lpstr>
      <vt:lpstr>PowerPoint Presentation</vt:lpstr>
      <vt:lpstr>Acknowledgements</vt:lpstr>
      <vt:lpstr>Questions?</vt:lpstr>
    </vt:vector>
  </TitlesOfParts>
  <Company>Division of Media and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David Snell</dc:creator>
  <cp:lastModifiedBy>Julia Montgomery</cp:lastModifiedBy>
  <cp:revision>266</cp:revision>
  <cp:lastPrinted>2018-08-23T19:09:21Z</cp:lastPrinted>
  <dcterms:created xsi:type="dcterms:W3CDTF">2010-08-15T00:58:23Z</dcterms:created>
  <dcterms:modified xsi:type="dcterms:W3CDTF">2018-09-09T16:00:10Z</dcterms:modified>
</cp:coreProperties>
</file>