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34" r:id="rId2"/>
    <p:sldId id="289" r:id="rId3"/>
    <p:sldId id="288" r:id="rId4"/>
    <p:sldId id="313" r:id="rId5"/>
    <p:sldId id="314" r:id="rId6"/>
    <p:sldId id="291" r:id="rId7"/>
    <p:sldId id="290" r:id="rId8"/>
    <p:sldId id="320" r:id="rId9"/>
    <p:sldId id="321" r:id="rId10"/>
    <p:sldId id="292" r:id="rId11"/>
    <p:sldId id="293" r:id="rId12"/>
    <p:sldId id="256" r:id="rId13"/>
    <p:sldId id="294" r:id="rId14"/>
    <p:sldId id="302" r:id="rId15"/>
    <p:sldId id="295" r:id="rId16"/>
    <p:sldId id="258" r:id="rId17"/>
    <p:sldId id="296" r:id="rId18"/>
    <p:sldId id="322" r:id="rId19"/>
    <p:sldId id="259" r:id="rId20"/>
    <p:sldId id="297" r:id="rId21"/>
    <p:sldId id="307" r:id="rId22"/>
    <p:sldId id="346" r:id="rId23"/>
    <p:sldId id="315" r:id="rId24"/>
    <p:sldId id="304" r:id="rId25"/>
    <p:sldId id="303" r:id="rId26"/>
    <p:sldId id="337" r:id="rId27"/>
    <p:sldId id="338" r:id="rId28"/>
    <p:sldId id="342" r:id="rId29"/>
    <p:sldId id="343" r:id="rId30"/>
    <p:sldId id="305" r:id="rId31"/>
    <p:sldId id="306" r:id="rId32"/>
    <p:sldId id="308" r:id="rId33"/>
    <p:sldId id="309" r:id="rId34"/>
    <p:sldId id="323" r:id="rId35"/>
    <p:sldId id="298" r:id="rId36"/>
    <p:sldId id="339" r:id="rId37"/>
    <p:sldId id="345" r:id="rId38"/>
    <p:sldId id="331" r:id="rId39"/>
    <p:sldId id="344" r:id="rId40"/>
    <p:sldId id="332" r:id="rId41"/>
    <p:sldId id="299" r:id="rId42"/>
    <p:sldId id="300" r:id="rId43"/>
    <p:sldId id="347" r:id="rId44"/>
    <p:sldId id="328" r:id="rId45"/>
    <p:sldId id="327" r:id="rId46"/>
    <p:sldId id="260" r:id="rId47"/>
    <p:sldId id="329" r:id="rId48"/>
    <p:sldId id="261" r:id="rId49"/>
    <p:sldId id="262" r:id="rId50"/>
    <p:sldId id="263" r:id="rId51"/>
    <p:sldId id="264" r:id="rId52"/>
    <p:sldId id="340" r:id="rId53"/>
    <p:sldId id="265" r:id="rId54"/>
    <p:sldId id="335" r:id="rId55"/>
    <p:sldId id="266" r:id="rId56"/>
    <p:sldId id="336" r:id="rId57"/>
    <p:sldId id="324" r:id="rId58"/>
    <p:sldId id="341" r:id="rId59"/>
    <p:sldId id="325" r:id="rId60"/>
    <p:sldId id="267" r:id="rId61"/>
    <p:sldId id="268" r:id="rId62"/>
    <p:sldId id="310" r:id="rId63"/>
    <p:sldId id="311" r:id="rId64"/>
    <p:sldId id="269" r:id="rId65"/>
    <p:sldId id="270" r:id="rId66"/>
    <p:sldId id="271" r:id="rId67"/>
    <p:sldId id="272" r:id="rId68"/>
    <p:sldId id="312" r:id="rId69"/>
    <p:sldId id="316" r:id="rId70"/>
    <p:sldId id="317" r:id="rId71"/>
    <p:sldId id="318" r:id="rId72"/>
    <p:sldId id="319"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74" autoAdjust="0"/>
  </p:normalViewPr>
  <p:slideViewPr>
    <p:cSldViewPr>
      <p:cViewPr varScale="1">
        <p:scale>
          <a:sx n="47" d="100"/>
          <a:sy n="47" d="100"/>
        </p:scale>
        <p:origin x="-128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3E9F1-2EBB-4D09-9073-A34A6E23511E}" type="datetimeFigureOut">
              <a:rPr lang="en-CA" smtClean="0"/>
              <a:pPr/>
              <a:t>9/9/2018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4FE76-B296-4337-A1E6-17620A88A2B4}"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014FE76-B296-4337-A1E6-17620A88A2B4}" type="slidenum">
              <a:rPr lang="en-CA" smtClean="0"/>
              <a:pPr/>
              <a:t>45</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014FE76-B296-4337-A1E6-17620A88A2B4}" type="slidenum">
              <a:rPr lang="en-CA" smtClean="0"/>
              <a:pPr/>
              <a:t>46</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9/9/2018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9/9/2018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9/9/2018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9/9/2018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BFC6C-A85C-4EBE-BF6B-0B6F2D97F2B0}" type="datetimeFigureOut">
              <a:rPr lang="en-CA" smtClean="0"/>
              <a:pPr/>
              <a:t>9/9/2018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E5BFC6C-A85C-4EBE-BF6B-0B6F2D97F2B0}" type="datetimeFigureOut">
              <a:rPr lang="en-CA" smtClean="0"/>
              <a:pPr/>
              <a:t>9/9/2018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E5BFC6C-A85C-4EBE-BF6B-0B6F2D97F2B0}" type="datetimeFigureOut">
              <a:rPr lang="en-CA" smtClean="0"/>
              <a:pPr/>
              <a:t>9/9/2018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E5BFC6C-A85C-4EBE-BF6B-0B6F2D97F2B0}" type="datetimeFigureOut">
              <a:rPr lang="en-CA" smtClean="0"/>
              <a:pPr/>
              <a:t>9/9/2018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BFC6C-A85C-4EBE-BF6B-0B6F2D97F2B0}" type="datetimeFigureOut">
              <a:rPr lang="en-CA" smtClean="0"/>
              <a:pPr/>
              <a:t>9/9/2018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BFC6C-A85C-4EBE-BF6B-0B6F2D97F2B0}" type="datetimeFigureOut">
              <a:rPr lang="en-CA" smtClean="0"/>
              <a:pPr/>
              <a:t>9/9/2018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BFC6C-A85C-4EBE-BF6B-0B6F2D97F2B0}" type="datetimeFigureOut">
              <a:rPr lang="en-CA" smtClean="0"/>
              <a:pPr/>
              <a:t>9/9/2018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BFC6C-A85C-4EBE-BF6B-0B6F2D97F2B0}" type="datetimeFigureOut">
              <a:rPr lang="en-CA" smtClean="0"/>
              <a:pPr/>
              <a:t>9/9/2018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63E-B3C4-49F9-9511-58D4DE11BB2D}" type="slidenum">
              <a:rPr lang="en-CA" smtClean="0"/>
              <a:pPr/>
              <a:t>‹#›</a:t>
            </a:fld>
            <a:endParaRPr lang="en-CA"/>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a/url?sa=i&amp;rct=j&amp;q=&amp;esrc=s&amp;source=images&amp;cd=&amp;cad=rja&amp;uact=8&amp;ved=2ahUKEwjmlaug2_TcAhVIFzQIHRj_AKwQjRx6BAgBEAU&amp;url=http://threeoaksequine.com/colic/&amp;psig=AOvVaw0KRr_f6wrb82Ihp-shFYs9&amp;ust=1534616797931314"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mystic head shot.jpg"/>
          <p:cNvPicPr>
            <a:picLocks noChangeAspect="1" noChangeArrowheads="1"/>
          </p:cNvPicPr>
          <p:nvPr/>
        </p:nvPicPr>
        <p:blipFill>
          <a:blip r:embed="rId2" cstate="print"/>
          <a:srcRect/>
          <a:stretch>
            <a:fillRect/>
          </a:stretch>
        </p:blipFill>
        <p:spPr bwMode="auto">
          <a:xfrm>
            <a:off x="1828800" y="1219200"/>
            <a:ext cx="4876800" cy="5380997"/>
          </a:xfrm>
          <a:prstGeom prst="rect">
            <a:avLst/>
          </a:prstGeom>
          <a:noFill/>
        </p:spPr>
      </p:pic>
      <p:sp>
        <p:nvSpPr>
          <p:cNvPr id="6" name="Title 5"/>
          <p:cNvSpPr>
            <a:spLocks noGrp="1"/>
          </p:cNvSpPr>
          <p:nvPr>
            <p:ph type="title"/>
          </p:nvPr>
        </p:nvSpPr>
        <p:spPr>
          <a:xfrm>
            <a:off x="457200" y="274638"/>
            <a:ext cx="8229600" cy="792162"/>
          </a:xfrm>
        </p:spPr>
        <p:txBody>
          <a:bodyPr/>
          <a:lstStyle/>
          <a:p>
            <a:r>
              <a:rPr lang="en-CA" dirty="0" smtClean="0"/>
              <a:t>Mystic</a:t>
            </a:r>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0" y="685800"/>
            <a:ext cx="3124200" cy="1403350"/>
          </a:xfrm>
        </p:spPr>
        <p:txBody>
          <a:bodyPr>
            <a:normAutofit/>
          </a:bodyPr>
          <a:lstStyle/>
          <a:p>
            <a:r>
              <a:rPr lang="en-CA" dirty="0" smtClean="0"/>
              <a:t>Basic Nutrition of the Horse-Saliva-has sodium bicarbonate and mucus.</a:t>
            </a:r>
            <a:endParaRPr lang="en-CA" dirty="0"/>
          </a:p>
        </p:txBody>
      </p:sp>
      <p:sp>
        <p:nvSpPr>
          <p:cNvPr id="6" name="Text Placeholder 5"/>
          <p:cNvSpPr>
            <a:spLocks noGrp="1"/>
          </p:cNvSpPr>
          <p:nvPr>
            <p:ph type="body" sz="half" idx="2"/>
          </p:nvPr>
        </p:nvSpPr>
        <p:spPr>
          <a:xfrm>
            <a:off x="0" y="228600"/>
            <a:ext cx="5638800" cy="6248400"/>
          </a:xfrm>
        </p:spPr>
        <p:txBody>
          <a:bodyPr>
            <a:noAutofit/>
          </a:bodyPr>
          <a:lstStyle/>
          <a:p>
            <a:r>
              <a:rPr lang="en-CA" sz="2400" b="1" dirty="0" smtClean="0"/>
              <a:t>Esophagus has striated muscle  for initial 2/3ds. A strong sphincter at either end.. Cannot force swallowing </a:t>
            </a:r>
          </a:p>
          <a:p>
            <a:endParaRPr lang="en-CA" sz="2400" b="1" dirty="0" smtClean="0"/>
          </a:p>
          <a:p>
            <a:r>
              <a:rPr lang="en-CA" sz="2400" b="1" dirty="0" smtClean="0"/>
              <a:t>Adult horses may secrete up to 35-40 liters per day with a pH of 8.6-9.1</a:t>
            </a:r>
          </a:p>
          <a:p>
            <a:endParaRPr lang="en-CA" sz="2400" b="1" dirty="0" smtClean="0"/>
          </a:p>
          <a:p>
            <a:r>
              <a:rPr lang="en-CA" sz="2400" b="1" dirty="0" smtClean="0"/>
              <a:t>Rate of secretion is stimulated by food intake and mastication. Greater the dry matter within the food, the greater the amount of saliva re physical composition of meal and time needed for adequate mastication.</a:t>
            </a:r>
          </a:p>
          <a:p>
            <a:endParaRPr lang="en-CA" sz="2400" b="1" dirty="0" smtClean="0"/>
          </a:p>
          <a:p>
            <a:r>
              <a:rPr lang="en-CA" sz="2400" b="1" dirty="0" smtClean="0"/>
              <a:t>Feed only takes 1 and ½ hours to reach cecum.</a:t>
            </a:r>
          </a:p>
          <a:p>
            <a:endParaRPr lang="en-CA" sz="1600" dirty="0" smtClean="0"/>
          </a:p>
          <a:p>
            <a:endParaRPr lang="en-CA" sz="16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pic>
        <p:nvPicPr>
          <p:cNvPr id="4099" name="Picture 3" descr="C:\Users\ken.OTTERFEED\Pictures\esophagus.png"/>
          <p:cNvPicPr>
            <a:picLocks noGrp="1" noChangeAspect="1" noChangeArrowheads="1"/>
          </p:cNvPicPr>
          <p:nvPr>
            <p:ph idx="1"/>
          </p:nvPr>
        </p:nvPicPr>
        <p:blipFill>
          <a:blip r:embed="rId2" cstate="print"/>
          <a:srcRect/>
          <a:stretch>
            <a:fillRect/>
          </a:stretch>
        </p:blipFill>
        <p:spPr bwMode="auto">
          <a:xfrm>
            <a:off x="5539740" y="2362200"/>
            <a:ext cx="3604260" cy="299466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273050"/>
            <a:ext cx="3962400" cy="1631950"/>
          </a:xfrm>
        </p:spPr>
        <p:txBody>
          <a:bodyPr>
            <a:noAutofit/>
          </a:bodyPr>
          <a:lstStyle/>
          <a:p>
            <a:r>
              <a:rPr lang="en-CA" sz="2400" dirty="0" smtClean="0"/>
              <a:t>Does not secrete amylase in saliva to start digestion of starch. </a:t>
            </a:r>
            <a:br>
              <a:rPr lang="en-CA" sz="2400" dirty="0" smtClean="0"/>
            </a:br>
            <a:endParaRPr lang="en-CA" sz="2400" dirty="0"/>
          </a:p>
        </p:txBody>
      </p:sp>
      <p:sp>
        <p:nvSpPr>
          <p:cNvPr id="6" name="Text Placeholder 5"/>
          <p:cNvSpPr>
            <a:spLocks noGrp="1"/>
          </p:cNvSpPr>
          <p:nvPr>
            <p:ph type="body" sz="half" idx="2"/>
          </p:nvPr>
        </p:nvSpPr>
        <p:spPr>
          <a:xfrm>
            <a:off x="0" y="228600"/>
            <a:ext cx="4114800" cy="6324600"/>
          </a:xfrm>
        </p:spPr>
        <p:txBody>
          <a:bodyPr>
            <a:noAutofit/>
          </a:bodyPr>
          <a:lstStyle/>
          <a:p>
            <a:r>
              <a:rPr lang="en-CA" sz="2400" b="1" dirty="0" smtClean="0"/>
              <a:t>Primary purpose of saliva is lubrication of bolus and buffering of gastric contents which may promote intra-gastric bacterial activity.</a:t>
            </a:r>
          </a:p>
          <a:p>
            <a:endParaRPr lang="en-CA" sz="2400" b="1" dirty="0" smtClean="0"/>
          </a:p>
          <a:p>
            <a:r>
              <a:rPr lang="en-CA" sz="2400" b="1" dirty="0" smtClean="0"/>
              <a:t>A one way system. Horses cannot belch or vomit . Powerful sphincters control opening to esophagus and pylorus region of stomach to small intestine.</a:t>
            </a:r>
          </a:p>
          <a:p>
            <a:r>
              <a:rPr lang="en-CA" sz="2400" b="1" dirty="0" smtClean="0"/>
              <a:t>Always feed hay before grain.</a:t>
            </a:r>
          </a:p>
          <a:p>
            <a:r>
              <a:rPr lang="en-CA" sz="2400" b="1" dirty="0" smtClean="0"/>
              <a:t>Horses need 5-10 gallons of water a day.</a:t>
            </a:r>
          </a:p>
          <a:p>
            <a:endParaRPr lang="en-CA" sz="24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pic>
        <p:nvPicPr>
          <p:cNvPr id="3074" name="Picture 2" descr="C:\Users\ken.OTTERFEED\Pictures\esophagus two.png"/>
          <p:cNvPicPr>
            <a:picLocks noGrp="1" noChangeAspect="1" noChangeArrowheads="1"/>
          </p:cNvPicPr>
          <p:nvPr>
            <p:ph idx="1"/>
          </p:nvPr>
        </p:nvPicPr>
        <p:blipFill>
          <a:blip r:embed="rId2" cstate="print"/>
          <a:srcRect l="4403" r="3138"/>
          <a:stretch>
            <a:fillRect/>
          </a:stretch>
        </p:blipFill>
        <p:spPr bwMode="auto">
          <a:xfrm>
            <a:off x="4114800" y="1981200"/>
            <a:ext cx="4800600" cy="383938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0"/>
            <a:ext cx="3886200" cy="2133600"/>
          </a:xfrm>
        </p:spPr>
        <p:txBody>
          <a:bodyPr>
            <a:noAutofit/>
          </a:bodyPr>
          <a:lstStyle/>
          <a:p>
            <a:r>
              <a:rPr lang="en-CA" sz="2400" dirty="0" smtClean="0"/>
              <a:t>Basic Nutrition A two compartment stomach-in natural grazing never completely full.</a:t>
            </a:r>
            <a:br>
              <a:rPr lang="en-CA" sz="2400" dirty="0" smtClean="0"/>
            </a:br>
            <a:endParaRPr lang="en-CA" sz="2400" dirty="0"/>
          </a:p>
        </p:txBody>
      </p:sp>
      <p:sp>
        <p:nvSpPr>
          <p:cNvPr id="6" name="Text Placeholder 5"/>
          <p:cNvSpPr>
            <a:spLocks noGrp="1"/>
          </p:cNvSpPr>
          <p:nvPr>
            <p:ph type="body" sz="half" idx="2"/>
          </p:nvPr>
        </p:nvSpPr>
        <p:spPr>
          <a:xfrm>
            <a:off x="228600" y="228600"/>
            <a:ext cx="4343400" cy="6629400"/>
          </a:xfrm>
        </p:spPr>
        <p:txBody>
          <a:bodyPr>
            <a:normAutofit fontScale="25000" lnSpcReduction="20000"/>
          </a:bodyPr>
          <a:lstStyle/>
          <a:p>
            <a:r>
              <a:rPr lang="en-CA" sz="9600" b="1" dirty="0" smtClean="0"/>
              <a:t>A relatively small stomach (8-15 l) =8-9% of gut volume.</a:t>
            </a:r>
          </a:p>
          <a:p>
            <a:endParaRPr lang="en-CA" sz="9600" b="1" dirty="0" smtClean="0"/>
          </a:p>
          <a:p>
            <a:r>
              <a:rPr lang="en-CA" sz="9600" b="1" dirty="0" smtClean="0"/>
              <a:t>-top half  not protected from acid., relatively alkaline, No  </a:t>
            </a:r>
            <a:r>
              <a:rPr lang="en-CA" sz="9600" b="1" dirty="0" err="1" smtClean="0"/>
              <a:t>secretory</a:t>
            </a:r>
            <a:r>
              <a:rPr lang="en-CA" sz="9600" b="1" dirty="0" smtClean="0"/>
              <a:t>  glands in top half.</a:t>
            </a:r>
          </a:p>
          <a:p>
            <a:endParaRPr lang="en-CA" sz="9600" b="1" dirty="0" smtClean="0"/>
          </a:p>
          <a:p>
            <a:r>
              <a:rPr lang="en-CA" sz="9600" b="1" dirty="0" smtClean="0"/>
              <a:t>Lining stratified sqaumous  epithelium. similar to esophagus.</a:t>
            </a:r>
          </a:p>
          <a:p>
            <a:endParaRPr lang="en-CA" sz="9600" b="1" dirty="0" smtClean="0"/>
          </a:p>
          <a:p>
            <a:r>
              <a:rPr lang="en-CA" sz="9600" b="1" dirty="0" smtClean="0"/>
              <a:t>pH 5-7  top -may allow fermentation of rich pasture or grain.</a:t>
            </a:r>
          </a:p>
          <a:p>
            <a:endParaRPr lang="en-CA" sz="9600" b="1" dirty="0" smtClean="0"/>
          </a:p>
          <a:p>
            <a:r>
              <a:rPr lang="en-CA" sz="9600" b="1" dirty="0" smtClean="0"/>
              <a:t>Because the stomach is small and inelastic, with tight sphincters,   grass  colic or grain overload is a concern. Feed hay before turn out on rich pasture</a:t>
            </a:r>
          </a:p>
          <a:p>
            <a:endParaRPr lang="en-CA" sz="7400" dirty="0" smtClean="0"/>
          </a:p>
          <a:p>
            <a:endParaRPr lang="en-CA" sz="4500" dirty="0" smtClean="0"/>
          </a:p>
          <a:p>
            <a:endParaRPr lang="en-CA" sz="4500" dirty="0" smtClean="0"/>
          </a:p>
          <a:p>
            <a:endParaRPr lang="en-CA" dirty="0" smtClean="0"/>
          </a:p>
          <a:p>
            <a:r>
              <a:rPr lang="en-CA" dirty="0" smtClean="0"/>
              <a:t> </a:t>
            </a:r>
            <a:endParaRPr lang="en-CA" dirty="0"/>
          </a:p>
        </p:txBody>
      </p:sp>
      <p:pic>
        <p:nvPicPr>
          <p:cNvPr id="5122" name="Picture 2" descr="C:\Users\ken.OTTERFEED\Pictures\horse stomach 2.jpg"/>
          <p:cNvPicPr>
            <a:picLocks noChangeAspect="1" noChangeArrowheads="1"/>
          </p:cNvPicPr>
          <p:nvPr/>
        </p:nvPicPr>
        <p:blipFill>
          <a:blip r:embed="rId2" cstate="print"/>
          <a:srcRect/>
          <a:stretch>
            <a:fillRect/>
          </a:stretch>
        </p:blipFill>
        <p:spPr bwMode="auto">
          <a:xfrm>
            <a:off x="4572000" y="1981200"/>
            <a:ext cx="4286250" cy="428625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0" y="0"/>
            <a:ext cx="4114800" cy="1752600"/>
          </a:xfrm>
        </p:spPr>
        <p:txBody>
          <a:bodyPr>
            <a:normAutofit/>
          </a:bodyPr>
          <a:lstStyle/>
          <a:p>
            <a:r>
              <a:rPr lang="en-CA" sz="2400" dirty="0" smtClean="0"/>
              <a:t> Bottom half –secretes hydrochloric acid 24/7-at a variable rate even if empty</a:t>
            </a:r>
            <a:endParaRPr lang="en-CA" sz="2400" dirty="0"/>
          </a:p>
        </p:txBody>
      </p:sp>
      <p:sp>
        <p:nvSpPr>
          <p:cNvPr id="6" name="Text Placeholder 5"/>
          <p:cNvSpPr>
            <a:spLocks noGrp="1"/>
          </p:cNvSpPr>
          <p:nvPr>
            <p:ph type="body" sz="half" idx="2"/>
          </p:nvPr>
        </p:nvSpPr>
        <p:spPr>
          <a:xfrm>
            <a:off x="228600" y="228600"/>
            <a:ext cx="4648200" cy="6629400"/>
          </a:xfrm>
        </p:spPr>
        <p:txBody>
          <a:bodyPr>
            <a:normAutofit fontScale="25000" lnSpcReduction="20000"/>
          </a:bodyPr>
          <a:lstStyle/>
          <a:p>
            <a:r>
              <a:rPr lang="en-CA" sz="9600" b="1" dirty="0" smtClean="0"/>
              <a:t>Bottom lining secretes mucus and bicarbonate buffer -contains a highly acidic environment .</a:t>
            </a:r>
          </a:p>
          <a:p>
            <a:endParaRPr lang="en-CA" sz="9600" b="1" dirty="0" smtClean="0"/>
          </a:p>
          <a:p>
            <a:r>
              <a:rPr lang="en-CA" sz="9600" b="1" dirty="0" smtClean="0"/>
              <a:t>If empty there may be reflux into the stomach from the small intestine of strong bile salts causing glandular ulcers.</a:t>
            </a:r>
          </a:p>
          <a:p>
            <a:endParaRPr lang="en-CA" sz="9600" b="1" dirty="0" smtClean="0"/>
          </a:p>
          <a:p>
            <a:r>
              <a:rPr lang="en-CA" sz="9600" b="1" dirty="0" smtClean="0"/>
              <a:t>Do not allow a horse to go without feed for longer than 5 hours. A horse needs to buffer The acid continuously secreted into the stomach.</a:t>
            </a:r>
          </a:p>
          <a:p>
            <a:endParaRPr lang="en-CA" sz="9600" b="1" dirty="0" smtClean="0"/>
          </a:p>
          <a:p>
            <a:r>
              <a:rPr lang="en-CA" sz="9600" b="1" dirty="0" smtClean="0"/>
              <a:t>The pH of this  higher  density more liquid  area  is lower at bottom  with pH 2-3</a:t>
            </a:r>
          </a:p>
          <a:p>
            <a:endParaRPr lang="en-CA" sz="7400" dirty="0" smtClean="0"/>
          </a:p>
          <a:p>
            <a:endParaRPr lang="en-CA" sz="4500" dirty="0" smtClean="0"/>
          </a:p>
          <a:p>
            <a:endParaRPr lang="en-CA" sz="4500" dirty="0" smtClean="0"/>
          </a:p>
          <a:p>
            <a:endParaRPr lang="en-CA" dirty="0" smtClean="0"/>
          </a:p>
          <a:p>
            <a:r>
              <a:rPr lang="en-CA" dirty="0" smtClean="0"/>
              <a:t> </a:t>
            </a:r>
            <a:endParaRPr lang="en-CA" dirty="0"/>
          </a:p>
        </p:txBody>
      </p:sp>
      <p:pic>
        <p:nvPicPr>
          <p:cNvPr id="1026" name="Picture 2" descr="C:\Users\ken.OTTERFEED\Pictures\stomach simple.jpg"/>
          <p:cNvPicPr>
            <a:picLocks noChangeAspect="1" noChangeArrowheads="1"/>
          </p:cNvPicPr>
          <p:nvPr/>
        </p:nvPicPr>
        <p:blipFill>
          <a:blip r:embed="rId2" cstate="print"/>
          <a:srcRect/>
          <a:stretch>
            <a:fillRect/>
          </a:stretch>
        </p:blipFill>
        <p:spPr bwMode="auto">
          <a:xfrm>
            <a:off x="5105400" y="1897291"/>
            <a:ext cx="4056678" cy="3093809"/>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5400" y="0"/>
            <a:ext cx="4038600" cy="2057400"/>
          </a:xfrm>
        </p:spPr>
        <p:txBody>
          <a:bodyPr>
            <a:normAutofit/>
          </a:bodyPr>
          <a:lstStyle/>
          <a:p>
            <a:r>
              <a:rPr lang="en-CA" dirty="0" smtClean="0"/>
              <a:t> </a:t>
            </a:r>
            <a:r>
              <a:rPr lang="en-CA" sz="2400" dirty="0" smtClean="0"/>
              <a:t>Bottom half –secretes hydrochloric acid 24/7-at a variable rate even if empty. The horse will seek out something to chew </a:t>
            </a:r>
            <a:endParaRPr lang="en-CA" sz="2400" dirty="0"/>
          </a:p>
        </p:txBody>
      </p:sp>
      <p:sp>
        <p:nvSpPr>
          <p:cNvPr id="6" name="Text Placeholder 5"/>
          <p:cNvSpPr>
            <a:spLocks noGrp="1"/>
          </p:cNvSpPr>
          <p:nvPr>
            <p:ph type="body" sz="half" idx="2"/>
          </p:nvPr>
        </p:nvSpPr>
        <p:spPr>
          <a:xfrm>
            <a:off x="0" y="381000"/>
            <a:ext cx="4953000" cy="6477000"/>
          </a:xfrm>
        </p:spPr>
        <p:txBody>
          <a:bodyPr>
            <a:normAutofit fontScale="40000" lnSpcReduction="20000"/>
          </a:bodyPr>
          <a:lstStyle/>
          <a:p>
            <a:r>
              <a:rPr lang="en-CA" sz="6000" b="1" dirty="0" smtClean="0"/>
              <a:t>Decreased roughage intake  i.e. if with held , (or early morning naturally  eat less), the mean pH in the upper part drops to 4 or less.</a:t>
            </a:r>
          </a:p>
          <a:p>
            <a:endParaRPr lang="en-CA" sz="6000" b="1" dirty="0" smtClean="0"/>
          </a:p>
          <a:p>
            <a:r>
              <a:rPr lang="en-CA" sz="6000" b="1" dirty="0" smtClean="0"/>
              <a:t>If  pH drops dramatically  Omega  6  essential fatty acids promote protection of the mucosa by enhancing mucus and  bicarb production in cells lining the glandular area.</a:t>
            </a:r>
          </a:p>
          <a:p>
            <a:endParaRPr lang="en-CA" sz="6000" b="1" dirty="0" smtClean="0"/>
          </a:p>
          <a:p>
            <a:r>
              <a:rPr lang="en-CA" sz="6000" b="1" dirty="0" smtClean="0"/>
              <a:t>Also linoleic acid at 20 ml/kg corn oil (40% linolenic acid)  1-2 cups /day corn oil  significantly increased PGE2 and reduced gastric acid output by direct inhibition.</a:t>
            </a:r>
          </a:p>
          <a:p>
            <a:endParaRPr lang="en-CA" sz="2400" dirty="0" smtClean="0"/>
          </a:p>
          <a:p>
            <a:endParaRPr lang="en-CA" sz="2400" dirty="0" smtClean="0"/>
          </a:p>
          <a:p>
            <a:endParaRPr lang="en-CA" sz="2400" dirty="0" smtClean="0"/>
          </a:p>
          <a:p>
            <a:r>
              <a:rPr lang="en-CA" sz="2400" dirty="0" smtClean="0"/>
              <a:t> </a:t>
            </a:r>
            <a:endParaRPr lang="en-CA" sz="2400" dirty="0"/>
          </a:p>
        </p:txBody>
      </p:sp>
      <p:pic>
        <p:nvPicPr>
          <p:cNvPr id="6146" name="Picture 2" descr="C:\Users\ken.OTTERFEED\Pictures\stomach compartments detail.jpg"/>
          <p:cNvPicPr>
            <a:picLocks noChangeAspect="1" noChangeArrowheads="1"/>
          </p:cNvPicPr>
          <p:nvPr/>
        </p:nvPicPr>
        <p:blipFill>
          <a:blip r:embed="rId2" cstate="print"/>
          <a:srcRect/>
          <a:stretch>
            <a:fillRect/>
          </a:stretch>
        </p:blipFill>
        <p:spPr bwMode="auto">
          <a:xfrm>
            <a:off x="5029200" y="2743200"/>
            <a:ext cx="4114800" cy="4114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762000"/>
            <a:ext cx="3276600" cy="1162050"/>
          </a:xfrm>
        </p:spPr>
        <p:txBody>
          <a:bodyPr/>
          <a:lstStyle/>
          <a:p>
            <a:r>
              <a:rPr lang="en-CA" dirty="0" smtClean="0"/>
              <a:t>stomach</a:t>
            </a:r>
            <a:endParaRPr lang="en-CA" dirty="0"/>
          </a:p>
        </p:txBody>
      </p:sp>
      <p:sp>
        <p:nvSpPr>
          <p:cNvPr id="4" name="Text Placeholder 3"/>
          <p:cNvSpPr>
            <a:spLocks noGrp="1"/>
          </p:cNvSpPr>
          <p:nvPr>
            <p:ph type="body" sz="half" idx="2"/>
          </p:nvPr>
        </p:nvSpPr>
        <p:spPr>
          <a:xfrm>
            <a:off x="228600" y="228600"/>
            <a:ext cx="4495800" cy="6248400"/>
          </a:xfrm>
        </p:spPr>
        <p:txBody>
          <a:bodyPr>
            <a:normAutofit lnSpcReduction="10000"/>
          </a:bodyPr>
          <a:lstStyle/>
          <a:p>
            <a:r>
              <a:rPr lang="en-CA" sz="2400" b="1" dirty="0" smtClean="0"/>
              <a:t>Select hays with some crunch or chew factor for good gut health.</a:t>
            </a:r>
          </a:p>
          <a:p>
            <a:endParaRPr lang="en-CA" sz="2400" b="1" dirty="0" smtClean="0"/>
          </a:p>
          <a:p>
            <a:r>
              <a:rPr lang="en-CA" sz="2400" b="1" dirty="0" smtClean="0"/>
              <a:t>Micro organisms  may be present in upper area if pH over 4</a:t>
            </a:r>
          </a:p>
          <a:p>
            <a:r>
              <a:rPr lang="en-CA" sz="2400" b="1" dirty="0" smtClean="0"/>
              <a:t>If pH drops below 4 in the upper area, that mucosa may ulcerate with no protection.</a:t>
            </a:r>
          </a:p>
          <a:p>
            <a:endParaRPr lang="en-CA" sz="2400" b="1" dirty="0" smtClean="0"/>
          </a:p>
          <a:p>
            <a:r>
              <a:rPr lang="en-CA" sz="2400" b="1" dirty="0" smtClean="0"/>
              <a:t>Feeding alfalfa hay will help provide some protection against the acid challenge. Possibly through buffering effects of calcium and protein and potassium.</a:t>
            </a:r>
          </a:p>
          <a:p>
            <a:endParaRPr lang="en-CA" sz="2400" b="1" dirty="0" smtClean="0"/>
          </a:p>
          <a:p>
            <a:r>
              <a:rPr lang="en-CA" sz="2400" b="1" dirty="0" smtClean="0"/>
              <a:t>Use timing of alfalfa.</a:t>
            </a:r>
          </a:p>
          <a:p>
            <a:endParaRPr lang="en-CA" sz="2400" dirty="0" smtClean="0"/>
          </a:p>
        </p:txBody>
      </p:sp>
      <p:pic>
        <p:nvPicPr>
          <p:cNvPr id="1027" name="Picture 3" descr="C:\Users\ken.OTTERFEED\Pictures\fence cartoon.jpg"/>
          <p:cNvPicPr>
            <a:picLocks noGrp="1" noChangeAspect="1" noChangeArrowheads="1"/>
          </p:cNvPicPr>
          <p:nvPr>
            <p:ph idx="1"/>
          </p:nvPr>
        </p:nvPicPr>
        <p:blipFill>
          <a:blip r:embed="rId2" cstate="print"/>
          <a:srcRect/>
          <a:stretch>
            <a:fillRect/>
          </a:stretch>
        </p:blipFill>
        <p:spPr bwMode="auto">
          <a:xfrm>
            <a:off x="4800600" y="2057400"/>
            <a:ext cx="4406030" cy="3505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3050"/>
            <a:ext cx="4191000" cy="2012950"/>
          </a:xfrm>
        </p:spPr>
        <p:txBody>
          <a:bodyPr>
            <a:normAutofit/>
          </a:bodyPr>
          <a:lstStyle/>
          <a:p>
            <a:r>
              <a:rPr lang="en-CA" sz="2400" dirty="0" smtClean="0"/>
              <a:t>Small intestine-21 m long</a:t>
            </a:r>
            <a:br>
              <a:rPr lang="en-CA" sz="2400" dirty="0" smtClean="0"/>
            </a:br>
            <a:r>
              <a:rPr lang="en-CA" sz="2400" dirty="0"/>
              <a:t> </a:t>
            </a:r>
            <a:r>
              <a:rPr lang="en-CA" sz="2400" dirty="0" smtClean="0"/>
              <a:t>                          -55-70 liters</a:t>
            </a:r>
            <a:br>
              <a:rPr lang="en-CA" sz="2400" dirty="0" smtClean="0"/>
            </a:br>
            <a:r>
              <a:rPr lang="en-CA" sz="2400" dirty="0"/>
              <a:t> </a:t>
            </a:r>
            <a:r>
              <a:rPr lang="en-CA" sz="2400" dirty="0" smtClean="0"/>
              <a:t>                           -28-30% of git</a:t>
            </a:r>
            <a:br>
              <a:rPr lang="en-CA" sz="2400" dirty="0" smtClean="0"/>
            </a:br>
            <a:endParaRPr lang="en-CA" sz="2400" dirty="0"/>
          </a:p>
        </p:txBody>
      </p:sp>
      <p:sp>
        <p:nvSpPr>
          <p:cNvPr id="4" name="Text Placeholder 3"/>
          <p:cNvSpPr>
            <a:spLocks noGrp="1"/>
          </p:cNvSpPr>
          <p:nvPr>
            <p:ph type="body" sz="half" idx="2"/>
          </p:nvPr>
        </p:nvSpPr>
        <p:spPr>
          <a:xfrm>
            <a:off x="228600" y="228600"/>
            <a:ext cx="4419600" cy="6324600"/>
          </a:xfrm>
        </p:spPr>
        <p:txBody>
          <a:bodyPr>
            <a:normAutofit lnSpcReduction="10000"/>
          </a:bodyPr>
          <a:lstStyle/>
          <a:p>
            <a:r>
              <a:rPr lang="en-CA" sz="2400" b="1" dirty="0" smtClean="0"/>
              <a:t>Where  digestion of sugars, starch , fats  occurs along with other nutrients as per </a:t>
            </a:r>
            <a:r>
              <a:rPr lang="en-CA" sz="2400" b="1" dirty="0" err="1" smtClean="0"/>
              <a:t>monogastrics</a:t>
            </a:r>
            <a:r>
              <a:rPr lang="en-CA" sz="2400" b="1" dirty="0" smtClean="0"/>
              <a:t>. </a:t>
            </a:r>
          </a:p>
          <a:p>
            <a:endParaRPr lang="en-CA" sz="2400" b="1" dirty="0" smtClean="0"/>
          </a:p>
          <a:p>
            <a:r>
              <a:rPr lang="en-CA" sz="2400" b="1" dirty="0" smtClean="0"/>
              <a:t>Feed only stays 1-2.5 hours in stomach and small intestine.</a:t>
            </a:r>
          </a:p>
          <a:p>
            <a:endParaRPr lang="en-CA" sz="2400" b="1" dirty="0" smtClean="0"/>
          </a:p>
          <a:p>
            <a:r>
              <a:rPr lang="en-CA" sz="2400" b="1" dirty="0" smtClean="0"/>
              <a:t>Relatively short time –possibly why difficult to reload muscle glycogen compared to man ?</a:t>
            </a:r>
          </a:p>
          <a:p>
            <a:endParaRPr lang="en-CA" sz="2400" b="1" dirty="0" smtClean="0"/>
          </a:p>
          <a:p>
            <a:r>
              <a:rPr lang="en-CA" sz="2400" b="1" dirty="0" smtClean="0"/>
              <a:t>i.e. Horses 72 hrs vs man 24 hours. Yet skeletal muscle is higher in glycogen content than man initially.</a:t>
            </a:r>
          </a:p>
          <a:p>
            <a:endParaRPr lang="en-CA" sz="1800" dirty="0"/>
          </a:p>
          <a:p>
            <a:endParaRPr lang="en-CA" sz="1800" dirty="0"/>
          </a:p>
        </p:txBody>
      </p:sp>
      <p:pic>
        <p:nvPicPr>
          <p:cNvPr id="4098" name="Picture 2" descr="Image result for picture horse small intestine">
            <a:hlinkClick r:id="rId2"/>
          </p:cNvPr>
          <p:cNvPicPr>
            <a:picLocks noChangeAspect="1" noChangeArrowheads="1"/>
          </p:cNvPicPr>
          <p:nvPr/>
        </p:nvPicPr>
        <p:blipFill>
          <a:blip r:embed="rId3" cstate="print"/>
          <a:srcRect/>
          <a:stretch>
            <a:fillRect/>
          </a:stretch>
        </p:blipFill>
        <p:spPr bwMode="auto">
          <a:xfrm>
            <a:off x="4419600" y="2133600"/>
            <a:ext cx="4724400" cy="328612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639762"/>
          </a:xfrm>
        </p:spPr>
        <p:txBody>
          <a:bodyPr>
            <a:normAutofit fontScale="90000"/>
          </a:bodyPr>
          <a:lstStyle/>
          <a:p>
            <a:r>
              <a:rPr lang="en-CA" dirty="0" smtClean="0"/>
              <a:t>Limited Starch Digestion</a:t>
            </a:r>
            <a:endParaRPr lang="en-CA" dirty="0"/>
          </a:p>
        </p:txBody>
      </p:sp>
      <p:sp>
        <p:nvSpPr>
          <p:cNvPr id="4" name="Text Placeholder 3"/>
          <p:cNvSpPr>
            <a:spLocks noGrp="1"/>
          </p:cNvSpPr>
          <p:nvPr>
            <p:ph idx="1"/>
          </p:nvPr>
        </p:nvSpPr>
        <p:spPr>
          <a:xfrm>
            <a:off x="228600" y="685800"/>
            <a:ext cx="8686800" cy="5867400"/>
          </a:xfrm>
        </p:spPr>
        <p:txBody>
          <a:bodyPr>
            <a:noAutofit/>
          </a:bodyPr>
          <a:lstStyle/>
          <a:p>
            <a:r>
              <a:rPr lang="en-CA" sz="2400" b="1" dirty="0" smtClean="0"/>
              <a:t>A 300 lb pig can digest more starch than a 1000  lb horse.</a:t>
            </a:r>
          </a:p>
          <a:p>
            <a:r>
              <a:rPr lang="en-CA" sz="2400" b="1" dirty="0" smtClean="0"/>
              <a:t>Hind gut -Vulnerable to starch over load.  </a:t>
            </a:r>
          </a:p>
          <a:p>
            <a:r>
              <a:rPr lang="en-CA" sz="2400" b="1" dirty="0" smtClean="0"/>
              <a:t>Max starch  1-1.5 grams per kg  bw /meal</a:t>
            </a:r>
          </a:p>
          <a:p>
            <a:r>
              <a:rPr lang="en-CA" sz="2400" b="1" dirty="0" smtClean="0"/>
              <a:t>Max  concentrate per meal  5 lbs old recommendation. Possibly 1.5 kg ideal.</a:t>
            </a:r>
          </a:p>
          <a:p>
            <a:r>
              <a:rPr lang="en-CA" sz="2400" b="1" dirty="0" smtClean="0"/>
              <a:t>Max concentrate per day= 1% BWT. 10 lbs /1,000 lbs</a:t>
            </a:r>
          </a:p>
          <a:p>
            <a:endParaRPr lang="en-CA" sz="2400" b="1" dirty="0" smtClean="0"/>
          </a:p>
          <a:p>
            <a:r>
              <a:rPr lang="en-CA" sz="2400" b="1" dirty="0" smtClean="0"/>
              <a:t>The starch and sugar in Grain escaping to the hind gut is fermented to lactic acid by bacteria who thrive on sugar and starch. A large amount of LA will drop pH which may kill off fiber digesting bacteria who release harmful substances like </a:t>
            </a:r>
            <a:r>
              <a:rPr lang="en-CA" sz="2400" b="1" dirty="0" err="1" smtClean="0"/>
              <a:t>endotoxin</a:t>
            </a:r>
            <a:r>
              <a:rPr lang="en-CA" sz="2400" b="1" dirty="0" smtClean="0"/>
              <a:t> and other compounds causing diarrhea and damaging the gut lining (leaky gut). It may trigger laminitis or colic.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2514600" cy="565150"/>
          </a:xfrm>
        </p:spPr>
        <p:txBody>
          <a:bodyPr/>
          <a:lstStyle/>
          <a:p>
            <a:r>
              <a:rPr lang="en-CA" dirty="0" smtClean="0"/>
              <a:t>The incretin effects</a:t>
            </a:r>
            <a:endParaRPr lang="en-CA" dirty="0"/>
          </a:p>
        </p:txBody>
      </p:sp>
      <p:sp>
        <p:nvSpPr>
          <p:cNvPr id="4" name="Text Placeholder 3"/>
          <p:cNvSpPr>
            <a:spLocks noGrp="1"/>
          </p:cNvSpPr>
          <p:nvPr>
            <p:ph type="body" sz="half" idx="2"/>
          </p:nvPr>
        </p:nvSpPr>
        <p:spPr>
          <a:xfrm>
            <a:off x="0" y="609600"/>
            <a:ext cx="4572000" cy="5943600"/>
          </a:xfrm>
        </p:spPr>
        <p:txBody>
          <a:bodyPr>
            <a:normAutofit lnSpcReduction="10000"/>
          </a:bodyPr>
          <a:lstStyle/>
          <a:p>
            <a:r>
              <a:rPr lang="en-CA" sz="2400" dirty="0" smtClean="0"/>
              <a:t>Special cells in the small intestine sense the presence of sugars . GIP and GLP stimulate insulin production before the glucose is actually increasing in the blood. This allows tight control of blood glucose levels .</a:t>
            </a:r>
          </a:p>
          <a:p>
            <a:endParaRPr lang="en-CA" sz="2400" dirty="0" smtClean="0"/>
          </a:p>
          <a:p>
            <a:r>
              <a:rPr lang="en-CA" sz="2400" dirty="0" smtClean="0"/>
              <a:t>ID is a common and poorly understood disorder that increases the risk of laminitis.</a:t>
            </a:r>
          </a:p>
          <a:p>
            <a:endParaRPr lang="en-CA" sz="2400" dirty="0" smtClean="0"/>
          </a:p>
          <a:p>
            <a:r>
              <a:rPr lang="en-CA" sz="2400" dirty="0" smtClean="0"/>
              <a:t>Recent data show the condition may be associated with alteration of the entero insular axis and enhanced glucose bioavailability.</a:t>
            </a:r>
            <a:endParaRPr lang="en-CA" sz="2400" dirty="0"/>
          </a:p>
        </p:txBody>
      </p:sp>
      <p:pic>
        <p:nvPicPr>
          <p:cNvPr id="4098" name="Picture 2" descr="C:\Users\ken.OTTERFEED\Pictures\digestice tract.jpg"/>
          <p:cNvPicPr>
            <a:picLocks noGrp="1" noChangeAspect="1" noChangeArrowheads="1"/>
          </p:cNvPicPr>
          <p:nvPr>
            <p:ph idx="1"/>
          </p:nvPr>
        </p:nvPicPr>
        <p:blipFill>
          <a:blip r:embed="rId2" cstate="print"/>
          <a:srcRect/>
          <a:stretch>
            <a:fillRect/>
          </a:stretch>
        </p:blipFill>
        <p:spPr bwMode="auto">
          <a:xfrm>
            <a:off x="4625272" y="228600"/>
            <a:ext cx="4213928" cy="648756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3050"/>
            <a:ext cx="3581400" cy="793750"/>
          </a:xfrm>
        </p:spPr>
        <p:txBody>
          <a:bodyPr>
            <a:noAutofit/>
          </a:bodyPr>
          <a:lstStyle/>
          <a:p>
            <a:r>
              <a:rPr lang="en-CA" sz="2400" dirty="0" smtClean="0"/>
              <a:t>Hind gut=60-62% of git</a:t>
            </a:r>
            <a:endParaRPr lang="en-CA" sz="2400" dirty="0"/>
          </a:p>
        </p:txBody>
      </p:sp>
      <p:sp>
        <p:nvSpPr>
          <p:cNvPr id="4" name="Text Placeholder 3"/>
          <p:cNvSpPr>
            <a:spLocks noGrp="1"/>
          </p:cNvSpPr>
          <p:nvPr>
            <p:ph type="body" sz="half" idx="2"/>
          </p:nvPr>
        </p:nvSpPr>
        <p:spPr>
          <a:xfrm>
            <a:off x="457200" y="838200"/>
            <a:ext cx="4419600" cy="5287963"/>
          </a:xfrm>
        </p:spPr>
        <p:txBody>
          <a:bodyPr>
            <a:normAutofit/>
          </a:bodyPr>
          <a:lstStyle/>
          <a:p>
            <a:r>
              <a:rPr lang="en-CA" sz="3200" dirty="0" smtClean="0"/>
              <a:t>Cecum          =33 liters</a:t>
            </a:r>
          </a:p>
          <a:p>
            <a:r>
              <a:rPr lang="en-CA" sz="3200" dirty="0" smtClean="0"/>
              <a:t>Large colon  =80-90 liters</a:t>
            </a:r>
          </a:p>
          <a:p>
            <a:r>
              <a:rPr lang="en-CA" sz="3200" dirty="0" smtClean="0"/>
              <a:t>Small colon =19 liters</a:t>
            </a:r>
          </a:p>
          <a:p>
            <a:r>
              <a:rPr lang="en-CA" sz="3200" dirty="0" smtClean="0"/>
              <a:t>Rectum         =1-3 liters</a:t>
            </a:r>
          </a:p>
          <a:p>
            <a:r>
              <a:rPr lang="en-CA" sz="3200" dirty="0" smtClean="0"/>
              <a:t>Total git       =188 liters</a:t>
            </a:r>
          </a:p>
          <a:p>
            <a:endParaRPr lang="en-CA" sz="1800" dirty="0"/>
          </a:p>
          <a:p>
            <a:endParaRPr lang="en-CA" sz="1800" dirty="0" smtClean="0"/>
          </a:p>
          <a:p>
            <a:endParaRPr lang="en-CA" sz="1800" dirty="0"/>
          </a:p>
          <a:p>
            <a:endParaRPr lang="en-CA" sz="1800" dirty="0" smtClean="0"/>
          </a:p>
          <a:p>
            <a:endParaRPr lang="en-CA" sz="1800" dirty="0" smtClean="0"/>
          </a:p>
          <a:p>
            <a:endParaRPr lang="en-CA" sz="1800" dirty="0"/>
          </a:p>
        </p:txBody>
      </p:sp>
      <p:pic>
        <p:nvPicPr>
          <p:cNvPr id="5122" name="Picture 2" descr="C:\Users\ken.OTTERFEED\Pictures\cecum.gif"/>
          <p:cNvPicPr>
            <a:picLocks noChangeAspect="1" noChangeArrowheads="1"/>
          </p:cNvPicPr>
          <p:nvPr/>
        </p:nvPicPr>
        <p:blipFill>
          <a:blip r:embed="rId2" cstate="print"/>
          <a:srcRect/>
          <a:stretch>
            <a:fillRect/>
          </a:stretch>
        </p:blipFill>
        <p:spPr bwMode="auto">
          <a:xfrm>
            <a:off x="4857750" y="1676400"/>
            <a:ext cx="4286250" cy="352425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3562"/>
          </a:xfrm>
        </p:spPr>
        <p:txBody>
          <a:bodyPr>
            <a:noAutofit/>
          </a:bodyPr>
          <a:lstStyle/>
          <a:p>
            <a:r>
              <a:rPr lang="en-CA" sz="3200" b="1" dirty="0" smtClean="0"/>
              <a:t>Over –conditioned ponies and horses</a:t>
            </a:r>
            <a:endParaRPr lang="en-CA" sz="3200" b="1" dirty="0"/>
          </a:p>
        </p:txBody>
      </p:sp>
      <p:sp>
        <p:nvSpPr>
          <p:cNvPr id="6" name="Content Placeholder 5"/>
          <p:cNvSpPr>
            <a:spLocks noGrp="1"/>
          </p:cNvSpPr>
          <p:nvPr>
            <p:ph sz="half" idx="1"/>
          </p:nvPr>
        </p:nvSpPr>
        <p:spPr>
          <a:xfrm>
            <a:off x="0" y="990600"/>
            <a:ext cx="4038600" cy="5562600"/>
          </a:xfrm>
        </p:spPr>
        <p:txBody>
          <a:bodyPr>
            <a:normAutofit lnSpcReduction="10000"/>
          </a:bodyPr>
          <a:lstStyle/>
          <a:p>
            <a:r>
              <a:rPr lang="en-CA" sz="2400" b="1" dirty="0" smtClean="0"/>
              <a:t>Considered over weight if  </a:t>
            </a:r>
          </a:p>
          <a:p>
            <a:r>
              <a:rPr lang="en-CA" sz="2400" b="1" dirty="0" smtClean="0"/>
              <a:t>Between 7-9 </a:t>
            </a:r>
            <a:r>
              <a:rPr lang="en-CA" sz="2400" b="1" dirty="0" err="1" smtClean="0"/>
              <a:t>henneke</a:t>
            </a:r>
            <a:r>
              <a:rPr lang="en-CA" sz="2400" b="1" dirty="0" smtClean="0"/>
              <a:t> scale</a:t>
            </a:r>
          </a:p>
          <a:p>
            <a:r>
              <a:rPr lang="en-CA" sz="2400" b="1" dirty="0" smtClean="0"/>
              <a:t>Between 4-5 </a:t>
            </a:r>
            <a:r>
              <a:rPr lang="en-CA" sz="2400" b="1" dirty="0" err="1" smtClean="0"/>
              <a:t>maryland</a:t>
            </a:r>
            <a:r>
              <a:rPr lang="en-CA" sz="2400" b="1" dirty="0" smtClean="0"/>
              <a:t> scale</a:t>
            </a:r>
          </a:p>
          <a:p>
            <a:endParaRPr lang="en-CA" sz="2400" b="1" dirty="0" smtClean="0"/>
          </a:p>
          <a:p>
            <a:r>
              <a:rPr lang="en-CA" sz="2400" b="1" dirty="0" smtClean="0"/>
              <a:t>Excessive fat deposition that can be palpated </a:t>
            </a:r>
            <a:r>
              <a:rPr lang="en-CA" sz="2400" b="1" dirty="0" err="1" smtClean="0"/>
              <a:t>eg</a:t>
            </a:r>
            <a:r>
              <a:rPr lang="en-CA" sz="2400" b="1" dirty="0" smtClean="0"/>
              <a:t> crest </a:t>
            </a:r>
            <a:r>
              <a:rPr lang="en-CA" sz="2400" b="1" dirty="0" err="1" smtClean="0"/>
              <a:t>pf</a:t>
            </a:r>
            <a:r>
              <a:rPr lang="en-CA" sz="2400" b="1" dirty="0" smtClean="0"/>
              <a:t> neck along sides of withers, across the ribs, behind the shoulders, on top of the </a:t>
            </a:r>
            <a:r>
              <a:rPr lang="en-CA" sz="2400" b="1" dirty="0" err="1" smtClean="0"/>
              <a:t>loin,on</a:t>
            </a:r>
            <a:r>
              <a:rPr lang="en-CA" sz="2400" b="1" dirty="0" smtClean="0"/>
              <a:t> sides of the tail head.</a:t>
            </a:r>
          </a:p>
          <a:p>
            <a:r>
              <a:rPr lang="en-CA" sz="2400" b="1" dirty="0" smtClean="0"/>
              <a:t>Over conditioning found in 20-51% of populations.</a:t>
            </a:r>
          </a:p>
          <a:p>
            <a:endParaRPr lang="en-CA" sz="2400" dirty="0"/>
          </a:p>
        </p:txBody>
      </p:sp>
      <p:pic>
        <p:nvPicPr>
          <p:cNvPr id="1026" name="Picture 2" descr="C:\Users\ken.OTTERFEED\Pictures\fat arabian horse.jpg"/>
          <p:cNvPicPr>
            <a:picLocks noGrp="1" noChangeAspect="1" noChangeArrowheads="1"/>
          </p:cNvPicPr>
          <p:nvPr>
            <p:ph sz="half" idx="2"/>
          </p:nvPr>
        </p:nvPicPr>
        <p:blipFill>
          <a:blip r:embed="rId2" cstate="print"/>
          <a:srcRect/>
          <a:stretch>
            <a:fillRect/>
          </a:stretch>
        </p:blipFill>
        <p:spPr bwMode="auto">
          <a:xfrm>
            <a:off x="4191000" y="1219201"/>
            <a:ext cx="4724400" cy="3429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CA" sz="3200" dirty="0" smtClean="0"/>
              <a:t>The hind gut</a:t>
            </a:r>
            <a:endParaRPr lang="en-CA" sz="3200" dirty="0"/>
          </a:p>
        </p:txBody>
      </p:sp>
      <p:sp>
        <p:nvSpPr>
          <p:cNvPr id="3" name="Content Placeholder 2"/>
          <p:cNvSpPr>
            <a:spLocks noGrp="1"/>
          </p:cNvSpPr>
          <p:nvPr>
            <p:ph idx="1"/>
          </p:nvPr>
        </p:nvSpPr>
        <p:spPr>
          <a:xfrm>
            <a:off x="0" y="1143000"/>
            <a:ext cx="8915400" cy="5410200"/>
          </a:xfrm>
        </p:spPr>
        <p:txBody>
          <a:bodyPr>
            <a:normAutofit/>
          </a:bodyPr>
          <a:lstStyle/>
          <a:p>
            <a:r>
              <a:rPr lang="en-CA" sz="2400" b="1" dirty="0" smtClean="0"/>
              <a:t>Bacteria ferment fiber producing VFA’s (volatile fatty acids).</a:t>
            </a:r>
          </a:p>
          <a:p>
            <a:r>
              <a:rPr lang="en-CA" sz="2400" b="1" dirty="0" smtClean="0"/>
              <a:t>The VFA’s are taken directly into the blood stream and delivered to tissues without being packaged .</a:t>
            </a:r>
          </a:p>
          <a:p>
            <a:r>
              <a:rPr lang="en-CA" sz="2400" b="1" dirty="0" smtClean="0"/>
              <a:t>Vfa’s are transported to the liver where butyrate and propionate are taken up .</a:t>
            </a:r>
          </a:p>
          <a:p>
            <a:r>
              <a:rPr lang="en-CA" sz="2400" b="1" dirty="0" smtClean="0"/>
              <a:t>Acetate appears to remain in blood.</a:t>
            </a:r>
          </a:p>
          <a:p>
            <a:r>
              <a:rPr lang="en-CA" sz="2400" b="1" dirty="0" smtClean="0"/>
              <a:t>Propionate is largely </a:t>
            </a:r>
            <a:r>
              <a:rPr lang="en-CA" sz="2400" b="1" dirty="0" err="1" smtClean="0"/>
              <a:t>glucogenic</a:t>
            </a:r>
            <a:r>
              <a:rPr lang="en-CA" sz="2400" b="1" dirty="0" smtClean="0"/>
              <a:t>, 50-61% of blood glucose is derived from colonic propionate, depending on the diet.</a:t>
            </a:r>
          </a:p>
          <a:p>
            <a:r>
              <a:rPr lang="en-CA" sz="2400" b="1" dirty="0" smtClean="0"/>
              <a:t>Butyrate is converted to acetate and ultimately acetyl –</a:t>
            </a:r>
            <a:r>
              <a:rPr lang="en-CA" sz="2400" b="1" dirty="0" err="1" smtClean="0"/>
              <a:t>CoA</a:t>
            </a:r>
            <a:r>
              <a:rPr lang="en-CA" sz="2400" b="1" dirty="0" smtClean="0"/>
              <a:t> (coenzyme A) which can be oxidized via Krebs cycle or used for fat synthesis. </a:t>
            </a:r>
            <a:endParaRPr lang="en-CA"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CA" sz="3200" dirty="0" smtClean="0"/>
              <a:t>Hind gut</a:t>
            </a:r>
            <a:endParaRPr lang="en-CA" sz="3200" dirty="0"/>
          </a:p>
        </p:txBody>
      </p:sp>
      <p:sp>
        <p:nvSpPr>
          <p:cNvPr id="3" name="Content Placeholder 2"/>
          <p:cNvSpPr>
            <a:spLocks noGrp="1"/>
          </p:cNvSpPr>
          <p:nvPr>
            <p:ph idx="1"/>
          </p:nvPr>
        </p:nvSpPr>
        <p:spPr>
          <a:xfrm>
            <a:off x="457200" y="1600200"/>
            <a:ext cx="8229600" cy="4876800"/>
          </a:xfrm>
        </p:spPr>
        <p:txBody>
          <a:bodyPr/>
          <a:lstStyle/>
          <a:p>
            <a:r>
              <a:rPr lang="en-CA" sz="2400" b="1" dirty="0" smtClean="0"/>
              <a:t>Acetate          70%</a:t>
            </a:r>
          </a:p>
          <a:p>
            <a:r>
              <a:rPr lang="en-CA" sz="2400" b="1" dirty="0" smtClean="0"/>
              <a:t>Propionate    17%</a:t>
            </a:r>
          </a:p>
          <a:p>
            <a:r>
              <a:rPr lang="en-CA" sz="2400" b="1" dirty="0" smtClean="0"/>
              <a:t>Butyrate         8%</a:t>
            </a:r>
          </a:p>
          <a:p>
            <a:r>
              <a:rPr lang="en-CA" sz="2400" b="1" dirty="0" smtClean="0"/>
              <a:t>Others             5%</a:t>
            </a:r>
          </a:p>
          <a:p>
            <a:endParaRPr lang="en-CA" sz="2400" b="1" dirty="0" smtClean="0"/>
          </a:p>
          <a:p>
            <a:r>
              <a:rPr lang="en-CA" sz="2400" b="1" dirty="0" smtClean="0"/>
              <a:t>Acetate may be 32% of total energy supply to the hind limb.</a:t>
            </a:r>
          </a:p>
          <a:p>
            <a:endParaRPr lang="en-CA" sz="2400" b="1" dirty="0" smtClean="0"/>
          </a:p>
          <a:p>
            <a:r>
              <a:rPr lang="en-CA" sz="2400" b="1" dirty="0" smtClean="0"/>
              <a:t>Higher concentrate diets shift to more propionic and less acetate.</a:t>
            </a:r>
          </a:p>
          <a:p>
            <a:r>
              <a:rPr lang="en-CA" sz="2400" b="1" dirty="0" smtClean="0"/>
              <a:t>Excess sugar , starch and OF will be fermented to LA.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sz="3200" dirty="0" smtClean="0"/>
              <a:t>Water</a:t>
            </a:r>
            <a:endParaRPr lang="en-CA" sz="3200" dirty="0"/>
          </a:p>
        </p:txBody>
      </p:sp>
      <p:sp>
        <p:nvSpPr>
          <p:cNvPr id="3" name="Content Placeholder 2"/>
          <p:cNvSpPr>
            <a:spLocks noGrp="1"/>
          </p:cNvSpPr>
          <p:nvPr>
            <p:ph idx="1"/>
          </p:nvPr>
        </p:nvSpPr>
        <p:spPr>
          <a:xfrm>
            <a:off x="228600" y="762000"/>
            <a:ext cx="8458200" cy="5791200"/>
          </a:xfrm>
        </p:spPr>
        <p:txBody>
          <a:bodyPr>
            <a:normAutofit lnSpcReduction="10000"/>
          </a:bodyPr>
          <a:lstStyle/>
          <a:p>
            <a:r>
              <a:rPr lang="en-CA" sz="2400" b="1" dirty="0" smtClean="0"/>
              <a:t>Most medium sized drink 5-9 gallons a day </a:t>
            </a:r>
          </a:p>
          <a:p>
            <a:r>
              <a:rPr lang="en-CA" sz="2400" b="1" dirty="0" smtClean="0"/>
              <a:t>Double in hot weather</a:t>
            </a:r>
          </a:p>
          <a:p>
            <a:r>
              <a:rPr lang="en-CA" sz="2400" b="1" dirty="0" smtClean="0"/>
              <a:t>May drink less in winter </a:t>
            </a:r>
          </a:p>
          <a:p>
            <a:r>
              <a:rPr lang="en-CA" sz="2400" b="1" dirty="0" smtClean="0"/>
              <a:t>Drink more at about 20C </a:t>
            </a:r>
          </a:p>
          <a:p>
            <a:r>
              <a:rPr lang="en-CA" sz="2400" b="1" dirty="0" smtClean="0"/>
              <a:t>Horses do not drink water if very cold as it deadens the thirst reflex.</a:t>
            </a:r>
          </a:p>
          <a:p>
            <a:r>
              <a:rPr lang="en-CA" sz="2400" b="1" dirty="0" smtClean="0"/>
              <a:t>A horse will not drink if excited or fearful.</a:t>
            </a:r>
          </a:p>
          <a:p>
            <a:r>
              <a:rPr lang="en-CA" sz="2400" b="1" dirty="0" smtClean="0"/>
              <a:t>Horses sweat is iso to hyper tonic . A horse cannot tell if it is dehydrated. 4% loss in BW as water a problem , 7% fatal</a:t>
            </a:r>
          </a:p>
          <a:p>
            <a:r>
              <a:rPr lang="en-CA" sz="2400" b="1" dirty="0" smtClean="0"/>
              <a:t>It is difficult to estimate water loss.</a:t>
            </a:r>
          </a:p>
          <a:p>
            <a:r>
              <a:rPr lang="en-CA" sz="2400" b="1" dirty="0" smtClean="0"/>
              <a:t>Training to drink saline water will enhance water intake and hydration. </a:t>
            </a:r>
          </a:p>
          <a:p>
            <a:r>
              <a:rPr lang="en-CA" sz="2400" b="1" dirty="0" smtClean="0"/>
              <a:t>Proper training will enhance plasma volume by 10% and heart size by 10% aiding cooling and performance .</a:t>
            </a:r>
            <a:endParaRPr lang="en-CA" sz="2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CA" dirty="0" smtClean="0"/>
              <a:t>Forage vs ulcers</a:t>
            </a:r>
            <a:endParaRPr lang="en-CA" dirty="0"/>
          </a:p>
        </p:txBody>
      </p:sp>
      <p:sp>
        <p:nvSpPr>
          <p:cNvPr id="3" name="Content Placeholder 2"/>
          <p:cNvSpPr>
            <a:spLocks noGrp="1"/>
          </p:cNvSpPr>
          <p:nvPr>
            <p:ph idx="1"/>
          </p:nvPr>
        </p:nvSpPr>
        <p:spPr>
          <a:xfrm>
            <a:off x="457200" y="990600"/>
            <a:ext cx="8229600" cy="5135563"/>
          </a:xfrm>
        </p:spPr>
        <p:txBody>
          <a:bodyPr>
            <a:normAutofit lnSpcReduction="10000"/>
          </a:bodyPr>
          <a:lstStyle/>
          <a:p>
            <a:r>
              <a:rPr lang="en-CA" dirty="0" smtClean="0"/>
              <a:t>Ulcers =95% of  race horses </a:t>
            </a:r>
          </a:p>
          <a:p>
            <a:r>
              <a:rPr lang="en-CA" dirty="0" smtClean="0"/>
              <a:t>90% of elite endurance horses during race season and 46% during off season.</a:t>
            </a:r>
          </a:p>
          <a:p>
            <a:r>
              <a:rPr lang="en-CA" dirty="0" smtClean="0"/>
              <a:t>80% of lower level endurance horses </a:t>
            </a:r>
          </a:p>
          <a:p>
            <a:r>
              <a:rPr lang="en-CA" dirty="0" smtClean="0"/>
              <a:t>57% of dressage horses</a:t>
            </a:r>
          </a:p>
          <a:p>
            <a:r>
              <a:rPr lang="en-CA" dirty="0" smtClean="0"/>
              <a:t>70% of foals at weaning time</a:t>
            </a:r>
          </a:p>
          <a:p>
            <a:r>
              <a:rPr lang="en-CA" dirty="0" smtClean="0"/>
              <a:t>20-30% of pleasure horses</a:t>
            </a:r>
          </a:p>
          <a:p>
            <a:r>
              <a:rPr lang="en-CA" dirty="0" smtClean="0"/>
              <a:t>20-40% of wild horses </a:t>
            </a:r>
          </a:p>
          <a:p>
            <a:r>
              <a:rPr lang="en-CA" dirty="0" smtClean="0"/>
              <a:t>Nearly 100% of cribbers</a:t>
            </a:r>
            <a:endParaRPr lang="en-C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800" b="1" dirty="0" smtClean="0"/>
              <a:t>Forage </a:t>
            </a:r>
            <a:endParaRPr lang="en-CA" sz="2800" b="1" dirty="0"/>
          </a:p>
        </p:txBody>
      </p:sp>
      <p:sp>
        <p:nvSpPr>
          <p:cNvPr id="3" name="Content Placeholder 2"/>
          <p:cNvSpPr>
            <a:spLocks noGrp="1"/>
          </p:cNvSpPr>
          <p:nvPr>
            <p:ph idx="1"/>
          </p:nvPr>
        </p:nvSpPr>
        <p:spPr>
          <a:xfrm>
            <a:off x="228600" y="685800"/>
            <a:ext cx="8686800" cy="6172200"/>
          </a:xfrm>
        </p:spPr>
        <p:txBody>
          <a:bodyPr>
            <a:normAutofit fontScale="92500" lnSpcReduction="10000"/>
          </a:bodyPr>
          <a:lstStyle/>
          <a:p>
            <a:r>
              <a:rPr lang="en-CA" sz="2400" b="1" dirty="0" smtClean="0"/>
              <a:t>Provides energy as VFA’s as slow release over time. The VFA  propionic acid is largely gluconeogenic about 50-60% of blood glucose , acetate remains in blood can be used directly for energy or stored as fat.</a:t>
            </a:r>
          </a:p>
          <a:p>
            <a:endParaRPr lang="en-CA" sz="2400" b="1" dirty="0" smtClean="0"/>
          </a:p>
          <a:p>
            <a:r>
              <a:rPr lang="en-CA" sz="2400" b="1" dirty="0" smtClean="0"/>
              <a:t> butyric converted to acetate – converted to acetyl co A and enters energy cycle and provides energy to cells lining the gut promoting good health.</a:t>
            </a:r>
          </a:p>
          <a:p>
            <a:pPr>
              <a:buNone/>
            </a:pPr>
            <a:r>
              <a:rPr lang="en-CA" sz="2400" b="1" dirty="0" smtClean="0"/>
              <a:t>     </a:t>
            </a:r>
          </a:p>
          <a:p>
            <a:pPr>
              <a:buNone/>
            </a:pPr>
            <a:r>
              <a:rPr lang="en-CA" sz="2400" b="1" dirty="0" smtClean="0"/>
              <a:t>     Forage stimulates water intake and water holding in the gut .</a:t>
            </a:r>
          </a:p>
          <a:p>
            <a:r>
              <a:rPr lang="en-CA" sz="2400" b="1" dirty="0" smtClean="0"/>
              <a:t>One lb of forage stimulates 3.5-4 lb water intake whereas grain only stimulates 2-2.5 lbs water intake.</a:t>
            </a:r>
          </a:p>
          <a:p>
            <a:endParaRPr lang="en-CA" sz="2400" b="1" dirty="0" smtClean="0"/>
          </a:p>
          <a:p>
            <a:r>
              <a:rPr lang="en-CA" sz="2400" b="1" dirty="0" smtClean="0"/>
              <a:t>Super fibers help as forage substitutes. They provide highly fermentable fiber and water soluble fiber that helps hold water in the GIT.  </a:t>
            </a:r>
          </a:p>
          <a:p>
            <a:endParaRPr lang="en-CA" sz="2400" b="1" dirty="0" smtClean="0"/>
          </a:p>
          <a:p>
            <a:r>
              <a:rPr lang="en-CA" sz="2400" b="1" dirty="0" smtClean="0"/>
              <a:t>The large intestine may hold 8-10% of body weight as water and 10-20% of total body sodium, potassium and Chloride.</a:t>
            </a:r>
            <a:endParaRPr lang="en-CA" sz="24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a:bodyPr>
          <a:lstStyle/>
          <a:p>
            <a:r>
              <a:rPr lang="en-CA" sz="2800" b="1" dirty="0" smtClean="0"/>
              <a:t>Forage is the foundation</a:t>
            </a:r>
            <a:endParaRPr lang="en-CA" sz="2800" b="1" dirty="0"/>
          </a:p>
        </p:txBody>
      </p:sp>
      <p:sp>
        <p:nvSpPr>
          <p:cNvPr id="3" name="Content Placeholder 2"/>
          <p:cNvSpPr>
            <a:spLocks noGrp="1"/>
          </p:cNvSpPr>
          <p:nvPr>
            <p:ph idx="1"/>
          </p:nvPr>
        </p:nvSpPr>
        <p:spPr>
          <a:xfrm>
            <a:off x="228600" y="914400"/>
            <a:ext cx="8610600" cy="5715000"/>
          </a:xfrm>
        </p:spPr>
        <p:txBody>
          <a:bodyPr>
            <a:normAutofit fontScale="92500" lnSpcReduction="10000"/>
          </a:bodyPr>
          <a:lstStyle/>
          <a:p>
            <a:r>
              <a:rPr lang="en-CA" sz="2400" b="1" dirty="0" smtClean="0"/>
              <a:t>Average   levels of exercise e.g. Lower level endurance riding have about 78% of the ration as forage.</a:t>
            </a:r>
          </a:p>
          <a:p>
            <a:endParaRPr lang="en-CA" sz="2400" b="1" dirty="0" smtClean="0"/>
          </a:p>
          <a:p>
            <a:r>
              <a:rPr lang="en-CA" sz="2400" b="1" dirty="0" smtClean="0"/>
              <a:t>The average amount of grain may be 2.27 kg/day</a:t>
            </a:r>
          </a:p>
          <a:p>
            <a:endParaRPr lang="en-CA" sz="2400" b="1" dirty="0" smtClean="0"/>
          </a:p>
          <a:p>
            <a:r>
              <a:rPr lang="en-CA" sz="2400" b="1" dirty="0" smtClean="0"/>
              <a:t>Provide a minimum of 1.5% body weight as forage . This is 15 lbs for a 1000 lb horse.</a:t>
            </a:r>
          </a:p>
          <a:p>
            <a:endParaRPr lang="en-CA" sz="2400" b="1" dirty="0" smtClean="0"/>
          </a:p>
          <a:p>
            <a:r>
              <a:rPr lang="en-CA" sz="2400" b="1" dirty="0" smtClean="0"/>
              <a:t>Include 1% of body weight as long stem forage to encourage chewing activity which enhances saliva flow and the bicarbonate it carries. This may also help with behavior reducing stress and gastric ulcers.</a:t>
            </a:r>
          </a:p>
          <a:p>
            <a:endParaRPr lang="en-CA" sz="2400" b="1" dirty="0" smtClean="0"/>
          </a:p>
          <a:p>
            <a:r>
              <a:rPr lang="en-CA" sz="2400" b="1" dirty="0" smtClean="0"/>
              <a:t>Alfalfa - a small amount may be fine as a natural buffer.</a:t>
            </a:r>
          </a:p>
          <a:p>
            <a:r>
              <a:rPr lang="en-CA" sz="2400" b="1" dirty="0" smtClean="0"/>
              <a:t>Never turn a horse out on rich pasture with an empty gut. Feed hay first  to prevent grass colic.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0" y="273050"/>
            <a:ext cx="3657600" cy="1327150"/>
          </a:xfrm>
        </p:spPr>
        <p:txBody>
          <a:bodyPr>
            <a:noAutofit/>
          </a:bodyPr>
          <a:lstStyle/>
          <a:p>
            <a:r>
              <a:rPr lang="en-CA" dirty="0" smtClean="0"/>
              <a:t>Forage quality is critical.</a:t>
            </a:r>
            <a:br>
              <a:rPr lang="en-CA" dirty="0" smtClean="0"/>
            </a:br>
            <a:r>
              <a:rPr lang="en-CA" dirty="0" smtClean="0"/>
              <a:t/>
            </a:r>
            <a:br>
              <a:rPr lang="en-CA" dirty="0" smtClean="0"/>
            </a:br>
            <a:r>
              <a:rPr lang="en-CA" dirty="0" smtClean="0"/>
              <a:t>Moisture over 15% leads to moldy hay.</a:t>
            </a:r>
            <a:endParaRPr lang="en-CA" dirty="0"/>
          </a:p>
        </p:txBody>
      </p:sp>
      <p:sp>
        <p:nvSpPr>
          <p:cNvPr id="6" name="Text Placeholder 5"/>
          <p:cNvSpPr>
            <a:spLocks noGrp="1"/>
          </p:cNvSpPr>
          <p:nvPr>
            <p:ph type="body" sz="half" idx="2"/>
          </p:nvPr>
        </p:nvSpPr>
        <p:spPr>
          <a:xfrm>
            <a:off x="0" y="228600"/>
            <a:ext cx="4343400" cy="6324600"/>
          </a:xfrm>
        </p:spPr>
        <p:txBody>
          <a:bodyPr>
            <a:normAutofit/>
          </a:bodyPr>
          <a:lstStyle/>
          <a:p>
            <a:r>
              <a:rPr lang="en-CA" sz="2400" b="1" dirty="0" smtClean="0"/>
              <a:t>Avoid moldy hay.</a:t>
            </a:r>
          </a:p>
          <a:p>
            <a:endParaRPr lang="en-CA" sz="2400" b="1" dirty="0" smtClean="0"/>
          </a:p>
          <a:p>
            <a:r>
              <a:rPr lang="en-CA" sz="2400" b="1" dirty="0" smtClean="0"/>
              <a:t>Horses are very sensitive to mold. It is a one way system.</a:t>
            </a:r>
          </a:p>
          <a:p>
            <a:endParaRPr lang="en-CA" sz="2400" b="1" dirty="0" smtClean="0"/>
          </a:p>
          <a:p>
            <a:r>
              <a:rPr lang="en-CA" sz="2400" b="1" dirty="0" smtClean="0"/>
              <a:t>Spoiled forage such as haylages may have clostridium botulinum .</a:t>
            </a:r>
          </a:p>
          <a:p>
            <a:endParaRPr lang="en-CA" sz="2400" b="1" dirty="0" smtClean="0"/>
          </a:p>
          <a:p>
            <a:r>
              <a:rPr lang="en-CA" sz="2400" b="1" dirty="0" smtClean="0"/>
              <a:t>The amount of botox a mouse can stand will kill a horse.</a:t>
            </a:r>
          </a:p>
          <a:p>
            <a:r>
              <a:rPr lang="en-CA" sz="2400" b="1" dirty="0" smtClean="0"/>
              <a:t>Low levels of botox will paralyze the gut inducing colic.</a:t>
            </a:r>
            <a:endParaRPr lang="en-CA" sz="2400" b="1" dirty="0"/>
          </a:p>
        </p:txBody>
      </p:sp>
      <p:pic>
        <p:nvPicPr>
          <p:cNvPr id="2050" name="Picture 2" descr="C:\Users\ken.OTTERFEED\Pictures\colic 2.jpg"/>
          <p:cNvPicPr>
            <a:picLocks noGrp="1" noChangeAspect="1" noChangeArrowheads="1"/>
          </p:cNvPicPr>
          <p:nvPr>
            <p:ph idx="1"/>
          </p:nvPr>
        </p:nvPicPr>
        <p:blipFill>
          <a:blip r:embed="rId2" cstate="print"/>
          <a:srcRect/>
          <a:stretch>
            <a:fillRect/>
          </a:stretch>
        </p:blipFill>
        <p:spPr bwMode="auto">
          <a:xfrm>
            <a:off x="4400369" y="1752600"/>
            <a:ext cx="4259243" cy="358124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92162"/>
          </a:xfrm>
        </p:spPr>
        <p:txBody>
          <a:bodyPr/>
          <a:lstStyle/>
          <a:p>
            <a:r>
              <a:rPr lang="en-CA" dirty="0" smtClean="0"/>
              <a:t>Forage and water add ballast</a:t>
            </a:r>
            <a:endParaRPr lang="en-CA" dirty="0"/>
          </a:p>
        </p:txBody>
      </p:sp>
      <p:pic>
        <p:nvPicPr>
          <p:cNvPr id="3074" name="Picture 2" descr="C:\Users\ken.OTTERFEED\Pictures\gas colic.jpg"/>
          <p:cNvPicPr>
            <a:picLocks noGrp="1" noChangeAspect="1" noChangeArrowheads="1"/>
          </p:cNvPicPr>
          <p:nvPr>
            <p:ph idx="1"/>
          </p:nvPr>
        </p:nvPicPr>
        <p:blipFill>
          <a:blip r:embed="rId2" cstate="print"/>
          <a:stretch>
            <a:fillRect/>
          </a:stretch>
        </p:blipFill>
        <p:spPr bwMode="auto">
          <a:xfrm>
            <a:off x="2514600" y="1176064"/>
            <a:ext cx="4267200" cy="518891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563562"/>
          </a:xfrm>
        </p:spPr>
        <p:txBody>
          <a:bodyPr>
            <a:normAutofit fontScale="90000"/>
          </a:bodyPr>
          <a:lstStyle/>
          <a:p>
            <a:r>
              <a:rPr lang="en-CA" dirty="0" smtClean="0"/>
              <a:t>Ballast</a:t>
            </a:r>
            <a:endParaRPr lang="en-CA" dirty="0"/>
          </a:p>
        </p:txBody>
      </p:sp>
      <p:pic>
        <p:nvPicPr>
          <p:cNvPr id="1026" name="Picture 2" descr="C:\Users\ken.OTTERFEED\Pictures\displaced large colon.png"/>
          <p:cNvPicPr>
            <a:picLocks noGrp="1" noChangeAspect="1" noChangeArrowheads="1"/>
          </p:cNvPicPr>
          <p:nvPr>
            <p:ph idx="1"/>
          </p:nvPr>
        </p:nvPicPr>
        <p:blipFill>
          <a:blip r:embed="rId2" cstate="print"/>
          <a:stretch>
            <a:fillRect/>
          </a:stretch>
        </p:blipFill>
        <p:spPr bwMode="auto">
          <a:xfrm>
            <a:off x="1524000" y="1161545"/>
            <a:ext cx="6019800" cy="547254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CA" sz="3200" dirty="0" smtClean="0"/>
              <a:t>The obese horse is at risk of lipomas and pedunculated fat </a:t>
            </a:r>
            <a:endParaRPr lang="en-CA" sz="3200" dirty="0"/>
          </a:p>
        </p:txBody>
      </p:sp>
      <p:pic>
        <p:nvPicPr>
          <p:cNvPr id="3075" name="Picture 3" descr="C:\Users\ken.OTTERFEED\Pictures\jejunum_strangulation lipomas.jpg"/>
          <p:cNvPicPr>
            <a:picLocks noGrp="1" noChangeAspect="1" noChangeArrowheads="1"/>
          </p:cNvPicPr>
          <p:nvPr>
            <p:ph idx="1"/>
          </p:nvPr>
        </p:nvPicPr>
        <p:blipFill>
          <a:blip r:embed="rId2" cstate="print"/>
          <a:stretch>
            <a:fillRect/>
          </a:stretch>
        </p:blipFill>
        <p:spPr bwMode="auto">
          <a:xfrm>
            <a:off x="1448248" y="2036210"/>
            <a:ext cx="6439024" cy="428839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r>
              <a:rPr lang="en-CA" sz="3200" dirty="0" smtClean="0"/>
              <a:t>Disorders related to over conditioning </a:t>
            </a:r>
            <a:endParaRPr lang="en-CA" sz="3200" dirty="0"/>
          </a:p>
        </p:txBody>
      </p:sp>
      <p:sp>
        <p:nvSpPr>
          <p:cNvPr id="5" name="Content Placeholder 4"/>
          <p:cNvSpPr>
            <a:spLocks noGrp="1"/>
          </p:cNvSpPr>
          <p:nvPr>
            <p:ph sz="half" idx="1"/>
          </p:nvPr>
        </p:nvSpPr>
        <p:spPr>
          <a:xfrm>
            <a:off x="0" y="1143000"/>
            <a:ext cx="4267200" cy="5410200"/>
          </a:xfrm>
        </p:spPr>
        <p:txBody>
          <a:bodyPr>
            <a:normAutofit/>
          </a:bodyPr>
          <a:lstStyle/>
          <a:p>
            <a:r>
              <a:rPr lang="en-CA" sz="2400" b="1" dirty="0" smtClean="0"/>
              <a:t>Equine metabolic syndrome</a:t>
            </a:r>
          </a:p>
          <a:p>
            <a:r>
              <a:rPr lang="en-CA" sz="2400" b="1" dirty="0" smtClean="0"/>
              <a:t>BCS over 7.0 is obese </a:t>
            </a:r>
          </a:p>
          <a:p>
            <a:r>
              <a:rPr lang="en-CA" sz="2400" b="1" dirty="0" smtClean="0"/>
              <a:t>Insulin resistance </a:t>
            </a:r>
          </a:p>
          <a:p>
            <a:r>
              <a:rPr lang="en-CA" sz="2400" b="1" dirty="0" smtClean="0"/>
              <a:t>Laminitis</a:t>
            </a:r>
          </a:p>
          <a:p>
            <a:r>
              <a:rPr lang="en-CA" sz="2400" b="1" dirty="0" smtClean="0"/>
              <a:t>Lipomas</a:t>
            </a:r>
          </a:p>
          <a:p>
            <a:r>
              <a:rPr lang="en-CA" sz="2400" b="1" dirty="0" smtClean="0"/>
              <a:t>Hyper </a:t>
            </a:r>
            <a:r>
              <a:rPr lang="en-CA" sz="2400" b="1" dirty="0" err="1" smtClean="0"/>
              <a:t>lipidemia</a:t>
            </a:r>
            <a:endParaRPr lang="en-CA" sz="2400" b="1" dirty="0" smtClean="0"/>
          </a:p>
          <a:p>
            <a:r>
              <a:rPr lang="en-CA" sz="2400" b="1" dirty="0" err="1" smtClean="0"/>
              <a:t>Osteochondritis</a:t>
            </a:r>
            <a:r>
              <a:rPr lang="en-CA" sz="2400" b="1" dirty="0" smtClean="0"/>
              <a:t> </a:t>
            </a:r>
            <a:r>
              <a:rPr lang="en-CA" sz="2400" b="1" dirty="0" err="1" smtClean="0"/>
              <a:t>dessecans</a:t>
            </a:r>
            <a:endParaRPr lang="en-CA" sz="2400" b="1" dirty="0" smtClean="0"/>
          </a:p>
          <a:p>
            <a:r>
              <a:rPr lang="en-CA" sz="2400" b="1" dirty="0" smtClean="0"/>
              <a:t>Reproductive irregularities</a:t>
            </a:r>
          </a:p>
          <a:p>
            <a:r>
              <a:rPr lang="en-CA" sz="2400" b="1" dirty="0" smtClean="0"/>
              <a:t>Lack of heat tolerance. </a:t>
            </a:r>
          </a:p>
          <a:p>
            <a:r>
              <a:rPr lang="en-CA" sz="2400" b="1" dirty="0" smtClean="0"/>
              <a:t>Concussion on feet</a:t>
            </a:r>
            <a:endParaRPr lang="en-CA" sz="2400" b="1" dirty="0"/>
          </a:p>
        </p:txBody>
      </p:sp>
      <p:pic>
        <p:nvPicPr>
          <p:cNvPr id="7" name="Picture 2" descr="C:\Users\ken.OTTERFEED\Pictures\fat arabian horse.jpg"/>
          <p:cNvPicPr>
            <a:picLocks noGrp="1" noChangeAspect="1" noChangeArrowheads="1"/>
          </p:cNvPicPr>
          <p:nvPr>
            <p:ph sz="half" idx="2"/>
          </p:nvPr>
        </p:nvPicPr>
        <p:blipFill>
          <a:blip r:embed="rId2" cstate="print"/>
          <a:srcRect/>
          <a:stretch>
            <a:fillRect/>
          </a:stretch>
        </p:blipFill>
        <p:spPr bwMode="auto">
          <a:xfrm>
            <a:off x="4419600" y="1828800"/>
            <a:ext cx="4724400" cy="3429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381000"/>
            <a:ext cx="2895600" cy="639762"/>
          </a:xfrm>
        </p:spPr>
        <p:txBody>
          <a:bodyPr>
            <a:normAutofit/>
          </a:bodyPr>
          <a:lstStyle/>
          <a:p>
            <a:r>
              <a:rPr lang="en-CA" sz="2400" b="1" dirty="0" smtClean="0"/>
              <a:t>Concentrates</a:t>
            </a:r>
            <a:endParaRPr lang="en-CA" sz="2400" b="1" dirty="0"/>
          </a:p>
        </p:txBody>
      </p:sp>
      <p:sp>
        <p:nvSpPr>
          <p:cNvPr id="3" name="Content Placeholder 2"/>
          <p:cNvSpPr>
            <a:spLocks noGrp="1"/>
          </p:cNvSpPr>
          <p:nvPr>
            <p:ph sz="half" idx="1"/>
          </p:nvPr>
        </p:nvSpPr>
        <p:spPr>
          <a:xfrm>
            <a:off x="0" y="228600"/>
            <a:ext cx="4953000" cy="6400800"/>
          </a:xfrm>
        </p:spPr>
        <p:txBody>
          <a:bodyPr>
            <a:normAutofit/>
          </a:bodyPr>
          <a:lstStyle/>
          <a:p>
            <a:r>
              <a:rPr lang="en-CA" sz="2400" b="1" dirty="0" smtClean="0"/>
              <a:t>Supplemental energy can come from grains or fat (veg oils).</a:t>
            </a:r>
          </a:p>
          <a:p>
            <a:r>
              <a:rPr lang="en-CA" sz="2400" b="1" dirty="0" smtClean="0"/>
              <a:t>Some breeds tend to be easy keepers.</a:t>
            </a:r>
          </a:p>
          <a:p>
            <a:r>
              <a:rPr lang="en-CA" sz="2400" b="1" dirty="0" smtClean="0"/>
              <a:t>Limit starch intakes to a maximum of 1-1.5 grams per kg per meal.</a:t>
            </a:r>
          </a:p>
          <a:p>
            <a:r>
              <a:rPr lang="en-CA" sz="2400" b="1" dirty="0" smtClean="0"/>
              <a:t>Limit meals of grain to a max of 1.5 kg for a 450 kg horse</a:t>
            </a:r>
          </a:p>
          <a:p>
            <a:r>
              <a:rPr lang="en-CA" sz="2400" b="1" dirty="0" smtClean="0"/>
              <a:t>Total grain intakes max at 1.0% body wt/day .</a:t>
            </a:r>
          </a:p>
          <a:p>
            <a:r>
              <a:rPr lang="en-CA" sz="2400" b="1" dirty="0" smtClean="0"/>
              <a:t>Horses eat about 2.5% of body weight  total -hay and grain combined </a:t>
            </a:r>
          </a:p>
        </p:txBody>
      </p:sp>
      <p:pic>
        <p:nvPicPr>
          <p:cNvPr id="2050" name="Picture 2" descr="C:\Users\ken.OTTERFEED\Pictures\arabian ems genetics.jpg"/>
          <p:cNvPicPr>
            <a:picLocks noGrp="1" noChangeAspect="1" noChangeArrowheads="1"/>
          </p:cNvPicPr>
          <p:nvPr>
            <p:ph sz="half" idx="2"/>
          </p:nvPr>
        </p:nvPicPr>
        <p:blipFill>
          <a:blip r:embed="rId2" cstate="print"/>
          <a:srcRect/>
          <a:stretch>
            <a:fillRect/>
          </a:stretch>
        </p:blipFill>
        <p:spPr bwMode="auto">
          <a:xfrm>
            <a:off x="5064774" y="1295400"/>
            <a:ext cx="4079226" cy="527899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ff vs ss.jpg"/>
          <p:cNvPicPr>
            <a:picLocks noChangeAspect="1" noChangeArrowheads="1"/>
          </p:cNvPicPr>
          <p:nvPr/>
        </p:nvPicPr>
        <p:blipFill>
          <a:blip r:embed="rId2" cstate="print"/>
          <a:srcRect l="5997" t="21191" r="4218" b="16362"/>
          <a:stretch>
            <a:fillRect/>
          </a:stretch>
        </p:blipFill>
        <p:spPr bwMode="auto">
          <a:xfrm>
            <a:off x="228600" y="228600"/>
            <a:ext cx="8686800" cy="63246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4038600" cy="563562"/>
          </a:xfrm>
        </p:spPr>
        <p:txBody>
          <a:bodyPr>
            <a:normAutofit fontScale="90000"/>
          </a:bodyPr>
          <a:lstStyle/>
          <a:p>
            <a:r>
              <a:rPr lang="en-CA" sz="3200" dirty="0" smtClean="0"/>
              <a:t>insulin</a:t>
            </a:r>
            <a:endParaRPr lang="en-CA" sz="3200" dirty="0"/>
          </a:p>
        </p:txBody>
      </p:sp>
      <p:sp>
        <p:nvSpPr>
          <p:cNvPr id="3" name="Content Placeholder 2"/>
          <p:cNvSpPr>
            <a:spLocks noGrp="1"/>
          </p:cNvSpPr>
          <p:nvPr>
            <p:ph idx="1"/>
          </p:nvPr>
        </p:nvSpPr>
        <p:spPr>
          <a:xfrm>
            <a:off x="0" y="609600"/>
            <a:ext cx="9144000" cy="6019800"/>
          </a:xfrm>
        </p:spPr>
        <p:txBody>
          <a:bodyPr>
            <a:normAutofit/>
          </a:bodyPr>
          <a:lstStyle/>
          <a:p>
            <a:r>
              <a:rPr lang="en-CA" sz="2400" b="1" dirty="0" smtClean="0"/>
              <a:t>Creates fuel reserves </a:t>
            </a:r>
          </a:p>
          <a:p>
            <a:r>
              <a:rPr lang="en-CA" sz="2400" b="1" dirty="0" smtClean="0"/>
              <a:t>Insulin activates glycogen synthase promoting storage of glucose.</a:t>
            </a:r>
          </a:p>
          <a:p>
            <a:r>
              <a:rPr lang="en-CA" sz="2400" b="1" dirty="0" smtClean="0"/>
              <a:t>At adipose tissue insulin activates lipoprotein lipase facilitating the shuttling of triglycerides from within chylomicrons and lipoproteins to adipose tissue.</a:t>
            </a:r>
          </a:p>
          <a:p>
            <a:r>
              <a:rPr lang="en-CA" sz="2400" b="1" dirty="0" smtClean="0"/>
              <a:t>Insulin also has a negative effect on gluconeogenesis , amino acid catabolism, and lipolypis</a:t>
            </a:r>
          </a:p>
          <a:p>
            <a:r>
              <a:rPr lang="en-CA" sz="2400" b="1" dirty="0" smtClean="0"/>
              <a:t>Insulin controls the vascular system via the NO/ET-1 system </a:t>
            </a:r>
          </a:p>
          <a:p>
            <a:r>
              <a:rPr lang="en-CA" sz="2400" b="1" dirty="0" smtClean="0"/>
              <a:t>Hormone sensitive lipase may be impaired by IR.</a:t>
            </a:r>
          </a:p>
          <a:p>
            <a:r>
              <a:rPr lang="en-CA" sz="2400" b="1" dirty="0" smtClean="0"/>
              <a:t>The main substrates for energy production are carbohydrates and fat. </a:t>
            </a:r>
          </a:p>
          <a:p>
            <a:r>
              <a:rPr lang="en-CA" sz="2400" b="1" dirty="0" smtClean="0"/>
              <a:t>Exercise intensity determines energy source. Fat cannot be burned anaerobically. Horses use a combination depending on type of work</a:t>
            </a:r>
          </a:p>
          <a:p>
            <a:r>
              <a:rPr lang="en-CA" sz="2400" b="1" dirty="0" smtClean="0"/>
              <a:t>Schedule exercise around feeding times.</a:t>
            </a:r>
            <a:endParaRPr lang="en-CA" sz="24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energy relative expenditure.jpg"/>
          <p:cNvPicPr>
            <a:picLocks noChangeAspect="1" noChangeArrowheads="1"/>
          </p:cNvPicPr>
          <p:nvPr/>
        </p:nvPicPr>
        <p:blipFill>
          <a:blip r:embed="rId2" cstate="print"/>
          <a:srcRect l="3128" t="45223" r="56418" b="12846"/>
          <a:stretch>
            <a:fillRect/>
          </a:stretch>
        </p:blipFill>
        <p:spPr bwMode="auto">
          <a:xfrm rot="-60000">
            <a:off x="834039" y="220484"/>
            <a:ext cx="7241887" cy="633427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energy partitioning.jpg"/>
          <p:cNvPicPr>
            <a:picLocks noChangeAspect="1" noChangeArrowheads="1"/>
          </p:cNvPicPr>
          <p:nvPr/>
        </p:nvPicPr>
        <p:blipFill>
          <a:blip r:embed="rId2" cstate="print"/>
          <a:srcRect l="13408" t="66310" r="44948" b="3972"/>
          <a:stretch>
            <a:fillRect/>
          </a:stretch>
        </p:blipFill>
        <p:spPr bwMode="auto">
          <a:xfrm rot="-60000">
            <a:off x="682467" y="229787"/>
            <a:ext cx="8156147" cy="640248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86400" y="273050"/>
            <a:ext cx="3657600" cy="1860550"/>
          </a:xfrm>
        </p:spPr>
        <p:txBody>
          <a:bodyPr>
            <a:normAutofit fontScale="90000"/>
          </a:bodyPr>
          <a:lstStyle/>
          <a:p>
            <a:r>
              <a:rPr lang="en-CA" sz="2400" dirty="0" smtClean="0"/>
              <a:t>Insulin Resistance (IR) vs Hyperinsulinaemia  (HI) and the Incretin Effect.</a:t>
            </a:r>
            <a:br>
              <a:rPr lang="en-CA" sz="2400" dirty="0" smtClean="0"/>
            </a:br>
            <a:r>
              <a:rPr lang="en-CA" sz="2400" dirty="0" smtClean="0"/>
              <a:t>Incretins also slow gastric emptying.</a:t>
            </a:r>
            <a:endParaRPr lang="en-CA" sz="2400" dirty="0"/>
          </a:p>
        </p:txBody>
      </p:sp>
      <p:sp>
        <p:nvSpPr>
          <p:cNvPr id="8" name="Text Placeholder 7"/>
          <p:cNvSpPr>
            <a:spLocks noGrp="1"/>
          </p:cNvSpPr>
          <p:nvPr>
            <p:ph type="body" sz="half" idx="2"/>
          </p:nvPr>
        </p:nvSpPr>
        <p:spPr>
          <a:xfrm>
            <a:off x="0" y="0"/>
            <a:ext cx="5105400" cy="6857999"/>
          </a:xfrm>
        </p:spPr>
        <p:txBody>
          <a:bodyPr>
            <a:normAutofit/>
          </a:bodyPr>
          <a:lstStyle/>
          <a:p>
            <a:r>
              <a:rPr lang="en-CA" sz="2400" b="1" dirty="0" smtClean="0"/>
              <a:t>IR is the inability of tissues to respond  adequately to insulin. </a:t>
            </a:r>
          </a:p>
          <a:p>
            <a:endParaRPr lang="en-CA" sz="2400" b="1" dirty="0" smtClean="0"/>
          </a:p>
          <a:p>
            <a:r>
              <a:rPr lang="en-CA" sz="2400" b="1" dirty="0" smtClean="0"/>
              <a:t>Hyperinsulinaemia is the circulation of an inappropriate amount of insulin after a given stimulus.</a:t>
            </a:r>
          </a:p>
          <a:p>
            <a:endParaRPr lang="en-CA" sz="2400" b="1" dirty="0" smtClean="0"/>
          </a:p>
          <a:p>
            <a:r>
              <a:rPr lang="en-CA" sz="2400" b="1" dirty="0" smtClean="0"/>
              <a:t>Hyperinsulinaemia can be symptomatic of tissue IR when it occurs as a compensatory response to peripheral tissue IR. </a:t>
            </a:r>
          </a:p>
          <a:p>
            <a:endParaRPr lang="en-CA" sz="2400" b="1" dirty="0" smtClean="0"/>
          </a:p>
          <a:p>
            <a:r>
              <a:rPr lang="en-CA" sz="2400" b="1" dirty="0" smtClean="0"/>
              <a:t>EMS, due to  IR, obese BCS&gt;7.0, history of laminitis?</a:t>
            </a:r>
          </a:p>
          <a:p>
            <a:endParaRPr lang="en-CA" sz="2400" b="1" dirty="0" smtClean="0"/>
          </a:p>
          <a:p>
            <a:r>
              <a:rPr lang="en-CA" sz="2400" b="1" dirty="0" smtClean="0"/>
              <a:t>Insulin dysregulation is a better term</a:t>
            </a:r>
          </a:p>
          <a:p>
            <a:endParaRPr lang="en-CA" sz="2400" dirty="0" smtClean="0"/>
          </a:p>
          <a:p>
            <a:endParaRPr lang="en-CA" sz="2400" dirty="0"/>
          </a:p>
        </p:txBody>
      </p:sp>
      <p:sp>
        <p:nvSpPr>
          <p:cNvPr id="5" name="Text Placeholder 7"/>
          <p:cNvSpPr txBox="1">
            <a:spLocks/>
          </p:cNvSpPr>
          <p:nvPr/>
        </p:nvSpPr>
        <p:spPr>
          <a:xfrm>
            <a:off x="0" y="5334000"/>
            <a:ext cx="4876800" cy="1524000"/>
          </a:xfrm>
          <a:prstGeom prst="rect">
            <a:avLst/>
          </a:prstGeom>
        </p:spPr>
        <p:txBody>
          <a:bodyPr vert="horz" lIns="91440" tIns="45720" rIns="91440" bIns="45720" rtlCol="0">
            <a:normAutofit/>
          </a:bodyPr>
          <a:lstStyle/>
          <a:p>
            <a:pPr lvl="0">
              <a:spcBef>
                <a:spcPct val="20000"/>
              </a:spcBef>
            </a:pPr>
            <a:r>
              <a:rPr lang="en-CA" dirty="0" smtClean="0"/>
              <a:t> </a:t>
            </a: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ken.OTTERFEED\Pictures\Cushing's hoof.jpg"/>
          <p:cNvPicPr>
            <a:picLocks noChangeAspect="1" noChangeArrowheads="1"/>
          </p:cNvPicPr>
          <p:nvPr/>
        </p:nvPicPr>
        <p:blipFill>
          <a:blip r:embed="rId2" cstate="print"/>
          <a:srcRect/>
          <a:stretch>
            <a:fillRect/>
          </a:stretch>
        </p:blipFill>
        <p:spPr bwMode="auto">
          <a:xfrm>
            <a:off x="5271263" y="2438400"/>
            <a:ext cx="3872737" cy="30765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CA" sz="2400" b="1" dirty="0" smtClean="0"/>
              <a:t>Insulin Resistance (IR) vs Hyperinsulinaemia  (HI) and the Incretin Effect.</a:t>
            </a:r>
            <a:br>
              <a:rPr lang="en-CA" sz="2400" b="1" dirty="0" smtClean="0"/>
            </a:br>
            <a:r>
              <a:rPr lang="en-CA" sz="2400" b="1" dirty="0" smtClean="0"/>
              <a:t>Insulin dysregulation a better description.</a:t>
            </a:r>
            <a:endParaRPr lang="en-CA" sz="2400" b="1" dirty="0"/>
          </a:p>
        </p:txBody>
      </p:sp>
      <p:sp>
        <p:nvSpPr>
          <p:cNvPr id="8" name="Text Placeholder 7"/>
          <p:cNvSpPr>
            <a:spLocks noGrp="1"/>
          </p:cNvSpPr>
          <p:nvPr>
            <p:ph idx="1"/>
          </p:nvPr>
        </p:nvSpPr>
        <p:spPr>
          <a:xfrm>
            <a:off x="228600" y="1600200"/>
            <a:ext cx="8915400" cy="5029200"/>
          </a:xfrm>
        </p:spPr>
        <p:txBody>
          <a:bodyPr>
            <a:normAutofit/>
          </a:bodyPr>
          <a:lstStyle/>
          <a:p>
            <a:r>
              <a:rPr lang="en-CA" sz="2000" b="1" dirty="0" smtClean="0"/>
              <a:t> Horses do not show pancreatic exhaustion over time and can run high compensatory insulin due to IR for years.  Compensatory  IR.</a:t>
            </a:r>
          </a:p>
          <a:p>
            <a:pPr>
              <a:buNone/>
            </a:pPr>
            <a:r>
              <a:rPr lang="en-CA" sz="2000" b="1" dirty="0" smtClean="0"/>
              <a:t>      Blood glucose will be normal.</a:t>
            </a:r>
          </a:p>
          <a:p>
            <a:r>
              <a:rPr lang="en-CA" sz="2000" b="1" dirty="0" smtClean="0"/>
              <a:t>Now called insulin dysfunction.</a:t>
            </a:r>
          </a:p>
          <a:p>
            <a:pPr>
              <a:buNone/>
            </a:pPr>
            <a:r>
              <a:rPr lang="en-CA" sz="2000" b="1" dirty="0" smtClean="0"/>
              <a:t>      Glucose remains the main stimulus for insulin release .</a:t>
            </a:r>
          </a:p>
          <a:p>
            <a:pPr>
              <a:buNone/>
            </a:pPr>
            <a:endParaRPr lang="en-CA" sz="2000" b="1" dirty="0" smtClean="0"/>
          </a:p>
          <a:p>
            <a:pPr>
              <a:buNone/>
            </a:pPr>
            <a:r>
              <a:rPr lang="en-CA" sz="2000" b="1" dirty="0" smtClean="0"/>
              <a:t>      New-ponies with ID/incretin effects  may have greater capacity for post prandial uptake of glucose.</a:t>
            </a:r>
          </a:p>
          <a:p>
            <a:pPr>
              <a:buNone/>
            </a:pPr>
            <a:r>
              <a:rPr lang="en-CA" sz="2000" b="1" dirty="0" smtClean="0"/>
              <a:t>     GLP-2 is co secreted with normal incretins, but it has an intestinal trophic function. L cells respond to nutrient intake and stimulates intestinal cell proliferation while inhibiting apoptosis and gastric motility.</a:t>
            </a:r>
          </a:p>
          <a:p>
            <a:pPr>
              <a:buNone/>
            </a:pPr>
            <a:r>
              <a:rPr lang="en-CA" sz="2000" b="1" dirty="0" smtClean="0"/>
              <a:t>       Increased secretion of GLP-2 leads to an increase in the absorptive surface area of the small intestine and, therefore enhanced capacity for nutrient absorption.</a:t>
            </a:r>
          </a:p>
          <a:p>
            <a:endParaRPr lang="en-CA" sz="2000" dirty="0"/>
          </a:p>
        </p:txBody>
      </p:sp>
      <p:sp>
        <p:nvSpPr>
          <p:cNvPr id="5" name="Text Placeholder 7"/>
          <p:cNvSpPr txBox="1">
            <a:spLocks/>
          </p:cNvSpPr>
          <p:nvPr/>
        </p:nvSpPr>
        <p:spPr>
          <a:xfrm>
            <a:off x="0" y="5334000"/>
            <a:ext cx="4876800" cy="1524000"/>
          </a:xfrm>
          <a:prstGeom prst="rect">
            <a:avLst/>
          </a:prstGeom>
        </p:spPr>
        <p:txBody>
          <a:bodyPr vert="horz" lIns="91440" tIns="45720" rIns="91440" bIns="45720" rtlCol="0">
            <a:normAutofit/>
          </a:bodyPr>
          <a:lstStyle/>
          <a:p>
            <a:pPr lvl="0">
              <a:spcBef>
                <a:spcPct val="20000"/>
              </a:spcBef>
            </a:pPr>
            <a:r>
              <a:rPr lang="en-CA" dirty="0" smtClean="0"/>
              <a:t> </a:t>
            </a: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Glucose uptake vs Incretins EVJ (2018) 1-6</a:t>
            </a:r>
            <a:endParaRPr lang="en-CA" sz="3200" dirty="0"/>
          </a:p>
        </p:txBody>
      </p:sp>
      <p:sp>
        <p:nvSpPr>
          <p:cNvPr id="3" name="Content Placeholder 2"/>
          <p:cNvSpPr>
            <a:spLocks noGrp="1"/>
          </p:cNvSpPr>
          <p:nvPr>
            <p:ph idx="1"/>
          </p:nvPr>
        </p:nvSpPr>
        <p:spPr>
          <a:xfrm>
            <a:off x="228600" y="1066800"/>
            <a:ext cx="8610600" cy="5410200"/>
          </a:xfrm>
        </p:spPr>
        <p:txBody>
          <a:bodyPr>
            <a:normAutofit/>
          </a:bodyPr>
          <a:lstStyle/>
          <a:p>
            <a:r>
              <a:rPr lang="en-CA" sz="2400" b="1" dirty="0" smtClean="0"/>
              <a:t>Glucose uptake is facilitated by sodium-glucose </a:t>
            </a:r>
            <a:r>
              <a:rPr lang="en-CA" sz="2400" b="1" dirty="0" err="1" smtClean="0"/>
              <a:t>cotransporters</a:t>
            </a:r>
            <a:r>
              <a:rPr lang="en-CA" sz="2400" b="1" dirty="0" smtClean="0"/>
              <a:t> (SGLT) expressed on intestinal epithelial cells.</a:t>
            </a:r>
          </a:p>
          <a:p>
            <a:r>
              <a:rPr lang="en-CA" sz="2400" b="1" dirty="0" smtClean="0"/>
              <a:t>In humans with metabolic dysfunction , enhanced glucose uptake occurs through SGTL </a:t>
            </a:r>
            <a:r>
              <a:rPr lang="en-CA" sz="2400" b="1" dirty="0" err="1" smtClean="0"/>
              <a:t>upregulation</a:t>
            </a:r>
            <a:r>
              <a:rPr lang="en-CA" sz="2400" b="1" dirty="0" smtClean="0"/>
              <a:t>.</a:t>
            </a:r>
          </a:p>
          <a:p>
            <a:r>
              <a:rPr lang="en-CA" sz="2400" b="1" dirty="0" smtClean="0"/>
              <a:t>It is feasible that GLP-2 may contribute to enhanced absorptive capacity through its </a:t>
            </a:r>
            <a:r>
              <a:rPr lang="en-CA" sz="2400" b="1" dirty="0" err="1" smtClean="0"/>
              <a:t>intestinotrophic</a:t>
            </a:r>
            <a:r>
              <a:rPr lang="en-CA" sz="2400" b="1" dirty="0" smtClean="0"/>
              <a:t> activity.</a:t>
            </a:r>
          </a:p>
          <a:p>
            <a:r>
              <a:rPr lang="en-CA" sz="2400" b="1" dirty="0" smtClean="0"/>
              <a:t>This may make it a potential </a:t>
            </a:r>
            <a:r>
              <a:rPr lang="en-CA" sz="2400" b="1" dirty="0" err="1" smtClean="0"/>
              <a:t>therepeutic</a:t>
            </a:r>
            <a:r>
              <a:rPr lang="en-CA" sz="2400" b="1" dirty="0" smtClean="0"/>
              <a:t> target in animals with ID.</a:t>
            </a:r>
          </a:p>
          <a:p>
            <a:r>
              <a:rPr lang="en-CA" sz="2400" b="1" dirty="0" smtClean="0"/>
              <a:t>This is the first data in support of the theory that the gastrointestinal peptide GLP-2 may play an important role in ID in ponies. ID ponies had substantially increased levels vs normal </a:t>
            </a:r>
            <a:r>
              <a:rPr lang="en-CA" sz="2400" b="1" dirty="0" err="1" smtClean="0"/>
              <a:t>ponies.the</a:t>
            </a:r>
            <a:r>
              <a:rPr lang="en-CA" sz="2400" b="1" dirty="0" smtClean="0"/>
              <a:t> ID and normal ponies did not differ in bcs when allowed grazing </a:t>
            </a:r>
            <a:endParaRPr lang="en-CA" sz="24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ken.OTTERFEED\Pictures\foot structure.jpg"/>
          <p:cNvPicPr>
            <a:picLocks noChangeAspect="1" noChangeArrowheads="1"/>
          </p:cNvPicPr>
          <p:nvPr/>
        </p:nvPicPr>
        <p:blipFill>
          <a:blip r:embed="rId2" cstate="print"/>
          <a:srcRect l="20815" t="7952" r="21562" b="46293"/>
          <a:stretch>
            <a:fillRect/>
          </a:stretch>
        </p:blipFill>
        <p:spPr>
          <a:xfrm>
            <a:off x="609600" y="0"/>
            <a:ext cx="7391400" cy="685800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565150"/>
          </a:xfrm>
        </p:spPr>
        <p:txBody>
          <a:bodyPr>
            <a:normAutofit fontScale="90000"/>
          </a:bodyPr>
          <a:lstStyle/>
          <a:p>
            <a:r>
              <a:rPr lang="en-CA" dirty="0" smtClean="0"/>
              <a:t>Endocrinological laminitis-includes EMS and ECD and direct injection of corticosteroids</a:t>
            </a:r>
            <a:endParaRPr lang="en-CA" dirty="0"/>
          </a:p>
        </p:txBody>
      </p:sp>
      <p:sp>
        <p:nvSpPr>
          <p:cNvPr id="4" name="Text Placeholder 3"/>
          <p:cNvSpPr>
            <a:spLocks noGrp="1"/>
          </p:cNvSpPr>
          <p:nvPr>
            <p:ph type="body" sz="half" idx="2"/>
          </p:nvPr>
        </p:nvSpPr>
        <p:spPr>
          <a:xfrm>
            <a:off x="228600" y="685800"/>
            <a:ext cx="4495800" cy="5943600"/>
          </a:xfrm>
        </p:spPr>
        <p:txBody>
          <a:bodyPr>
            <a:normAutofit/>
          </a:bodyPr>
          <a:lstStyle/>
          <a:p>
            <a:r>
              <a:rPr lang="en-CA" sz="2400" b="1" dirty="0" smtClean="0"/>
              <a:t>Inflammation of   (the lamellae)? Not usually present .</a:t>
            </a:r>
          </a:p>
          <a:p>
            <a:r>
              <a:rPr lang="en-CA" sz="2400" b="1" dirty="0" smtClean="0"/>
              <a:t>Massive separation from the basement membrane may not be present.</a:t>
            </a:r>
          </a:p>
          <a:p>
            <a:r>
              <a:rPr lang="en-CA" sz="2400" b="1" dirty="0" smtClean="0"/>
              <a:t>Not a feature of EMS laminitis?</a:t>
            </a:r>
          </a:p>
          <a:p>
            <a:r>
              <a:rPr lang="en-CA" sz="2400" b="1" dirty="0" smtClean="0"/>
              <a:t>A slow insidious stretching and lengthening of SEL and eventually PEL.  Often No pain showing . </a:t>
            </a:r>
          </a:p>
          <a:p>
            <a:r>
              <a:rPr lang="en-CA" sz="2400" b="1" dirty="0" smtClean="0"/>
              <a:t>Primary lamellae and the secondary lamellae most affected. Lamellar basal epithelial cells Parabasal cells  </a:t>
            </a:r>
          </a:p>
          <a:p>
            <a:r>
              <a:rPr lang="en-CA" sz="2400" b="1" dirty="0" smtClean="0"/>
              <a:t>Basement membrane   Dermal lamellae gradually affected. </a:t>
            </a:r>
          </a:p>
          <a:p>
            <a:endParaRPr lang="en-CA" dirty="0"/>
          </a:p>
        </p:txBody>
      </p:sp>
      <p:pic>
        <p:nvPicPr>
          <p:cNvPr id="2050" name="Picture 2" descr="C:\Users\ken.OTTERFEED\Pictures\lbec structure.jpg"/>
          <p:cNvPicPr>
            <a:picLocks noGrp="1" noChangeAspect="1" noChangeArrowheads="1"/>
          </p:cNvPicPr>
          <p:nvPr>
            <p:ph idx="1"/>
          </p:nvPr>
        </p:nvPicPr>
        <p:blipFill>
          <a:blip r:embed="rId2" cstate="print"/>
          <a:srcRect l="9566" t="6007" r="51190" b="46687"/>
          <a:stretch>
            <a:fillRect/>
          </a:stretch>
        </p:blipFill>
        <p:spPr bwMode="auto">
          <a:xfrm>
            <a:off x="4876800" y="685800"/>
            <a:ext cx="4267200" cy="61722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2600" y="228600"/>
            <a:ext cx="6477000" cy="838200"/>
          </a:xfrm>
        </p:spPr>
        <p:txBody>
          <a:bodyPr>
            <a:noAutofit/>
          </a:bodyPr>
          <a:lstStyle/>
          <a:p>
            <a:pPr algn="ctr"/>
            <a:r>
              <a:rPr lang="en-CA" sz="2400" dirty="0" smtClean="0"/>
              <a:t>The horse is a grazer, eating many small meals over as much as 16-17 hours/day</a:t>
            </a:r>
            <a:endParaRPr lang="en-CA" sz="2400" dirty="0"/>
          </a:p>
        </p:txBody>
      </p:sp>
      <p:sp>
        <p:nvSpPr>
          <p:cNvPr id="8" name="Text Placeholder 7"/>
          <p:cNvSpPr>
            <a:spLocks noGrp="1"/>
          </p:cNvSpPr>
          <p:nvPr>
            <p:ph type="body" sz="half" idx="2"/>
          </p:nvPr>
        </p:nvSpPr>
        <p:spPr>
          <a:xfrm>
            <a:off x="304800" y="1219200"/>
            <a:ext cx="3810000" cy="4906963"/>
          </a:xfrm>
        </p:spPr>
        <p:txBody>
          <a:bodyPr>
            <a:normAutofit/>
          </a:bodyPr>
          <a:lstStyle/>
          <a:p>
            <a:r>
              <a:rPr lang="en-CA" sz="2800" b="1" dirty="0" smtClean="0"/>
              <a:t>The horse is a superb athlete. They have evolved on open range.</a:t>
            </a:r>
          </a:p>
          <a:p>
            <a:r>
              <a:rPr lang="en-CA" sz="2800" b="1" dirty="0" smtClean="0"/>
              <a:t>They have speed to escape predators and endurance necessary in the search for nutrition.</a:t>
            </a:r>
          </a:p>
          <a:p>
            <a:r>
              <a:rPr lang="en-CA" sz="2800" b="1" dirty="0" smtClean="0"/>
              <a:t>Selective breeding has further modified these traits.</a:t>
            </a:r>
            <a:endParaRPr lang="en-CA" sz="2800" b="1" dirty="0"/>
          </a:p>
        </p:txBody>
      </p:sp>
      <p:pic>
        <p:nvPicPr>
          <p:cNvPr id="1026" name="Picture 2" descr="C:\Users\ken.OTTERFEED\Pictures\black horses grazing.jpg"/>
          <p:cNvPicPr>
            <a:picLocks noChangeAspect="1" noChangeArrowheads="1"/>
          </p:cNvPicPr>
          <p:nvPr/>
        </p:nvPicPr>
        <p:blipFill>
          <a:blip r:embed="rId2" cstate="print"/>
          <a:srcRect/>
          <a:stretch>
            <a:fillRect/>
          </a:stretch>
        </p:blipFill>
        <p:spPr bwMode="auto">
          <a:xfrm>
            <a:off x="4419600" y="1905000"/>
            <a:ext cx="4495800" cy="379095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80829_0001.jpg"/>
          <p:cNvPicPr>
            <a:picLocks noChangeAspect="1" noChangeArrowheads="1"/>
          </p:cNvPicPr>
          <p:nvPr/>
        </p:nvPicPr>
        <p:blipFill>
          <a:blip r:embed="rId2" cstate="print"/>
          <a:srcRect l="50165" t="4738" r="7584" b="47726"/>
          <a:stretch>
            <a:fillRect/>
          </a:stretch>
        </p:blipFill>
        <p:spPr bwMode="auto">
          <a:xfrm>
            <a:off x="5410200" y="1295400"/>
            <a:ext cx="3733800" cy="5562600"/>
          </a:xfrm>
          <a:prstGeom prst="rect">
            <a:avLst/>
          </a:prstGeom>
          <a:noFill/>
        </p:spPr>
      </p:pic>
      <p:sp>
        <p:nvSpPr>
          <p:cNvPr id="13" name="Title 12"/>
          <p:cNvSpPr>
            <a:spLocks noGrp="1"/>
          </p:cNvSpPr>
          <p:nvPr>
            <p:ph type="title"/>
          </p:nvPr>
        </p:nvSpPr>
        <p:spPr>
          <a:xfrm>
            <a:off x="228600" y="0"/>
            <a:ext cx="8686800" cy="914400"/>
          </a:xfrm>
        </p:spPr>
        <p:txBody>
          <a:bodyPr>
            <a:normAutofit fontScale="90000"/>
          </a:bodyPr>
          <a:lstStyle/>
          <a:p>
            <a:r>
              <a:rPr lang="en-CA" dirty="0" smtClean="0"/>
              <a:t>Insulin-is laminitis similar to skin cancer?</a:t>
            </a:r>
            <a:endParaRPr lang="en-CA" dirty="0"/>
          </a:p>
        </p:txBody>
      </p:sp>
      <p:sp>
        <p:nvSpPr>
          <p:cNvPr id="14" name="Content Placeholder 13"/>
          <p:cNvSpPr>
            <a:spLocks noGrp="1"/>
          </p:cNvSpPr>
          <p:nvPr>
            <p:ph sz="half" idx="1"/>
          </p:nvPr>
        </p:nvSpPr>
        <p:spPr>
          <a:xfrm>
            <a:off x="228600" y="914400"/>
            <a:ext cx="4953000" cy="5715000"/>
          </a:xfrm>
        </p:spPr>
        <p:txBody>
          <a:bodyPr>
            <a:normAutofit fontScale="92500" lnSpcReduction="20000"/>
          </a:bodyPr>
          <a:lstStyle/>
          <a:p>
            <a:r>
              <a:rPr lang="en-CA" b="1" dirty="0" smtClean="0"/>
              <a:t>Controls many metabolic functions </a:t>
            </a:r>
          </a:p>
          <a:p>
            <a:r>
              <a:rPr lang="en-CA" b="1" dirty="0" smtClean="0"/>
              <a:t>Uptake of glucose into insulin sensitive tissues</a:t>
            </a:r>
          </a:p>
          <a:p>
            <a:r>
              <a:rPr lang="en-CA" b="1" dirty="0" smtClean="0"/>
              <a:t>Also amino acids and fatty acids into AT</a:t>
            </a:r>
          </a:p>
          <a:p>
            <a:r>
              <a:rPr lang="en-CA" b="1" dirty="0" smtClean="0"/>
              <a:t>Controls vaso contraction via the NO/ET-1 system</a:t>
            </a:r>
          </a:p>
          <a:p>
            <a:r>
              <a:rPr lang="en-CA" b="1" dirty="0" smtClean="0"/>
              <a:t>Also a powerful mitogen for cell division and death,  wound healing and growth or binds with IGF-1 receptors which does the same.. ID may turn on this system setting in motion lamellar changes .</a:t>
            </a:r>
          </a:p>
          <a:p>
            <a:r>
              <a:rPr lang="en-CA" b="1" dirty="0" smtClean="0"/>
              <a:t>No major inflammatory effects?</a:t>
            </a:r>
            <a:endParaRPr lang="en-CA"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C:\Users\ken.OTTERFEED\Pictures\bay laminitic horse.jpg"/>
          <p:cNvPicPr>
            <a:picLocks noChangeAspect="1" noChangeArrowheads="1"/>
          </p:cNvPicPr>
          <p:nvPr/>
        </p:nvPicPr>
        <p:blipFill>
          <a:blip r:embed="rId2" cstate="print"/>
          <a:srcRect/>
          <a:stretch>
            <a:fillRect/>
          </a:stretch>
        </p:blipFill>
        <p:spPr bwMode="auto">
          <a:xfrm>
            <a:off x="5105400" y="2895600"/>
            <a:ext cx="3886200" cy="2912687"/>
          </a:xfrm>
          <a:prstGeom prst="rect">
            <a:avLst/>
          </a:prstGeom>
          <a:noFill/>
        </p:spPr>
      </p:pic>
      <p:sp>
        <p:nvSpPr>
          <p:cNvPr id="8" name="Text Placeholder 7"/>
          <p:cNvSpPr>
            <a:spLocks noGrp="1"/>
          </p:cNvSpPr>
          <p:nvPr>
            <p:ph type="body" sz="half" idx="2"/>
          </p:nvPr>
        </p:nvSpPr>
        <p:spPr>
          <a:xfrm>
            <a:off x="5181600" y="228600"/>
            <a:ext cx="3657600" cy="2590800"/>
          </a:xfrm>
        </p:spPr>
        <p:txBody>
          <a:bodyPr>
            <a:normAutofit lnSpcReduction="10000"/>
          </a:bodyPr>
          <a:lstStyle/>
          <a:p>
            <a:r>
              <a:rPr lang="en-CA" sz="2000" b="1" dirty="0" smtClean="0"/>
              <a:t>The </a:t>
            </a:r>
            <a:r>
              <a:rPr lang="en-CA" sz="2000" b="1" dirty="0" err="1" smtClean="0"/>
              <a:t>Entero</a:t>
            </a:r>
            <a:r>
              <a:rPr lang="en-CA" sz="2000" b="1" dirty="0" smtClean="0"/>
              <a:t>-insular Axis  may be dysfunctional  for various reasons or due to genetics. Hyper insulinaemia may result but only </a:t>
            </a:r>
            <a:r>
              <a:rPr lang="en-CA" sz="2000" b="1" dirty="0" err="1" smtClean="0"/>
              <a:t>temporairly</a:t>
            </a:r>
            <a:r>
              <a:rPr lang="en-CA" sz="2000" b="1" dirty="0" smtClean="0"/>
              <a:t>?</a:t>
            </a:r>
          </a:p>
          <a:p>
            <a:endParaRPr lang="en-CA" sz="2000" b="1" dirty="0" smtClean="0"/>
          </a:p>
          <a:p>
            <a:r>
              <a:rPr lang="en-CA" sz="2000" b="1" dirty="0" smtClean="0"/>
              <a:t>Insulin Resistance (IR) vs Hyperinsulinaemia  (HI)</a:t>
            </a:r>
          </a:p>
          <a:p>
            <a:endParaRPr lang="en-CA" sz="2000" b="1" dirty="0" smtClean="0"/>
          </a:p>
          <a:p>
            <a:endParaRPr lang="en-CA" sz="2000" b="1" dirty="0" smtClean="0"/>
          </a:p>
        </p:txBody>
      </p:sp>
      <p:sp>
        <p:nvSpPr>
          <p:cNvPr id="5" name="Text Placeholder 7"/>
          <p:cNvSpPr txBox="1">
            <a:spLocks/>
          </p:cNvSpPr>
          <p:nvPr/>
        </p:nvSpPr>
        <p:spPr>
          <a:xfrm>
            <a:off x="0" y="0"/>
            <a:ext cx="5029200" cy="6858000"/>
          </a:xfrm>
          <a:prstGeom prst="rect">
            <a:avLst/>
          </a:prstGeom>
        </p:spPr>
        <p:txBody>
          <a:bodyPr vert="horz" lIns="91440" tIns="45720" rIns="91440" bIns="45720" rtlCol="0">
            <a:normAutofit/>
          </a:bodyPr>
          <a:lstStyle/>
          <a:p>
            <a:pPr lvl="0">
              <a:spcBef>
                <a:spcPct val="20000"/>
              </a:spcBef>
            </a:pPr>
            <a:r>
              <a:rPr lang="en-CA" sz="2400" dirty="0" smtClean="0"/>
              <a:t> </a:t>
            </a:r>
            <a:r>
              <a:rPr lang="en-CA" sz="2400" b="1" dirty="0" smtClean="0"/>
              <a:t>This process is called the entero-insular axis. </a:t>
            </a:r>
          </a:p>
          <a:p>
            <a:pPr lvl="0">
              <a:spcBef>
                <a:spcPct val="20000"/>
              </a:spcBef>
            </a:pPr>
            <a:r>
              <a:rPr lang="en-CA" sz="2400" b="1" dirty="0" smtClean="0"/>
              <a:t>The pancreas begins secreting insulin even before blood glucose levels rise which normally is stimulating insulin production. </a:t>
            </a:r>
          </a:p>
          <a:p>
            <a:pPr lvl="0">
              <a:spcBef>
                <a:spcPct val="20000"/>
              </a:spcBef>
            </a:pPr>
            <a:endParaRPr lang="en-CA" sz="2400" b="1" dirty="0" smtClean="0"/>
          </a:p>
          <a:p>
            <a:pPr lvl="0">
              <a:spcBef>
                <a:spcPct val="20000"/>
              </a:spcBef>
            </a:pPr>
            <a:r>
              <a:rPr lang="en-CA" sz="2400" b="1" dirty="0" smtClean="0"/>
              <a:t>This pre-emptive increase ensures blood glucose is tightly controlled.</a:t>
            </a:r>
          </a:p>
          <a:p>
            <a:pPr lvl="0">
              <a:spcBef>
                <a:spcPct val="20000"/>
              </a:spcBef>
            </a:pPr>
            <a:endParaRPr lang="en-CA" sz="2400" b="1" dirty="0" smtClean="0"/>
          </a:p>
          <a:p>
            <a:pPr lvl="0">
              <a:spcBef>
                <a:spcPct val="20000"/>
              </a:spcBef>
            </a:pPr>
            <a:r>
              <a:rPr lang="en-CA" sz="2400" b="1" dirty="0" smtClean="0"/>
              <a:t>Oral supply of glucose can result in a 2-3 times increase in blood insulin compared to the same dose of glucose given IV in humans .</a:t>
            </a:r>
          </a:p>
          <a:p>
            <a:pPr lvl="0">
              <a:spcBef>
                <a:spcPct val="20000"/>
              </a:spcBef>
            </a:pPr>
            <a:endParaRPr lang="en-CA" sz="2400" b="1" dirty="0" smtClean="0"/>
          </a:p>
          <a:p>
            <a:pPr lvl="0">
              <a:spcBef>
                <a:spcPct val="20000"/>
              </a:spcBef>
            </a:pPr>
            <a:r>
              <a:rPr lang="en-CA" sz="2400" b="1" dirty="0" smtClean="0"/>
              <a:t>Some breeds may react more than others. Especially the Spanish breeds.</a:t>
            </a:r>
          </a:p>
          <a:p>
            <a:pPr lvl="0">
              <a:spcBef>
                <a:spcPct val="20000"/>
              </a:spcBef>
            </a:pPr>
            <a:endParaRPr lang="en-CA" sz="24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5181600" y="304800"/>
            <a:ext cx="3657600" cy="1524000"/>
          </a:xfrm>
        </p:spPr>
        <p:txBody>
          <a:bodyPr>
            <a:noAutofit/>
          </a:bodyPr>
          <a:lstStyle/>
          <a:p>
            <a:r>
              <a:rPr lang="en-CA" sz="2400" b="1" dirty="0" smtClean="0"/>
              <a:t>The Entero-insular Axis</a:t>
            </a:r>
          </a:p>
          <a:p>
            <a:r>
              <a:rPr lang="en-CA" sz="2400" b="1" dirty="0" smtClean="0"/>
              <a:t>Insulin Resistance (IR) vs Hyperinsulinaemia  (HI) </a:t>
            </a:r>
            <a:endParaRPr lang="en-CA" sz="2400" b="1" dirty="0"/>
          </a:p>
        </p:txBody>
      </p:sp>
      <p:sp>
        <p:nvSpPr>
          <p:cNvPr id="5" name="Text Placeholder 7"/>
          <p:cNvSpPr txBox="1">
            <a:spLocks/>
          </p:cNvSpPr>
          <p:nvPr/>
        </p:nvSpPr>
        <p:spPr>
          <a:xfrm>
            <a:off x="0" y="0"/>
            <a:ext cx="5029200" cy="6858000"/>
          </a:xfrm>
          <a:prstGeom prst="rect">
            <a:avLst/>
          </a:prstGeom>
        </p:spPr>
        <p:txBody>
          <a:bodyPr vert="horz" lIns="91440" tIns="45720" rIns="91440" bIns="45720" rtlCol="0">
            <a:normAutofit lnSpcReduction="10000"/>
          </a:bodyPr>
          <a:lstStyle/>
          <a:p>
            <a:pPr lvl="0">
              <a:spcBef>
                <a:spcPct val="20000"/>
              </a:spcBef>
            </a:pPr>
            <a:endParaRPr lang="en-CA" sz="1400" dirty="0" smtClean="0"/>
          </a:p>
          <a:p>
            <a:pPr lvl="0">
              <a:spcBef>
                <a:spcPct val="20000"/>
              </a:spcBef>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This</a:t>
            </a:r>
            <a:r>
              <a:rPr kumimoji="0" lang="en-CA" sz="2400" b="1" i="0" u="none" strike="noStrike" kern="1200" cap="none" spc="0" normalizeH="0" noProof="0" dirty="0" smtClean="0">
                <a:ln>
                  <a:noFill/>
                </a:ln>
                <a:solidFill>
                  <a:schemeClr val="tx1"/>
                </a:solidFill>
                <a:effectLst/>
                <a:uLnTx/>
                <a:uFillTx/>
                <a:latin typeface="+mn-lt"/>
                <a:ea typeface="+mn-ea"/>
                <a:cs typeface="+mn-cs"/>
              </a:rPr>
              <a:t> system, if altered,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can result in an excessive insulin response  to glucose and other nutrients ***without concurrent tissue IR***</a:t>
            </a:r>
            <a:r>
              <a:rPr kumimoji="0" lang="en-CA" sz="2400" b="1" i="0" u="none" strike="noStrike" kern="1200" cap="none" spc="0" normalizeH="0" noProof="0" dirty="0" smtClean="0">
                <a:ln>
                  <a:noFill/>
                </a:ln>
                <a:solidFill>
                  <a:schemeClr val="tx1"/>
                </a:solidFill>
                <a:effectLst/>
                <a:uLnTx/>
                <a:uFillTx/>
                <a:latin typeface="+mn-lt"/>
                <a:ea typeface="+mn-ea"/>
                <a:cs typeface="+mn-cs"/>
              </a:rPr>
              <a:t> .</a:t>
            </a:r>
          </a:p>
          <a:p>
            <a:pPr lvl="0">
              <a:spcBef>
                <a:spcPct val="20000"/>
              </a:spcBef>
            </a:pPr>
            <a:endParaRPr kumimoji="0" lang="en-CA" sz="2400" b="1" i="0" u="none" strike="noStrike" kern="1200" cap="none" spc="0" normalizeH="0" noProof="0" dirty="0" smtClean="0">
              <a:ln>
                <a:noFill/>
              </a:ln>
              <a:solidFill>
                <a:schemeClr val="tx1"/>
              </a:solidFill>
              <a:effectLst/>
              <a:uLnTx/>
              <a:uFillTx/>
              <a:latin typeface="+mn-lt"/>
              <a:ea typeface="+mn-ea"/>
              <a:cs typeface="+mn-cs"/>
            </a:endParaRPr>
          </a:p>
          <a:p>
            <a:pPr lvl="0">
              <a:spcBef>
                <a:spcPct val="20000"/>
              </a:spcBef>
            </a:pPr>
            <a:r>
              <a:rPr lang="en-CA" sz="2400" b="1" baseline="0" dirty="0" smtClean="0"/>
              <a:t>This</a:t>
            </a:r>
            <a:r>
              <a:rPr lang="en-CA" sz="2400" b="1" dirty="0" smtClean="0"/>
              <a:t>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 results in transient HI and demonstrates HI can be present without</a:t>
            </a:r>
            <a:r>
              <a:rPr kumimoji="0" lang="en-CA" sz="2400" b="1" i="0" u="none" strike="noStrike" kern="1200" cap="none" spc="0" normalizeH="0" noProof="0" dirty="0" smtClean="0">
                <a:ln>
                  <a:noFill/>
                </a:ln>
                <a:solidFill>
                  <a:schemeClr val="tx1"/>
                </a:solidFill>
                <a:effectLst/>
                <a:uLnTx/>
                <a:uFillTx/>
                <a:latin typeface="+mn-lt"/>
                <a:ea typeface="+mn-ea"/>
                <a:cs typeface="+mn-cs"/>
              </a:rPr>
              <a:t>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tissue IR. It is the </a:t>
            </a:r>
            <a:r>
              <a:rPr kumimoji="0" lang="en-CA" sz="2400" b="1" i="0" u="none" strike="noStrike" kern="1200" cap="none" spc="0" normalizeH="0" baseline="0" noProof="0" dirty="0" err="1" smtClean="0">
                <a:ln>
                  <a:noFill/>
                </a:ln>
                <a:solidFill>
                  <a:schemeClr val="tx1"/>
                </a:solidFill>
                <a:effectLst/>
                <a:uLnTx/>
                <a:uFillTx/>
                <a:latin typeface="+mn-lt"/>
                <a:ea typeface="+mn-ea"/>
                <a:cs typeface="+mn-cs"/>
              </a:rPr>
              <a:t>cushings</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 horse with HI who gets laminitis ?Obesity seems a factor as well.</a:t>
            </a:r>
          </a:p>
          <a:p>
            <a:pPr lvl="0">
              <a:spcBef>
                <a:spcPct val="20000"/>
              </a:spcBef>
            </a:pP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lvl="0">
              <a:spcBef>
                <a:spcPct val="20000"/>
              </a:spcBef>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Genetics related</a:t>
            </a:r>
            <a:r>
              <a:rPr kumimoji="0" lang="en-CA" sz="2400" b="1" i="0" u="none" strike="noStrike" kern="1200" cap="none" spc="0" normalizeH="0" noProof="0" dirty="0" smtClean="0">
                <a:ln>
                  <a:noFill/>
                </a:ln>
                <a:solidFill>
                  <a:schemeClr val="tx1"/>
                </a:solidFill>
                <a:effectLst/>
                <a:uLnTx/>
                <a:uFillTx/>
                <a:latin typeface="+mn-lt"/>
                <a:ea typeface="+mn-ea"/>
                <a:cs typeface="+mn-cs"/>
              </a:rPr>
              <a:t> E.G. Spanish breeds.</a:t>
            </a: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Therefore, tissue IR and HI may represent 2 different arms of a pathological process that can precipitate laminitis.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2" name="Picture 2" descr="C:\Users\ken.OTTERFEED\Pictures\peruvian horse.jpg"/>
          <p:cNvPicPr>
            <a:picLocks noChangeAspect="1" noChangeArrowheads="1"/>
          </p:cNvPicPr>
          <p:nvPr/>
        </p:nvPicPr>
        <p:blipFill>
          <a:blip r:embed="rId2" cstate="print"/>
          <a:srcRect/>
          <a:stretch>
            <a:fillRect/>
          </a:stretch>
        </p:blipFill>
        <p:spPr bwMode="auto">
          <a:xfrm>
            <a:off x="5105400" y="2057400"/>
            <a:ext cx="3492500" cy="3479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Hi /ID Insulin ? There are no insulin receptors  on lamellar tissue</a:t>
            </a:r>
            <a:endParaRPr lang="en-CA" sz="3200" dirty="0"/>
          </a:p>
        </p:txBody>
      </p:sp>
      <p:sp>
        <p:nvSpPr>
          <p:cNvPr id="4" name="Text Placeholder 3"/>
          <p:cNvSpPr>
            <a:spLocks noGrp="1"/>
          </p:cNvSpPr>
          <p:nvPr>
            <p:ph idx="1"/>
          </p:nvPr>
        </p:nvSpPr>
        <p:spPr/>
        <p:txBody>
          <a:bodyPr>
            <a:normAutofit fontScale="92500" lnSpcReduction="10000"/>
          </a:bodyPr>
          <a:lstStyle/>
          <a:p>
            <a:r>
              <a:rPr lang="en-CA" sz="2400" dirty="0" smtClean="0"/>
              <a:t>There are insulin receptors on lamellar endo </a:t>
            </a:r>
            <a:r>
              <a:rPr lang="en-CA" sz="2400" dirty="0" err="1" smtClean="0"/>
              <a:t>thelial</a:t>
            </a:r>
            <a:r>
              <a:rPr lang="en-CA" sz="2400" dirty="0" smtClean="0"/>
              <a:t> cells</a:t>
            </a:r>
          </a:p>
          <a:p>
            <a:endParaRPr lang="en-CA" sz="2400" dirty="0" smtClean="0"/>
          </a:p>
          <a:p>
            <a:r>
              <a:rPr lang="en-CA" sz="2400" dirty="0" smtClean="0"/>
              <a:t>Vaso spasm can occur?</a:t>
            </a:r>
          </a:p>
          <a:p>
            <a:endParaRPr lang="en-CA" sz="2400" dirty="0" smtClean="0"/>
          </a:p>
          <a:p>
            <a:r>
              <a:rPr lang="en-CA" sz="2400" dirty="0" smtClean="0"/>
              <a:t>There are receptors for IGF-1 a  powerful mitotic hormone and insulin can bind with these receptors.</a:t>
            </a:r>
          </a:p>
          <a:p>
            <a:endParaRPr lang="en-CA" sz="2400" dirty="0" smtClean="0"/>
          </a:p>
          <a:p>
            <a:r>
              <a:rPr lang="en-CA" sz="2400" dirty="0" smtClean="0"/>
              <a:t>IGf-1 causes cell division, growth and controls cell death.</a:t>
            </a:r>
          </a:p>
          <a:p>
            <a:r>
              <a:rPr lang="en-CA" sz="2400" dirty="0" smtClean="0"/>
              <a:t>Endo </a:t>
            </a:r>
            <a:r>
              <a:rPr lang="en-CA" sz="2400" dirty="0" err="1" smtClean="0"/>
              <a:t>crinopathic</a:t>
            </a:r>
            <a:r>
              <a:rPr lang="en-CA" sz="2400" dirty="0" smtClean="0"/>
              <a:t> Laminitis is a slower, stretching of the SEL and lengthening of PEL </a:t>
            </a:r>
          </a:p>
          <a:p>
            <a:r>
              <a:rPr lang="en-CA" sz="2400" dirty="0" smtClean="0"/>
              <a:t>Certain enzymes that damage the ECM like ADAMTS and other genes get turned on or off.</a:t>
            </a:r>
          </a:p>
          <a:p>
            <a:endParaRPr lang="en-CA" sz="2400" dirty="0" smtClean="0"/>
          </a:p>
          <a:p>
            <a:endParaRPr lang="en-CA" sz="2400" dirty="0" smtClean="0"/>
          </a:p>
          <a:p>
            <a:endParaRPr lang="en-CA"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0"/>
            <a:ext cx="3505200" cy="2438400"/>
          </a:xfrm>
        </p:spPr>
        <p:txBody>
          <a:bodyPr>
            <a:normAutofit/>
          </a:bodyPr>
          <a:lstStyle/>
          <a:p>
            <a:r>
              <a:rPr lang="en-CA" dirty="0" smtClean="0"/>
              <a:t>ECD-15-30% of horses over 15</a:t>
            </a:r>
            <a:br>
              <a:rPr lang="en-CA" dirty="0" smtClean="0"/>
            </a:br>
            <a:r>
              <a:rPr lang="en-CA" dirty="0" smtClean="0"/>
              <a:t>-the obese ECD horse may be a EMS horse.</a:t>
            </a:r>
            <a:br>
              <a:rPr lang="en-CA" dirty="0" smtClean="0"/>
            </a:br>
            <a:r>
              <a:rPr lang="en-CA" dirty="0" smtClean="0"/>
              <a:t>Not all ECD run high cortisol</a:t>
            </a:r>
            <a:br>
              <a:rPr lang="en-CA" dirty="0" smtClean="0"/>
            </a:br>
            <a:r>
              <a:rPr lang="en-CA" dirty="0" smtClean="0"/>
              <a:t>not all ECD have AC hypertrophy</a:t>
            </a:r>
            <a:br>
              <a:rPr lang="en-CA" dirty="0" smtClean="0"/>
            </a:br>
            <a:r>
              <a:rPr lang="en-CA" dirty="0" smtClean="0"/>
              <a:t>laminitis may occur if HI</a:t>
            </a:r>
            <a:endParaRPr lang="en-CA" dirty="0"/>
          </a:p>
        </p:txBody>
      </p:sp>
      <p:sp>
        <p:nvSpPr>
          <p:cNvPr id="4" name="Text Placeholder 3"/>
          <p:cNvSpPr>
            <a:spLocks noGrp="1"/>
          </p:cNvSpPr>
          <p:nvPr>
            <p:ph type="body" sz="half" idx="2"/>
          </p:nvPr>
        </p:nvSpPr>
        <p:spPr>
          <a:xfrm>
            <a:off x="228600" y="0"/>
            <a:ext cx="4495800" cy="6629400"/>
          </a:xfrm>
        </p:spPr>
        <p:txBody>
          <a:bodyPr>
            <a:normAutofit fontScale="92500"/>
          </a:bodyPr>
          <a:lstStyle/>
          <a:p>
            <a:r>
              <a:rPr lang="en-CA" sz="2400" b="1" dirty="0" smtClean="0"/>
              <a:t>Wt loss associated with ECD</a:t>
            </a:r>
          </a:p>
          <a:p>
            <a:r>
              <a:rPr lang="en-CA" sz="2400" b="1" dirty="0" smtClean="0"/>
              <a:t> can also be simply old age</a:t>
            </a:r>
          </a:p>
          <a:p>
            <a:endParaRPr lang="en-CA" sz="2400" b="1" dirty="0" smtClean="0"/>
          </a:p>
          <a:p>
            <a:r>
              <a:rPr lang="en-CA" sz="2400" b="1" dirty="0" smtClean="0"/>
              <a:t> IR, HI, ID –HI is the key for laminitis </a:t>
            </a:r>
          </a:p>
          <a:p>
            <a:endParaRPr lang="en-CA" sz="2400" b="1" dirty="0" smtClean="0"/>
          </a:p>
          <a:p>
            <a:r>
              <a:rPr lang="en-CA" sz="2400" b="1" dirty="0" smtClean="0"/>
              <a:t>parasitism,</a:t>
            </a:r>
          </a:p>
          <a:p>
            <a:r>
              <a:rPr lang="en-CA" sz="2400" b="1" dirty="0" smtClean="0"/>
              <a:t>chronic bacterial infections, </a:t>
            </a:r>
          </a:p>
          <a:p>
            <a:endParaRPr lang="en-CA" sz="2400" b="1" dirty="0" smtClean="0"/>
          </a:p>
          <a:p>
            <a:r>
              <a:rPr lang="en-CA" sz="2400" b="1" dirty="0" smtClean="0"/>
              <a:t>muscle atrophy and age related factors</a:t>
            </a:r>
          </a:p>
          <a:p>
            <a:r>
              <a:rPr lang="en-CA" sz="2400" b="1" dirty="0" smtClean="0"/>
              <a:t>ECD –may need more </a:t>
            </a:r>
            <a:r>
              <a:rPr lang="en-CA" sz="2400" b="1" dirty="0" err="1" smtClean="0"/>
              <a:t>deworming</a:t>
            </a:r>
            <a:r>
              <a:rPr lang="en-CA" sz="2400" b="1" dirty="0" smtClean="0"/>
              <a:t>.</a:t>
            </a:r>
          </a:p>
          <a:p>
            <a:r>
              <a:rPr lang="en-CA" sz="2400" b="1" dirty="0" smtClean="0"/>
              <a:t>It may be only HI that is </a:t>
            </a:r>
            <a:r>
              <a:rPr lang="en-CA" sz="2400" b="1" dirty="0" err="1" smtClean="0"/>
              <a:t>assoiated</a:t>
            </a:r>
            <a:r>
              <a:rPr lang="en-CA" sz="2400" b="1" dirty="0" smtClean="0"/>
              <a:t> with lamellar issues.</a:t>
            </a:r>
          </a:p>
          <a:p>
            <a:r>
              <a:rPr lang="en-CA" sz="2400" b="1" dirty="0" smtClean="0"/>
              <a:t>resting cortisol is often within resting </a:t>
            </a:r>
            <a:r>
              <a:rPr lang="en-CA" sz="2400" b="1" dirty="0" err="1" smtClean="0"/>
              <a:t>range.ppid</a:t>
            </a:r>
            <a:r>
              <a:rPr lang="en-CA" sz="2400" b="1" dirty="0" smtClean="0"/>
              <a:t> and </a:t>
            </a:r>
            <a:r>
              <a:rPr lang="en-CA" sz="2400" b="1" dirty="0" err="1" smtClean="0"/>
              <a:t>ems</a:t>
            </a:r>
            <a:r>
              <a:rPr lang="en-CA" sz="2400" b="1" dirty="0" smtClean="0"/>
              <a:t> may simply coincide.</a:t>
            </a:r>
          </a:p>
          <a:p>
            <a:r>
              <a:rPr lang="en-CA" sz="2400" b="1" dirty="0" err="1" smtClean="0"/>
              <a:t>Ppid</a:t>
            </a:r>
            <a:r>
              <a:rPr lang="en-CA" sz="2400" b="1" dirty="0" smtClean="0"/>
              <a:t> may aggravate the EMS</a:t>
            </a:r>
          </a:p>
          <a:p>
            <a:endParaRPr lang="en-CA" sz="2400" dirty="0"/>
          </a:p>
        </p:txBody>
      </p:sp>
      <p:pic>
        <p:nvPicPr>
          <p:cNvPr id="5122" name="Picture 2" descr="C:\Users\ken.OTTERFEED\Pictures\cushing's horse thin.jpg"/>
          <p:cNvPicPr>
            <a:picLocks noGrp="1" noChangeAspect="1" noChangeArrowheads="1"/>
          </p:cNvPicPr>
          <p:nvPr>
            <p:ph idx="1"/>
          </p:nvPr>
        </p:nvPicPr>
        <p:blipFill>
          <a:blip r:embed="rId2" cstate="print"/>
          <a:srcRect/>
          <a:stretch>
            <a:fillRect/>
          </a:stretch>
        </p:blipFill>
        <p:spPr bwMode="auto">
          <a:xfrm>
            <a:off x="4800600" y="2667000"/>
            <a:ext cx="4134908" cy="310118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en.OTTERFEED\Pictures\Scanned Images\IMG_20180827_0002.jpg"/>
          <p:cNvPicPr>
            <a:picLocks noGrp="1" noChangeAspect="1" noChangeArrowheads="1"/>
          </p:cNvPicPr>
          <p:nvPr>
            <p:ph idx="4294967295"/>
          </p:nvPr>
        </p:nvPicPr>
        <p:blipFill>
          <a:blip r:embed="rId3" cstate="print"/>
          <a:srcRect l="4634" t="13250" r="66638" b="42121"/>
          <a:stretch>
            <a:fillRect/>
          </a:stretch>
        </p:blipFill>
        <p:spPr bwMode="auto">
          <a:xfrm rot="10800000">
            <a:off x="4952998" y="381000"/>
            <a:ext cx="3810001" cy="6248400"/>
          </a:xfrm>
          <a:prstGeom prst="rect">
            <a:avLst/>
          </a:prstGeom>
          <a:noFill/>
        </p:spPr>
      </p:pic>
      <p:pic>
        <p:nvPicPr>
          <p:cNvPr id="5" name="Picture 2" descr="C:\Users\ken.OTTERFEED\Pictures\Scanned Images\IMG_20180827_0002.jpg"/>
          <p:cNvPicPr>
            <a:picLocks noChangeAspect="1" noChangeArrowheads="1"/>
          </p:cNvPicPr>
          <p:nvPr/>
        </p:nvPicPr>
        <p:blipFill>
          <a:blip r:embed="rId3" cstate="print"/>
          <a:srcRect l="34854" t="13588" r="37055" b="58506"/>
          <a:stretch>
            <a:fillRect/>
          </a:stretch>
        </p:blipFill>
        <p:spPr bwMode="auto">
          <a:xfrm rot="10800000">
            <a:off x="228600" y="381000"/>
            <a:ext cx="4343400" cy="62484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447800"/>
            <a:ext cx="2819400" cy="2089150"/>
          </a:xfrm>
        </p:spPr>
        <p:txBody>
          <a:bodyPr>
            <a:normAutofit fontScale="90000"/>
          </a:bodyPr>
          <a:lstStyle/>
          <a:p>
            <a:r>
              <a:rPr lang="en-CA" dirty="0" smtClean="0"/>
              <a:t>Determine requirements</a:t>
            </a:r>
            <a:br>
              <a:rPr lang="en-CA" dirty="0" smtClean="0"/>
            </a:br>
            <a:r>
              <a:rPr lang="en-CA" dirty="0" smtClean="0"/>
              <a:t>EG NRC  DE</a:t>
            </a:r>
            <a:br>
              <a:rPr lang="en-CA" dirty="0" smtClean="0"/>
            </a:br>
            <a:r>
              <a:rPr lang="en-CA" dirty="0" smtClean="0"/>
              <a:t>Strive for BCS 5.0</a:t>
            </a:r>
            <a:br>
              <a:rPr lang="en-CA" dirty="0" smtClean="0"/>
            </a:br>
            <a:r>
              <a:rPr lang="en-CA" dirty="0" smtClean="0"/>
              <a:t>Base line is energy</a:t>
            </a:r>
            <a:br>
              <a:rPr lang="en-CA" dirty="0" smtClean="0"/>
            </a:br>
            <a:r>
              <a:rPr lang="en-CA" dirty="0" smtClean="0"/>
              <a:t/>
            </a:r>
            <a:br>
              <a:rPr lang="en-CA" dirty="0" smtClean="0"/>
            </a:br>
            <a:r>
              <a:rPr lang="en-CA" dirty="0" smtClean="0"/>
              <a:t>obesity may result in ID if over bcs 7</a:t>
            </a:r>
            <a:endParaRPr lang="en-CA" dirty="0"/>
          </a:p>
        </p:txBody>
      </p:sp>
      <p:sp>
        <p:nvSpPr>
          <p:cNvPr id="4" name="Text Placeholder 3"/>
          <p:cNvSpPr>
            <a:spLocks noGrp="1"/>
          </p:cNvSpPr>
          <p:nvPr>
            <p:ph type="body" sz="half" idx="2"/>
          </p:nvPr>
        </p:nvSpPr>
        <p:spPr>
          <a:xfrm>
            <a:off x="0" y="0"/>
            <a:ext cx="9144000" cy="4191000"/>
          </a:xfrm>
        </p:spPr>
        <p:txBody>
          <a:bodyPr>
            <a:noAutofit/>
          </a:bodyPr>
          <a:lstStyle/>
          <a:p>
            <a:r>
              <a:rPr lang="en-CA" sz="1800" b="1" dirty="0" smtClean="0"/>
              <a:t>The DE </a:t>
            </a:r>
            <a:r>
              <a:rPr lang="en-CA" sz="1800" b="1" dirty="0" err="1" smtClean="0"/>
              <a:t>rquirements</a:t>
            </a:r>
            <a:r>
              <a:rPr lang="en-CA" sz="1800" b="1" dirty="0" smtClean="0"/>
              <a:t>  at thermal neutral zone</a:t>
            </a:r>
          </a:p>
          <a:p>
            <a:endParaRPr lang="en-CA" sz="1800" b="1" dirty="0" smtClean="0"/>
          </a:p>
          <a:p>
            <a:r>
              <a:rPr lang="en-CA" sz="1800" b="1" dirty="0" smtClean="0"/>
              <a:t>DE = 0.033 x </a:t>
            </a:r>
            <a:r>
              <a:rPr lang="en-CA" sz="1800" b="1" dirty="0" err="1" smtClean="0"/>
              <a:t>BWt</a:t>
            </a:r>
            <a:r>
              <a:rPr lang="en-CA" sz="1800" b="1" dirty="0" smtClean="0"/>
              <a:t> =</a:t>
            </a:r>
            <a:r>
              <a:rPr lang="en-CA" sz="1800" b="1" dirty="0" err="1" smtClean="0"/>
              <a:t>Maintennce</a:t>
            </a:r>
            <a:r>
              <a:rPr lang="en-CA" sz="1800" b="1" dirty="0" smtClean="0"/>
              <a:t> /light work</a:t>
            </a:r>
          </a:p>
          <a:p>
            <a:endParaRPr lang="en-CA" sz="1800" b="1" dirty="0" smtClean="0"/>
          </a:p>
          <a:p>
            <a:r>
              <a:rPr lang="en-CA" sz="1800" b="1" dirty="0" smtClean="0"/>
              <a:t>DE = 1.20 x Maintenance= light-moderate work</a:t>
            </a:r>
          </a:p>
          <a:p>
            <a:endParaRPr lang="en-CA" sz="1800" b="1" dirty="0" smtClean="0"/>
          </a:p>
          <a:p>
            <a:r>
              <a:rPr lang="en-CA" sz="1800" b="1" dirty="0" smtClean="0"/>
              <a:t>DE = 1.40 x Maintenance=heavy work</a:t>
            </a:r>
          </a:p>
          <a:p>
            <a:endParaRPr lang="en-CA" sz="1800" b="1" dirty="0" smtClean="0"/>
          </a:p>
          <a:p>
            <a:r>
              <a:rPr lang="en-CA" sz="1800" b="1" dirty="0" smtClean="0"/>
              <a:t>DE= 1.60 x Maintenance  =heavy work </a:t>
            </a:r>
          </a:p>
          <a:p>
            <a:endParaRPr lang="en-CA" sz="1800" b="1" dirty="0" smtClean="0"/>
          </a:p>
          <a:p>
            <a:r>
              <a:rPr lang="en-CA" sz="1800" b="1" dirty="0" smtClean="0"/>
              <a:t>DE = </a:t>
            </a:r>
            <a:r>
              <a:rPr lang="en-CA" sz="1800" b="1" dirty="0" err="1" smtClean="0"/>
              <a:t>Maintenence</a:t>
            </a:r>
            <a:r>
              <a:rPr lang="en-CA" sz="1800" b="1" dirty="0" smtClean="0"/>
              <a:t> increased  as follows</a:t>
            </a:r>
          </a:p>
          <a:p>
            <a:endParaRPr lang="en-CA" sz="1800" b="1" dirty="0" smtClean="0"/>
          </a:p>
          <a:p>
            <a:r>
              <a:rPr lang="en-CA" sz="1800" b="1" dirty="0" smtClean="0"/>
              <a:t>DE=(0.036 x BW) x 1.90</a:t>
            </a:r>
          </a:p>
        </p:txBody>
      </p:sp>
      <p:pic>
        <p:nvPicPr>
          <p:cNvPr id="1027" name="Picture 3" descr="C:\Users\ken.OTTERFEED\Pictures\bcs_horses.jpg"/>
          <p:cNvPicPr>
            <a:picLocks noChangeAspect="1" noChangeArrowheads="1"/>
          </p:cNvPicPr>
          <p:nvPr/>
        </p:nvPicPr>
        <p:blipFill>
          <a:blip r:embed="rId3" cstate="print"/>
          <a:srcRect l="3750" t="35000" b="11667"/>
          <a:stretch>
            <a:fillRect/>
          </a:stretch>
        </p:blipFill>
        <p:spPr bwMode="auto">
          <a:xfrm>
            <a:off x="2362200" y="4191000"/>
            <a:ext cx="6781800" cy="24384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73050"/>
            <a:ext cx="3581400" cy="2089150"/>
          </a:xfrm>
        </p:spPr>
        <p:txBody>
          <a:bodyPr>
            <a:normAutofit/>
          </a:bodyPr>
          <a:lstStyle/>
          <a:p>
            <a:r>
              <a:rPr lang="en-CA" dirty="0" smtClean="0"/>
              <a:t>EMS-control IR and HI/ID</a:t>
            </a:r>
            <a:br>
              <a:rPr lang="en-CA" dirty="0" smtClean="0"/>
            </a:br>
            <a:r>
              <a:rPr lang="en-CA" dirty="0" smtClean="0"/>
              <a:t>10% of horses are HI</a:t>
            </a:r>
            <a:br>
              <a:rPr lang="en-CA" dirty="0" smtClean="0"/>
            </a:br>
            <a:r>
              <a:rPr lang="en-CA" dirty="0" smtClean="0"/>
              <a:t>HI-obesity-laminitis</a:t>
            </a:r>
            <a:br>
              <a:rPr lang="en-CA" dirty="0" smtClean="0"/>
            </a:br>
            <a:r>
              <a:rPr lang="en-CA" dirty="0" smtClean="0"/>
              <a:t>thin horses may be IR</a:t>
            </a:r>
            <a:br>
              <a:rPr lang="en-CA" dirty="0" smtClean="0"/>
            </a:br>
            <a:r>
              <a:rPr lang="en-CA" dirty="0" smtClean="0"/>
              <a:t>obese horses may have normal  Insulin </a:t>
            </a:r>
            <a:endParaRPr lang="en-CA" dirty="0"/>
          </a:p>
        </p:txBody>
      </p:sp>
      <p:sp>
        <p:nvSpPr>
          <p:cNvPr id="4" name="Text Placeholder 3"/>
          <p:cNvSpPr>
            <a:spLocks noGrp="1"/>
          </p:cNvSpPr>
          <p:nvPr>
            <p:ph type="body" sz="half" idx="2"/>
          </p:nvPr>
        </p:nvSpPr>
        <p:spPr>
          <a:xfrm>
            <a:off x="0" y="0"/>
            <a:ext cx="4114800" cy="6629400"/>
          </a:xfrm>
        </p:spPr>
        <p:txBody>
          <a:bodyPr>
            <a:normAutofit fontScale="62500" lnSpcReduction="20000"/>
          </a:bodyPr>
          <a:lstStyle/>
          <a:p>
            <a:r>
              <a:rPr lang="en-CA" sz="3400" b="1" dirty="0" smtClean="0"/>
              <a:t>The size of the </a:t>
            </a:r>
            <a:r>
              <a:rPr lang="en-CA" sz="3400" b="1" dirty="0" err="1" smtClean="0"/>
              <a:t>nuchal</a:t>
            </a:r>
            <a:r>
              <a:rPr lang="en-CA" sz="3400" b="1" dirty="0" smtClean="0"/>
              <a:t> crest and excessive fat in this area important . Why does obesity increase ID. Vs metabolically active fat tissue.</a:t>
            </a:r>
          </a:p>
          <a:p>
            <a:endParaRPr lang="en-CA" sz="3400" b="1" dirty="0" smtClean="0"/>
          </a:p>
          <a:p>
            <a:r>
              <a:rPr lang="en-CA" sz="3400" b="1" dirty="0" smtClean="0"/>
              <a:t>Surveys show 30-70% of horses are obese.</a:t>
            </a:r>
          </a:p>
          <a:p>
            <a:endParaRPr lang="en-CA" sz="3400" b="1" dirty="0" smtClean="0"/>
          </a:p>
          <a:p>
            <a:r>
              <a:rPr lang="en-CA" sz="3400" b="1" dirty="0" smtClean="0"/>
              <a:t>Overnight fasting insulin normal less than 20 uIU/</a:t>
            </a:r>
            <a:r>
              <a:rPr lang="en-CA" sz="3400" b="1" dirty="0" err="1" smtClean="0"/>
              <a:t>mL</a:t>
            </a:r>
            <a:endParaRPr lang="en-CA" sz="3400" b="1" dirty="0" smtClean="0"/>
          </a:p>
          <a:p>
            <a:endParaRPr lang="en-CA" sz="3400" b="1" dirty="0" smtClean="0"/>
          </a:p>
          <a:p>
            <a:r>
              <a:rPr lang="en-CA" sz="3400" b="1" dirty="0" smtClean="0"/>
              <a:t>Control wt no more than 1% loss BW /week re hyperlipemia</a:t>
            </a:r>
          </a:p>
          <a:p>
            <a:endParaRPr lang="en-CA" sz="3400" b="1" dirty="0" smtClean="0"/>
          </a:p>
          <a:p>
            <a:r>
              <a:rPr lang="en-CA" sz="3400" b="1" dirty="0" smtClean="0"/>
              <a:t>Control NSC-hay only</a:t>
            </a:r>
          </a:p>
          <a:p>
            <a:endParaRPr lang="en-CA" sz="3400" b="1" dirty="0" smtClean="0"/>
          </a:p>
          <a:p>
            <a:r>
              <a:rPr lang="en-CA" sz="3400" b="1" dirty="0" smtClean="0"/>
              <a:t>Levo thyroxine?-reduction in wt, and neck circumference</a:t>
            </a:r>
          </a:p>
          <a:p>
            <a:r>
              <a:rPr lang="en-CA" sz="3400" b="1" dirty="0" smtClean="0"/>
              <a:t>Mag oxide </a:t>
            </a:r>
          </a:p>
          <a:p>
            <a:r>
              <a:rPr lang="en-CA" sz="3400" b="1" dirty="0" smtClean="0"/>
              <a:t>Exercise </a:t>
            </a:r>
          </a:p>
          <a:p>
            <a:r>
              <a:rPr lang="en-CA" sz="3400" b="1" dirty="0" smtClean="0"/>
              <a:t>Metformin under vets advice</a:t>
            </a:r>
          </a:p>
          <a:p>
            <a:endParaRPr lang="en-CA" sz="2400" dirty="0"/>
          </a:p>
        </p:txBody>
      </p:sp>
      <p:pic>
        <p:nvPicPr>
          <p:cNvPr id="6146" name="Picture 2" descr="C:\Users\ken.OTTERFEED\Pictures\ems australia.png"/>
          <p:cNvPicPr>
            <a:picLocks noGrp="1" noChangeAspect="1" noChangeArrowheads="1"/>
          </p:cNvPicPr>
          <p:nvPr>
            <p:ph idx="1"/>
          </p:nvPr>
        </p:nvPicPr>
        <p:blipFill>
          <a:blip r:embed="rId2" cstate="print"/>
          <a:srcRect l="20887" r="10532"/>
          <a:stretch>
            <a:fillRect/>
          </a:stretch>
        </p:blipFill>
        <p:spPr bwMode="auto">
          <a:xfrm>
            <a:off x="4191000" y="2743200"/>
            <a:ext cx="4613903" cy="37338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28600"/>
            <a:ext cx="3810000" cy="685800"/>
          </a:xfrm>
        </p:spPr>
        <p:txBody>
          <a:bodyPr>
            <a:normAutofit fontScale="90000"/>
          </a:body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most horses eat 2-2.5% bw  DM</a:t>
            </a:r>
            <a:br>
              <a:rPr lang="en-CA" dirty="0" smtClean="0"/>
            </a:br>
            <a:r>
              <a:rPr lang="en-CA" dirty="0" smtClean="0"/>
              <a:t>ponies may eat 2.5-3.0% bw DM</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endParaRPr lang="en-CA" dirty="0"/>
          </a:p>
        </p:txBody>
      </p:sp>
      <p:sp>
        <p:nvSpPr>
          <p:cNvPr id="4" name="Text Placeholder 3"/>
          <p:cNvSpPr>
            <a:spLocks noGrp="1"/>
          </p:cNvSpPr>
          <p:nvPr>
            <p:ph type="body" sz="half" idx="2"/>
          </p:nvPr>
        </p:nvSpPr>
        <p:spPr>
          <a:xfrm>
            <a:off x="0" y="0"/>
            <a:ext cx="4800600" cy="6629400"/>
          </a:xfrm>
        </p:spPr>
        <p:txBody>
          <a:bodyPr>
            <a:noAutofit/>
          </a:bodyPr>
          <a:lstStyle/>
          <a:p>
            <a:r>
              <a:rPr lang="en-CA" sz="2000" b="1" dirty="0" smtClean="0"/>
              <a:t>Horses in light to moderate  work can obtain most of the energy needed from forage.</a:t>
            </a:r>
          </a:p>
          <a:p>
            <a:endParaRPr lang="en-CA" sz="2000" b="1" dirty="0" smtClean="0"/>
          </a:p>
          <a:p>
            <a:r>
              <a:rPr lang="en-CA" sz="2000" b="1" dirty="0" smtClean="0"/>
              <a:t>Use as much forage as possible-</a:t>
            </a:r>
          </a:p>
          <a:p>
            <a:endParaRPr lang="en-CA" sz="2000" b="1" dirty="0" smtClean="0"/>
          </a:p>
          <a:p>
            <a:r>
              <a:rPr lang="en-CA" sz="2000" b="1" dirty="0" smtClean="0"/>
              <a:t>Encourages chewing , which stimulates saliva production with the bicarb it carries.</a:t>
            </a:r>
          </a:p>
          <a:p>
            <a:endParaRPr lang="en-CA" sz="2000" b="1" dirty="0" smtClean="0"/>
          </a:p>
          <a:p>
            <a:r>
              <a:rPr lang="en-CA" sz="2000" b="1" dirty="0" smtClean="0"/>
              <a:t>It reduces stereotypy behavior </a:t>
            </a:r>
          </a:p>
          <a:p>
            <a:endParaRPr lang="en-CA" sz="2000" b="1" dirty="0" smtClean="0"/>
          </a:p>
          <a:p>
            <a:r>
              <a:rPr lang="en-CA" sz="2000" b="1" dirty="0" smtClean="0"/>
              <a:t>Forage  encourages more water intake </a:t>
            </a:r>
            <a:r>
              <a:rPr lang="en-CA" sz="2000" b="1" dirty="0" err="1" smtClean="0"/>
              <a:t>ie</a:t>
            </a:r>
            <a:endParaRPr lang="en-CA" sz="2000" b="1" dirty="0" smtClean="0"/>
          </a:p>
          <a:p>
            <a:endParaRPr lang="en-CA" sz="1800" b="1" dirty="0" smtClean="0"/>
          </a:p>
          <a:p>
            <a:r>
              <a:rPr lang="en-CA" sz="2000" b="1" dirty="0" smtClean="0"/>
              <a:t> 3-3.5  water to one  forage</a:t>
            </a:r>
          </a:p>
          <a:p>
            <a:r>
              <a:rPr lang="en-CA" sz="2000" b="1" dirty="0" smtClean="0"/>
              <a:t>2.O0-2.5     water to one grain.</a:t>
            </a:r>
          </a:p>
          <a:p>
            <a:endParaRPr lang="en-CA" sz="1600" b="1" dirty="0" smtClean="0"/>
          </a:p>
          <a:p>
            <a:r>
              <a:rPr lang="en-CA" sz="2000" b="1" dirty="0" smtClean="0"/>
              <a:t>Relieves boredom  </a:t>
            </a:r>
          </a:p>
          <a:p>
            <a:endParaRPr lang="en-CA" b="1" dirty="0" smtClean="0"/>
          </a:p>
          <a:p>
            <a:r>
              <a:rPr lang="en-CA" sz="2000" b="1" dirty="0" smtClean="0"/>
              <a:t>More  forage and water intake provides ballast, preventing colic.</a:t>
            </a:r>
            <a:endParaRPr lang="en-CA" sz="2000" b="1" dirty="0"/>
          </a:p>
        </p:txBody>
      </p:sp>
      <p:pic>
        <p:nvPicPr>
          <p:cNvPr id="2050" name="Picture 2" descr="C:\Users\ken.OTTERFEED\Pictures\bcs 5.jpg"/>
          <p:cNvPicPr>
            <a:picLocks noGrp="1" noChangeAspect="1" noChangeArrowheads="1"/>
          </p:cNvPicPr>
          <p:nvPr>
            <p:ph idx="1"/>
          </p:nvPr>
        </p:nvPicPr>
        <p:blipFill>
          <a:blip r:embed="rId2" cstate="print"/>
          <a:srcRect/>
          <a:stretch>
            <a:fillRect/>
          </a:stretch>
        </p:blipFill>
        <p:spPr bwMode="auto">
          <a:xfrm>
            <a:off x="4876800" y="2438400"/>
            <a:ext cx="4267200" cy="309737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304800"/>
            <a:ext cx="3962400" cy="1784350"/>
          </a:xfrm>
        </p:spPr>
        <p:txBody>
          <a:bodyPr>
            <a:normAutofit/>
          </a:bodyPr>
          <a:lstStyle/>
          <a:p>
            <a:r>
              <a:rPr lang="en-CA" dirty="0" smtClean="0"/>
              <a:t>After max forage add concentrates </a:t>
            </a:r>
            <a:br>
              <a:rPr lang="en-CA" dirty="0" smtClean="0"/>
            </a:br>
            <a:r>
              <a:rPr lang="en-CA" dirty="0" smtClean="0"/>
              <a:t/>
            </a:r>
            <a:br>
              <a:rPr lang="en-CA" dirty="0" smtClean="0"/>
            </a:br>
            <a:r>
              <a:rPr lang="en-CA" dirty="0" smtClean="0"/>
              <a:t/>
            </a:r>
            <a:br>
              <a:rPr lang="en-CA" dirty="0" smtClean="0"/>
            </a:br>
            <a:endParaRPr lang="en-CA" dirty="0"/>
          </a:p>
        </p:txBody>
      </p:sp>
      <p:sp>
        <p:nvSpPr>
          <p:cNvPr id="4" name="Text Placeholder 3"/>
          <p:cNvSpPr>
            <a:spLocks noGrp="1"/>
          </p:cNvSpPr>
          <p:nvPr>
            <p:ph type="body" sz="half" idx="2"/>
          </p:nvPr>
        </p:nvSpPr>
        <p:spPr>
          <a:xfrm>
            <a:off x="0" y="304800"/>
            <a:ext cx="4953000" cy="6553200"/>
          </a:xfrm>
        </p:spPr>
        <p:txBody>
          <a:bodyPr>
            <a:normAutofit/>
          </a:bodyPr>
          <a:lstStyle/>
          <a:p>
            <a:r>
              <a:rPr lang="en-CA" sz="2400" b="1" dirty="0" smtClean="0"/>
              <a:t>Gut health is compromised if forage is below 1.5%  OF BWT DM BASIS</a:t>
            </a:r>
          </a:p>
          <a:p>
            <a:r>
              <a:rPr lang="en-CA" sz="2400" b="1" dirty="0" smtClean="0"/>
              <a:t>Harder working horses may need 1.5% BW as good forage.  plus up to 1.0% BW as high energy concentrates.</a:t>
            </a:r>
          </a:p>
          <a:p>
            <a:endParaRPr lang="en-CA" sz="2400" b="1" dirty="0" smtClean="0"/>
          </a:p>
          <a:p>
            <a:r>
              <a:rPr lang="en-CA" sz="2400" b="1" dirty="0" smtClean="0"/>
              <a:t>Forages provide some sugars and starch, but they provide majority of their  energy by bacterial  fermentation  of plant fiber and fructan  in the hind gut, producing volatile fatty acids (VFA’s).</a:t>
            </a:r>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a:p>
        </p:txBody>
      </p:sp>
      <p:pic>
        <p:nvPicPr>
          <p:cNvPr id="3074" name="Picture 2" descr="C:\Users\ken.OTTERFEED\Pictures\body score-3.jpg"/>
          <p:cNvPicPr>
            <a:picLocks noGrp="1" noChangeAspect="1" noChangeArrowheads="1"/>
          </p:cNvPicPr>
          <p:nvPr>
            <p:ph idx="1"/>
          </p:nvPr>
        </p:nvPicPr>
        <p:blipFill>
          <a:blip r:embed="rId2" cstate="print"/>
          <a:srcRect/>
          <a:stretch>
            <a:fillRect/>
          </a:stretch>
        </p:blipFill>
        <p:spPr bwMode="auto">
          <a:xfrm>
            <a:off x="5371237" y="3124200"/>
            <a:ext cx="3642308" cy="237347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3050"/>
            <a:ext cx="3886200" cy="2241550"/>
          </a:xfrm>
        </p:spPr>
        <p:txBody>
          <a:bodyPr>
            <a:normAutofit/>
          </a:bodyPr>
          <a:lstStyle/>
          <a:p>
            <a:r>
              <a:rPr lang="en-CA" sz="2400" dirty="0" smtClean="0"/>
              <a:t>The horse has great athletic capacity . The number one need  is energy. Nutrients provide energy, the fuel for all metabolism</a:t>
            </a:r>
            <a:r>
              <a:rPr lang="en-CA" dirty="0" smtClean="0"/>
              <a:t>.</a:t>
            </a:r>
            <a:endParaRPr lang="en-CA" dirty="0"/>
          </a:p>
        </p:txBody>
      </p:sp>
      <p:sp>
        <p:nvSpPr>
          <p:cNvPr id="4" name="Text Placeholder 3"/>
          <p:cNvSpPr>
            <a:spLocks noGrp="1"/>
          </p:cNvSpPr>
          <p:nvPr>
            <p:ph type="body" sz="half" idx="2"/>
          </p:nvPr>
        </p:nvSpPr>
        <p:spPr>
          <a:xfrm>
            <a:off x="228600" y="0"/>
            <a:ext cx="4800600" cy="6858000"/>
          </a:xfrm>
        </p:spPr>
        <p:txBody>
          <a:bodyPr>
            <a:normAutofit fontScale="92500" lnSpcReduction="10000"/>
          </a:bodyPr>
          <a:lstStyle/>
          <a:p>
            <a:r>
              <a:rPr lang="en-CA" sz="2400" b="1" dirty="0" smtClean="0"/>
              <a:t>The athletic capacity related to</a:t>
            </a:r>
          </a:p>
          <a:p>
            <a:r>
              <a:rPr lang="en-CA" sz="2400" b="1" dirty="0" smtClean="0"/>
              <a:t>High maximal aerobic capacity (or VO2 max</a:t>
            </a:r>
            <a:r>
              <a:rPr lang="en-CA" sz="2400" b="1" dirty="0" smtClean="0"/>
              <a:t>) and CV system.</a:t>
            </a:r>
            <a:endParaRPr lang="en-CA" sz="2400" b="1" dirty="0" smtClean="0"/>
          </a:p>
          <a:p>
            <a:r>
              <a:rPr lang="en-CA" sz="2400" b="1" dirty="0" smtClean="0"/>
              <a:t>Large intra muscular stores of energy ,particularly glycogen</a:t>
            </a:r>
          </a:p>
          <a:p>
            <a:endParaRPr lang="en-CA" sz="2400" b="1" dirty="0" smtClean="0"/>
          </a:p>
          <a:p>
            <a:r>
              <a:rPr lang="en-CA" sz="2400" b="1" dirty="0" smtClean="0"/>
              <a:t>High respiratory capacity of  skeletal muscle</a:t>
            </a:r>
          </a:p>
          <a:p>
            <a:r>
              <a:rPr lang="en-CA" sz="2400" b="1" dirty="0" err="1" smtClean="0"/>
              <a:t>Splenic</a:t>
            </a:r>
            <a:r>
              <a:rPr lang="en-CA" sz="2400" b="1" dirty="0" smtClean="0"/>
              <a:t> contraction ,increases oxygen carry capacity of blood by 50% soon after the onset of exercise.</a:t>
            </a:r>
          </a:p>
          <a:p>
            <a:endParaRPr lang="en-CA" sz="2400" b="1" dirty="0" smtClean="0"/>
          </a:p>
          <a:p>
            <a:r>
              <a:rPr lang="en-CA" sz="2400" b="1" dirty="0" smtClean="0"/>
              <a:t>Highly efficient and adaptable gaits</a:t>
            </a:r>
          </a:p>
          <a:p>
            <a:r>
              <a:rPr lang="en-CA" sz="2400" b="1" dirty="0" smtClean="0"/>
              <a:t>Well-developed capacity for effective thermoregulation.</a:t>
            </a:r>
          </a:p>
          <a:p>
            <a:endParaRPr lang="en-CA" sz="2400" b="1" dirty="0" smtClean="0"/>
          </a:p>
          <a:p>
            <a:r>
              <a:rPr lang="en-CA" sz="2400" b="1" dirty="0" smtClean="0"/>
              <a:t>Energy is produced either with oxygen or without , the aerobic or anaerobic pathways</a:t>
            </a:r>
            <a:endParaRPr lang="en-CA" sz="2400" b="1" dirty="0"/>
          </a:p>
        </p:txBody>
      </p:sp>
      <p:pic>
        <p:nvPicPr>
          <p:cNvPr id="2050" name="Picture 2" descr="C:\Users\ken.OTTERFEED\Pictures\grass and two horses.jpg"/>
          <p:cNvPicPr>
            <a:picLocks noGrp="1" noChangeAspect="1" noChangeArrowheads="1"/>
          </p:cNvPicPr>
          <p:nvPr>
            <p:ph idx="1"/>
          </p:nvPr>
        </p:nvPicPr>
        <p:blipFill>
          <a:blip r:embed="rId2" cstate="print"/>
          <a:srcRect/>
          <a:stretch>
            <a:fillRect/>
          </a:stretch>
        </p:blipFill>
        <p:spPr bwMode="auto">
          <a:xfrm>
            <a:off x="5105400" y="3061791"/>
            <a:ext cx="3657600" cy="2746014"/>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Body condition for old horses</a:t>
            </a:r>
            <a:endParaRPr lang="en-CA" dirty="0"/>
          </a:p>
        </p:txBody>
      </p:sp>
      <p:pic>
        <p:nvPicPr>
          <p:cNvPr id="4098" name="Picture 2" descr="C:\Users\ken.OTTERFEED\Pictures\Scanned Images\IMG_20180817_0001.jpg"/>
          <p:cNvPicPr>
            <a:picLocks noChangeAspect="1" noChangeArrowheads="1"/>
          </p:cNvPicPr>
          <p:nvPr/>
        </p:nvPicPr>
        <p:blipFill>
          <a:blip r:embed="rId2" cstate="print"/>
          <a:srcRect l="57344" t="7625" r="2414" b="65513"/>
          <a:stretch>
            <a:fillRect/>
          </a:stretch>
        </p:blipFill>
        <p:spPr bwMode="auto">
          <a:xfrm>
            <a:off x="228600" y="1371600"/>
            <a:ext cx="4343400" cy="4267200"/>
          </a:xfrm>
          <a:prstGeom prst="rect">
            <a:avLst/>
          </a:prstGeom>
          <a:noFill/>
        </p:spPr>
      </p:pic>
      <p:pic>
        <p:nvPicPr>
          <p:cNvPr id="4099" name="Picture 3" descr="C:\Users\ken.OTTERFEED\Pictures\Scanned Images\IMG_20180817_0001.jpg"/>
          <p:cNvPicPr>
            <a:picLocks noGrp="1" noChangeAspect="1" noChangeArrowheads="1"/>
          </p:cNvPicPr>
          <p:nvPr>
            <p:ph sz="quarter" idx="4"/>
          </p:nvPr>
        </p:nvPicPr>
        <p:blipFill>
          <a:blip r:embed="rId3" cstate="print"/>
          <a:srcRect l="56967" t="38243" r="2391" b="35779"/>
          <a:stretch>
            <a:fillRect/>
          </a:stretch>
        </p:blipFill>
        <p:spPr bwMode="auto">
          <a:xfrm>
            <a:off x="4724400" y="1371600"/>
            <a:ext cx="4191000" cy="43434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en.OTTERFEED\Pictures\20170703-Ken and Hailey (13).jpg"/>
          <p:cNvPicPr>
            <a:picLocks noChangeAspect="1" noChangeArrowheads="1"/>
          </p:cNvPicPr>
          <p:nvPr/>
        </p:nvPicPr>
        <p:blipFill>
          <a:blip r:embed="rId2" cstate="print"/>
          <a:srcRect/>
          <a:stretch>
            <a:fillRect/>
          </a:stretch>
        </p:blipFill>
        <p:spPr bwMode="auto">
          <a:xfrm>
            <a:off x="457616" y="785575"/>
            <a:ext cx="8076784" cy="53866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3050"/>
            <a:ext cx="4114800" cy="2851150"/>
          </a:xfrm>
        </p:spPr>
        <p:txBody>
          <a:bodyPr>
            <a:normAutofit/>
          </a:bodyPr>
          <a:lstStyle/>
          <a:p>
            <a:r>
              <a:rPr lang="en-CA" dirty="0" smtClean="0"/>
              <a:t>Special needs-THE OLDER HORSE –movement vs ageing vs inactivity.</a:t>
            </a:r>
            <a:br>
              <a:rPr lang="en-CA" dirty="0" smtClean="0"/>
            </a:br>
            <a:r>
              <a:rPr lang="en-CA" dirty="0" smtClean="0"/>
              <a:t/>
            </a:r>
            <a:br>
              <a:rPr lang="en-CA" dirty="0" smtClean="0"/>
            </a:br>
            <a:r>
              <a:rPr lang="en-CA" dirty="0" smtClean="0"/>
              <a:t>They lose aerobic MF’s</a:t>
            </a:r>
            <a:br>
              <a:rPr lang="en-CA" dirty="0" smtClean="0"/>
            </a:br>
            <a:r>
              <a:rPr lang="en-CA" dirty="0" smtClean="0"/>
              <a:t>decreases in M Mass</a:t>
            </a:r>
            <a:br>
              <a:rPr lang="en-CA" dirty="0" smtClean="0"/>
            </a:br>
            <a:r>
              <a:rPr lang="en-CA" dirty="0" smtClean="0"/>
              <a:t/>
            </a:r>
            <a:br>
              <a:rPr lang="en-CA" dirty="0" smtClean="0"/>
            </a:br>
            <a:r>
              <a:rPr lang="en-CA" dirty="0" smtClean="0"/>
              <a:t>they gain fat mass faster than M Mass.</a:t>
            </a:r>
            <a:endParaRPr lang="en-CA" dirty="0"/>
          </a:p>
        </p:txBody>
      </p:sp>
      <p:sp>
        <p:nvSpPr>
          <p:cNvPr id="4" name="Text Placeholder 3"/>
          <p:cNvSpPr>
            <a:spLocks noGrp="1"/>
          </p:cNvSpPr>
          <p:nvPr>
            <p:ph type="body" sz="half" idx="2"/>
          </p:nvPr>
        </p:nvSpPr>
        <p:spPr>
          <a:xfrm>
            <a:off x="228600" y="0"/>
            <a:ext cx="4114800" cy="6324600"/>
          </a:xfrm>
        </p:spPr>
        <p:txBody>
          <a:bodyPr>
            <a:normAutofit/>
          </a:bodyPr>
          <a:lstStyle/>
          <a:p>
            <a:r>
              <a:rPr lang="en-CA" sz="2400" dirty="0" smtClean="0"/>
              <a:t>Age related changes-Influences thermo regulatory function-</a:t>
            </a:r>
          </a:p>
          <a:p>
            <a:endParaRPr lang="en-CA" sz="2400" dirty="0" smtClean="0"/>
          </a:p>
          <a:p>
            <a:r>
              <a:rPr lang="en-CA" sz="2400" dirty="0" smtClean="0"/>
              <a:t>Older horses reached a core temp of 40Cin half the time required by the young horses, and their HR’s were substantially greater. </a:t>
            </a:r>
          </a:p>
          <a:p>
            <a:endParaRPr lang="en-CA" sz="2400" dirty="0" smtClean="0"/>
          </a:p>
          <a:p>
            <a:r>
              <a:rPr lang="en-CA" sz="2400" dirty="0" smtClean="0"/>
              <a:t>However both groups were similar HR’s and core temperatures by 10 min after exercise. </a:t>
            </a:r>
          </a:p>
          <a:p>
            <a:endParaRPr lang="en-CA" sz="1800" dirty="0" smtClean="0"/>
          </a:p>
        </p:txBody>
      </p:sp>
      <p:pic>
        <p:nvPicPr>
          <p:cNvPr id="6146" name="Picture 2" descr="C:\Users\ken.OTTERFEED\Pictures\old horse one.jpg"/>
          <p:cNvPicPr>
            <a:picLocks noGrp="1" noChangeAspect="1" noChangeArrowheads="1"/>
          </p:cNvPicPr>
          <p:nvPr>
            <p:ph idx="1"/>
          </p:nvPr>
        </p:nvPicPr>
        <p:blipFill>
          <a:blip r:embed="rId2" cstate="print"/>
          <a:srcRect/>
          <a:stretch>
            <a:fillRect/>
          </a:stretch>
        </p:blipFill>
        <p:spPr bwMode="auto">
          <a:xfrm>
            <a:off x="5576341" y="3581400"/>
            <a:ext cx="3464705" cy="2032183"/>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3050"/>
            <a:ext cx="2971800" cy="1327150"/>
          </a:xfrm>
        </p:spPr>
        <p:txBody>
          <a:bodyPr>
            <a:normAutofit/>
          </a:bodyPr>
          <a:lstStyle/>
          <a:p>
            <a:r>
              <a:rPr lang="en-CA" dirty="0" smtClean="0"/>
              <a:t>Older mares compared to younger mares exercise test</a:t>
            </a:r>
            <a:endParaRPr lang="en-CA" dirty="0"/>
          </a:p>
        </p:txBody>
      </p:sp>
      <p:sp>
        <p:nvSpPr>
          <p:cNvPr id="4" name="Text Placeholder 3"/>
          <p:cNvSpPr>
            <a:spLocks noGrp="1"/>
          </p:cNvSpPr>
          <p:nvPr>
            <p:ph type="body" sz="half" idx="2"/>
          </p:nvPr>
        </p:nvSpPr>
        <p:spPr>
          <a:xfrm>
            <a:off x="457200" y="228600"/>
            <a:ext cx="5181600" cy="6324600"/>
          </a:xfrm>
        </p:spPr>
        <p:txBody>
          <a:bodyPr>
            <a:normAutofit lnSpcReduction="10000"/>
          </a:bodyPr>
          <a:lstStyle/>
          <a:p>
            <a:endParaRPr lang="en-CA" sz="1800" dirty="0" smtClean="0"/>
          </a:p>
          <a:p>
            <a:r>
              <a:rPr lang="en-CA" sz="2400" dirty="0" smtClean="0"/>
              <a:t>During sub max exercise, the older mares were not able to thermo regulate as effectively as younger mares.</a:t>
            </a:r>
          </a:p>
          <a:p>
            <a:endParaRPr lang="en-CA" sz="2400" dirty="0" smtClean="0"/>
          </a:p>
          <a:p>
            <a:r>
              <a:rPr lang="en-CA" sz="2400" dirty="0" smtClean="0"/>
              <a:t>The greater HR  means greater cardiac out put is required , and they were still unable to dissipate heat as quickly. </a:t>
            </a:r>
          </a:p>
          <a:p>
            <a:endParaRPr lang="en-CA" sz="2400" dirty="0" smtClean="0"/>
          </a:p>
          <a:p>
            <a:r>
              <a:rPr lang="en-CA" sz="2400" dirty="0" smtClean="0"/>
              <a:t>In aged horses CO is limited, therefore insufficient blood flow. </a:t>
            </a:r>
          </a:p>
          <a:p>
            <a:r>
              <a:rPr lang="en-CA" sz="2400" dirty="0" smtClean="0"/>
              <a:t>Plasma volume is also lower &amp; lack of </a:t>
            </a:r>
            <a:r>
              <a:rPr lang="en-CA" sz="2400" dirty="0" err="1" smtClean="0"/>
              <a:t>hypervolemic</a:t>
            </a:r>
            <a:r>
              <a:rPr lang="en-CA" sz="2400" dirty="0" smtClean="0"/>
              <a:t> response! Possibly a neuro endocrine effect. </a:t>
            </a:r>
          </a:p>
          <a:p>
            <a:endParaRPr lang="en-CA" sz="2400" dirty="0" smtClean="0"/>
          </a:p>
          <a:p>
            <a:r>
              <a:rPr lang="en-CA" sz="2400" dirty="0" smtClean="0"/>
              <a:t>An impairment in skin blood flow may occur re VASCULAR EFFECTS.</a:t>
            </a:r>
            <a:endParaRPr lang="en-CA" sz="2400" dirty="0"/>
          </a:p>
        </p:txBody>
      </p:sp>
      <p:pic>
        <p:nvPicPr>
          <p:cNvPr id="1026" name="Picture 2" descr="C:\Users\ken.OTTERFEED\Pictures\older horse.jpg"/>
          <p:cNvPicPr>
            <a:picLocks noGrp="1" noChangeAspect="1" noChangeArrowheads="1"/>
          </p:cNvPicPr>
          <p:nvPr>
            <p:ph idx="1"/>
          </p:nvPr>
        </p:nvPicPr>
        <p:blipFill>
          <a:blip r:embed="rId2" cstate="print"/>
          <a:srcRect/>
          <a:stretch>
            <a:fillRect/>
          </a:stretch>
        </p:blipFill>
        <p:spPr bwMode="auto">
          <a:xfrm>
            <a:off x="5596536" y="2971800"/>
            <a:ext cx="3549754" cy="23622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0"/>
            <a:ext cx="8229600" cy="609600"/>
          </a:xfrm>
        </p:spPr>
        <p:txBody>
          <a:bodyPr>
            <a:normAutofit fontScale="90000"/>
          </a:bodyPr>
          <a:lstStyle/>
          <a:p>
            <a:r>
              <a:rPr lang="en-CA" dirty="0" smtClean="0"/>
              <a:t/>
            </a:r>
            <a:br>
              <a:rPr lang="en-CA" dirty="0" smtClean="0"/>
            </a:br>
            <a:endParaRPr lang="en-CA" dirty="0"/>
          </a:p>
        </p:txBody>
      </p:sp>
      <p:sp>
        <p:nvSpPr>
          <p:cNvPr id="4" name="Text Placeholder 3"/>
          <p:cNvSpPr>
            <a:spLocks noGrp="1"/>
          </p:cNvSpPr>
          <p:nvPr>
            <p:ph idx="1"/>
          </p:nvPr>
        </p:nvSpPr>
        <p:spPr>
          <a:xfrm>
            <a:off x="457200" y="457200"/>
            <a:ext cx="8229600" cy="6400800"/>
          </a:xfrm>
        </p:spPr>
        <p:txBody>
          <a:bodyPr>
            <a:noAutofit/>
          </a:bodyPr>
          <a:lstStyle/>
          <a:p>
            <a:r>
              <a:rPr lang="en-CA" sz="2400" dirty="0" smtClean="0"/>
              <a:t>Lose MF structure and function.   Connective tissue in muscle  increases as collagen  which interferes with normal contractile function.</a:t>
            </a:r>
          </a:p>
          <a:p>
            <a:endParaRPr lang="en-CA" sz="2400" dirty="0" smtClean="0"/>
          </a:p>
          <a:p>
            <a:r>
              <a:rPr lang="en-CA" sz="2400" dirty="0" smtClean="0"/>
              <a:t>Possibly decreases in blood capillarity and decreases in blood flow.   Lower ability to dilate blood flow to the periphery with hormonal changes.</a:t>
            </a:r>
          </a:p>
          <a:p>
            <a:endParaRPr lang="en-CA" sz="2400" dirty="0" smtClean="0"/>
          </a:p>
          <a:p>
            <a:r>
              <a:rPr lang="en-CA" sz="2400" dirty="0" smtClean="0"/>
              <a:t>They switch away from fibers related to aerobic metabolism to more anaerobic types of MF’s.  Hence a decrease in VO2 max  means less oxygen to tissues.</a:t>
            </a:r>
          </a:p>
          <a:p>
            <a:pPr>
              <a:buNone/>
            </a:pPr>
            <a:r>
              <a:rPr lang="en-CA" sz="2400" dirty="0" smtClean="0"/>
              <a:t>     Suppression of thirst may occur. Thyroid function may be lower, other hormones are lower decreasing CO, aerobic and exercise capacity. Decreased immune function, impaired nutrient utilisation , decreased N </a:t>
            </a:r>
            <a:r>
              <a:rPr lang="en-CA" sz="2400" dirty="0" err="1" smtClean="0"/>
              <a:t>retn</a:t>
            </a:r>
            <a:r>
              <a:rPr lang="en-CA" sz="2400" dirty="0" smtClean="0"/>
              <a:t>, decreased lean body mass.</a:t>
            </a:r>
            <a:endParaRPr lang="en-CA"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7620000" cy="869950"/>
          </a:xfrm>
        </p:spPr>
        <p:txBody>
          <a:bodyPr/>
          <a:lstStyle/>
          <a:p>
            <a:r>
              <a:rPr lang="en-CA" dirty="0" smtClean="0"/>
              <a:t>Age and Diet Effects-EVJ-50 (2018) 690-696</a:t>
            </a:r>
            <a:endParaRPr lang="en-CA" dirty="0"/>
          </a:p>
        </p:txBody>
      </p:sp>
      <p:sp>
        <p:nvSpPr>
          <p:cNvPr id="6" name="Text Placeholder 5"/>
          <p:cNvSpPr>
            <a:spLocks noGrp="1"/>
          </p:cNvSpPr>
          <p:nvPr>
            <p:ph type="body" sz="half" idx="2"/>
          </p:nvPr>
        </p:nvSpPr>
        <p:spPr>
          <a:xfrm>
            <a:off x="457200" y="1435100"/>
            <a:ext cx="4876800" cy="4691063"/>
          </a:xfrm>
        </p:spPr>
        <p:txBody>
          <a:bodyPr>
            <a:normAutofit/>
          </a:bodyPr>
          <a:lstStyle/>
          <a:p>
            <a:r>
              <a:rPr lang="en-CA" sz="2400" dirty="0" smtClean="0"/>
              <a:t>Insulin responses to IV or enteral NSC challenge increase with age in healthy horses regardless of diet fed</a:t>
            </a:r>
          </a:p>
          <a:p>
            <a:r>
              <a:rPr lang="en-CA" sz="2400" dirty="0" smtClean="0"/>
              <a:t>.</a:t>
            </a:r>
          </a:p>
          <a:p>
            <a:endParaRPr lang="en-CA" sz="2400" dirty="0" smtClean="0"/>
          </a:p>
          <a:p>
            <a:r>
              <a:rPr lang="en-CA" sz="2400" dirty="0" smtClean="0"/>
              <a:t>SI was lower in aged horses regardless of diet. SS vs FF</a:t>
            </a:r>
          </a:p>
          <a:p>
            <a:r>
              <a:rPr lang="en-CA" sz="2400" dirty="0" smtClean="0"/>
              <a:t> </a:t>
            </a:r>
          </a:p>
          <a:p>
            <a:r>
              <a:rPr lang="en-CA" sz="2400" dirty="0" smtClean="0"/>
              <a:t>Adaptation to a SS diet may or may not occur?  Requires research. Is a low NSC diet beneficial.</a:t>
            </a:r>
            <a:endParaRPr lang="en-CA" sz="2400" dirty="0"/>
          </a:p>
        </p:txBody>
      </p:sp>
      <p:pic>
        <p:nvPicPr>
          <p:cNvPr id="2050" name="Picture 2" descr="C:\Users\ken.OTTERFEED\Pictures\old horse drinking.jpg"/>
          <p:cNvPicPr>
            <a:picLocks noGrp="1" noChangeAspect="1" noChangeArrowheads="1"/>
          </p:cNvPicPr>
          <p:nvPr>
            <p:ph idx="1"/>
          </p:nvPr>
        </p:nvPicPr>
        <p:blipFill>
          <a:blip r:embed="rId2" cstate="print"/>
          <a:srcRect r="28954"/>
          <a:stretch>
            <a:fillRect/>
          </a:stretch>
        </p:blipFill>
        <p:spPr bwMode="auto">
          <a:xfrm>
            <a:off x="5410200" y="2209800"/>
            <a:ext cx="3217159" cy="238871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400" dirty="0" smtClean="0"/>
              <a:t>95% of horses over 15 had dental abnormalities.</a:t>
            </a:r>
            <a:br>
              <a:rPr lang="en-CA" sz="2400" dirty="0" smtClean="0"/>
            </a:br>
            <a:endParaRPr lang="en-CA" sz="2400" dirty="0"/>
          </a:p>
        </p:txBody>
      </p:sp>
      <p:sp>
        <p:nvSpPr>
          <p:cNvPr id="5" name="Text Placeholder 4"/>
          <p:cNvSpPr>
            <a:spLocks noGrp="1"/>
          </p:cNvSpPr>
          <p:nvPr>
            <p:ph type="body" sz="half" idx="4294967295"/>
          </p:nvPr>
        </p:nvSpPr>
        <p:spPr>
          <a:xfrm>
            <a:off x="0" y="1752600"/>
            <a:ext cx="8915400" cy="4373563"/>
          </a:xfrm>
        </p:spPr>
        <p:txBody>
          <a:bodyPr>
            <a:normAutofit/>
          </a:bodyPr>
          <a:lstStyle/>
          <a:p>
            <a:pPr>
              <a:buNone/>
            </a:pPr>
            <a:endParaRPr lang="en-CA" sz="2400" dirty="0" smtClean="0"/>
          </a:p>
        </p:txBody>
      </p:sp>
      <p:pic>
        <p:nvPicPr>
          <p:cNvPr id="2050" name="Picture 2" descr="C:\Users\ken.OTTERFEED\Pictures\Scanned Images\IMG_20180827_0001.jpg"/>
          <p:cNvPicPr>
            <a:picLocks noGrp="1" noChangeAspect="1" noChangeArrowheads="1"/>
          </p:cNvPicPr>
          <p:nvPr>
            <p:ph idx="4294967295"/>
          </p:nvPr>
        </p:nvPicPr>
        <p:blipFill>
          <a:blip r:embed="rId2" cstate="print"/>
          <a:srcRect l="36209" b="45896"/>
          <a:stretch>
            <a:fillRect/>
          </a:stretch>
        </p:blipFill>
        <p:spPr bwMode="auto">
          <a:xfrm>
            <a:off x="1828800" y="1558637"/>
            <a:ext cx="4191000" cy="475785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73050"/>
            <a:ext cx="4419600" cy="1162050"/>
          </a:xfrm>
        </p:spPr>
        <p:txBody>
          <a:bodyPr>
            <a:normAutofit/>
          </a:bodyPr>
          <a:lstStyle/>
          <a:p>
            <a:r>
              <a:rPr lang="en-CA" sz="2400" dirty="0" smtClean="0"/>
              <a:t>Senior horses-avoid obesity.</a:t>
            </a:r>
            <a:endParaRPr lang="en-CA" sz="2400" dirty="0"/>
          </a:p>
        </p:txBody>
      </p:sp>
      <p:sp>
        <p:nvSpPr>
          <p:cNvPr id="5" name="Text Placeholder 4"/>
          <p:cNvSpPr>
            <a:spLocks noGrp="1"/>
          </p:cNvSpPr>
          <p:nvPr>
            <p:ph type="body" sz="half" idx="2"/>
          </p:nvPr>
        </p:nvSpPr>
        <p:spPr>
          <a:xfrm>
            <a:off x="381000" y="685800"/>
            <a:ext cx="3886200" cy="5440363"/>
          </a:xfrm>
        </p:spPr>
        <p:txBody>
          <a:bodyPr>
            <a:normAutofit/>
          </a:bodyPr>
          <a:lstStyle/>
          <a:p>
            <a:r>
              <a:rPr lang="en-CA" sz="2400" dirty="0" smtClean="0"/>
              <a:t>.They may be prone to lipomas.</a:t>
            </a:r>
          </a:p>
          <a:p>
            <a:endParaRPr lang="en-CA" sz="2400" dirty="0" smtClean="0"/>
          </a:p>
          <a:p>
            <a:r>
              <a:rPr lang="en-CA" sz="2400" dirty="0" smtClean="0"/>
              <a:t>Strangulating fatty tumors .</a:t>
            </a:r>
          </a:p>
          <a:p>
            <a:endParaRPr lang="en-CA" sz="2400" dirty="0" smtClean="0"/>
          </a:p>
          <a:p>
            <a:r>
              <a:rPr lang="en-CA" sz="2400" dirty="0" smtClean="0"/>
              <a:t>Wrap around the small intestine and cut off circulation or cause an obstruction.</a:t>
            </a:r>
          </a:p>
          <a:p>
            <a:endParaRPr lang="en-CA" sz="2400" dirty="0" smtClean="0"/>
          </a:p>
          <a:p>
            <a:r>
              <a:rPr lang="en-CA" sz="2400" dirty="0" smtClean="0"/>
              <a:t>Along with arthritis two most common life threatening issues.</a:t>
            </a:r>
            <a:endParaRPr lang="en-CA" sz="2400" dirty="0"/>
          </a:p>
        </p:txBody>
      </p:sp>
      <p:pic>
        <p:nvPicPr>
          <p:cNvPr id="4098" name="Picture 2" descr="C:\Users\ken.OTTERFEED\Pictures\jejunum_strangulation lipomas.jpg"/>
          <p:cNvPicPr>
            <a:picLocks noGrp="1" noChangeAspect="1" noChangeArrowheads="1"/>
          </p:cNvPicPr>
          <p:nvPr>
            <p:ph idx="1"/>
          </p:nvPr>
        </p:nvPicPr>
        <p:blipFill>
          <a:blip r:embed="rId2" cstate="print"/>
          <a:srcRect/>
          <a:stretch>
            <a:fillRect/>
          </a:stretch>
        </p:blipFill>
        <p:spPr bwMode="auto">
          <a:xfrm>
            <a:off x="4339194" y="2692114"/>
            <a:ext cx="4653283" cy="309908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382000" cy="1162050"/>
          </a:xfrm>
        </p:spPr>
        <p:txBody>
          <a:bodyPr>
            <a:normAutofit/>
          </a:bodyPr>
          <a:lstStyle/>
          <a:p>
            <a:r>
              <a:rPr lang="en-CA" sz="3200" dirty="0" smtClean="0"/>
              <a:t>Equine </a:t>
            </a:r>
            <a:r>
              <a:rPr lang="en-CA" sz="3200" dirty="0" err="1" smtClean="0"/>
              <a:t>odontoclastic</a:t>
            </a:r>
            <a:r>
              <a:rPr lang="en-CA" sz="3200" dirty="0" smtClean="0"/>
              <a:t> </a:t>
            </a:r>
            <a:br>
              <a:rPr lang="en-CA" sz="3200" dirty="0" smtClean="0"/>
            </a:br>
            <a:r>
              <a:rPr lang="en-CA" sz="3200" dirty="0" smtClean="0"/>
              <a:t>tooth resorption and hypo </a:t>
            </a:r>
            <a:r>
              <a:rPr lang="en-CA" sz="3200" dirty="0" err="1" smtClean="0"/>
              <a:t>cementosis</a:t>
            </a:r>
            <a:endParaRPr lang="en-CA" sz="3200" dirty="0"/>
          </a:p>
        </p:txBody>
      </p:sp>
      <p:sp>
        <p:nvSpPr>
          <p:cNvPr id="6" name="Text Placeholder 5"/>
          <p:cNvSpPr>
            <a:spLocks noGrp="1"/>
          </p:cNvSpPr>
          <p:nvPr>
            <p:ph type="body" sz="half" idx="2"/>
          </p:nvPr>
        </p:nvSpPr>
        <p:spPr>
          <a:xfrm>
            <a:off x="457200" y="1435100"/>
            <a:ext cx="3505200" cy="5118100"/>
          </a:xfrm>
        </p:spPr>
        <p:txBody>
          <a:bodyPr>
            <a:normAutofit lnSpcReduction="10000"/>
          </a:bodyPr>
          <a:lstStyle/>
          <a:p>
            <a:r>
              <a:rPr lang="en-CA" sz="2400" dirty="0" smtClean="0"/>
              <a:t>Re canine and incisor teeth</a:t>
            </a:r>
          </a:p>
          <a:p>
            <a:endParaRPr lang="en-CA" sz="2400" dirty="0" smtClean="0"/>
          </a:p>
          <a:p>
            <a:r>
              <a:rPr lang="en-CA" sz="2400" dirty="0" smtClean="0"/>
              <a:t>Dental disease probably plays a large role in the incidence of large colon impaction and esophageal choke.</a:t>
            </a:r>
          </a:p>
          <a:p>
            <a:r>
              <a:rPr lang="en-CA" sz="2400" dirty="0" smtClean="0"/>
              <a:t>Weight loss may also be related. </a:t>
            </a:r>
          </a:p>
          <a:p>
            <a:r>
              <a:rPr lang="en-CA" sz="2400" dirty="0" smtClean="0"/>
              <a:t>Test for </a:t>
            </a:r>
            <a:r>
              <a:rPr lang="en-CA" sz="2400" dirty="0" err="1" smtClean="0"/>
              <a:t>ppid</a:t>
            </a:r>
            <a:endParaRPr lang="en-CA" sz="2400" dirty="0" smtClean="0"/>
          </a:p>
          <a:p>
            <a:endParaRPr lang="en-CA" sz="2400" dirty="0" smtClean="0"/>
          </a:p>
          <a:p>
            <a:r>
              <a:rPr lang="en-CA" sz="2400" dirty="0" smtClean="0"/>
              <a:t>Adjust diet accordingly</a:t>
            </a:r>
            <a:endParaRPr lang="en-CA" sz="2400" dirty="0"/>
          </a:p>
        </p:txBody>
      </p:sp>
      <p:pic>
        <p:nvPicPr>
          <p:cNvPr id="3074" name="Picture 2" descr="C:\Users\ken.OTTERFEED\Pictures\cushings-horse white.jpg"/>
          <p:cNvPicPr>
            <a:picLocks noGrp="1" noChangeAspect="1" noChangeArrowheads="1"/>
          </p:cNvPicPr>
          <p:nvPr>
            <p:ph idx="1"/>
          </p:nvPr>
        </p:nvPicPr>
        <p:blipFill>
          <a:blip r:embed="rId2" cstate="print"/>
          <a:srcRect/>
          <a:stretch>
            <a:fillRect/>
          </a:stretch>
        </p:blipFill>
        <p:spPr bwMode="auto">
          <a:xfrm>
            <a:off x="4107112" y="2209800"/>
            <a:ext cx="5036888" cy="3369679"/>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28600"/>
            <a:ext cx="4191000" cy="2393950"/>
          </a:xfrm>
        </p:spPr>
        <p:txBody>
          <a:bodyPr>
            <a:normAutofit/>
          </a:bodyPr>
          <a:lstStyle/>
          <a:p>
            <a:r>
              <a:rPr lang="en-CA" sz="2400" dirty="0" smtClean="0"/>
              <a:t>To provide nutrients for energy production  the Horse digestion-begins with selection ,apprehension  and </a:t>
            </a:r>
            <a:r>
              <a:rPr lang="en-CA" sz="2400" dirty="0" err="1" smtClean="0"/>
              <a:t>chewimg</a:t>
            </a:r>
            <a:r>
              <a:rPr lang="en-CA" sz="2400" dirty="0" smtClean="0"/>
              <a:t>.</a:t>
            </a:r>
            <a:endParaRPr lang="en-CA" sz="2400" dirty="0"/>
          </a:p>
        </p:txBody>
      </p:sp>
      <p:sp>
        <p:nvSpPr>
          <p:cNvPr id="4" name="Text Placeholder 3"/>
          <p:cNvSpPr>
            <a:spLocks noGrp="1"/>
          </p:cNvSpPr>
          <p:nvPr>
            <p:ph type="body" sz="half" idx="2"/>
          </p:nvPr>
        </p:nvSpPr>
        <p:spPr>
          <a:xfrm>
            <a:off x="228600" y="228600"/>
            <a:ext cx="4572000" cy="6324600"/>
          </a:xfrm>
        </p:spPr>
        <p:txBody>
          <a:bodyPr>
            <a:normAutofit lnSpcReduction="10000"/>
          </a:bodyPr>
          <a:lstStyle/>
          <a:p>
            <a:r>
              <a:rPr lang="en-CA" sz="2400" dirty="0" smtClean="0"/>
              <a:t>The horse can  select a diet 10-20 % higher in overall nutrient content than an average sample of pasture.</a:t>
            </a:r>
          </a:p>
          <a:p>
            <a:endParaRPr lang="en-CA" sz="2400" dirty="0" smtClean="0"/>
          </a:p>
          <a:p>
            <a:r>
              <a:rPr lang="en-CA" sz="2400" dirty="0" smtClean="0"/>
              <a:t>Horses evolved to be quite cold tolerant provided lots of feed available.</a:t>
            </a:r>
          </a:p>
          <a:p>
            <a:endParaRPr lang="en-CA" sz="2400" dirty="0" smtClean="0"/>
          </a:p>
          <a:p>
            <a:r>
              <a:rPr lang="en-CA" sz="2400" dirty="0" smtClean="0"/>
              <a:t>Range horses may actually have more tooth ware from soil on grass leaves or grazing low to the ground.</a:t>
            </a:r>
          </a:p>
          <a:p>
            <a:endParaRPr lang="en-CA" sz="2400" dirty="0" smtClean="0"/>
          </a:p>
          <a:p>
            <a:r>
              <a:rPr lang="en-CA" sz="2400" dirty="0" smtClean="0"/>
              <a:t>Eruption of teeth from the jaw stops at around 21 . From then on grinding surface decreases, may become loose.</a:t>
            </a:r>
            <a:endParaRPr lang="en-CA" sz="2400" dirty="0"/>
          </a:p>
        </p:txBody>
      </p:sp>
      <p:pic>
        <p:nvPicPr>
          <p:cNvPr id="2050" name="Picture 2" descr="C:\Users\ken.OTTERFEED\Pictures\Horse_muzzle.jpg"/>
          <p:cNvPicPr>
            <a:picLocks noGrp="1" noChangeAspect="1" noChangeArrowheads="1"/>
          </p:cNvPicPr>
          <p:nvPr>
            <p:ph idx="1"/>
          </p:nvPr>
        </p:nvPicPr>
        <p:blipFill>
          <a:blip r:embed="rId2" cstate="print"/>
          <a:srcRect/>
          <a:stretch>
            <a:fillRect/>
          </a:stretch>
        </p:blipFill>
        <p:spPr bwMode="auto">
          <a:xfrm>
            <a:off x="5509418" y="3200400"/>
            <a:ext cx="2925763" cy="2925763"/>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Energy</a:t>
            </a:r>
            <a:endParaRPr lang="en-CA" sz="3200" dirty="0"/>
          </a:p>
        </p:txBody>
      </p:sp>
      <p:sp>
        <p:nvSpPr>
          <p:cNvPr id="3" name="Content Placeholder 2"/>
          <p:cNvSpPr>
            <a:spLocks noGrp="1"/>
          </p:cNvSpPr>
          <p:nvPr>
            <p:ph idx="1"/>
          </p:nvPr>
        </p:nvSpPr>
        <p:spPr>
          <a:xfrm>
            <a:off x="457200" y="990600"/>
            <a:ext cx="8229600" cy="5410200"/>
          </a:xfrm>
        </p:spPr>
        <p:txBody>
          <a:bodyPr>
            <a:normAutofit fontScale="92500" lnSpcReduction="10000"/>
          </a:bodyPr>
          <a:lstStyle/>
          <a:p>
            <a:r>
              <a:rPr lang="en-CA" sz="2400" dirty="0" smtClean="0"/>
              <a:t>Not a nutrient-energy comes from burning through chemical reactions the nutrients in feed like carbohydrates, and fats and even protein plus the by-products of fermentation of fiber in the hind gut namely the VFA’s.</a:t>
            </a:r>
          </a:p>
          <a:p>
            <a:endParaRPr lang="en-CA" sz="2400" dirty="0" smtClean="0"/>
          </a:p>
          <a:p>
            <a:r>
              <a:rPr lang="en-CA" sz="2400" dirty="0" smtClean="0"/>
              <a:t>These nutrients are stored as glycogen in the liver and skeletal muscle in the case of carbohydrates, and fat in various fat deposits.</a:t>
            </a:r>
          </a:p>
          <a:p>
            <a:endParaRPr lang="en-CA" sz="2400" dirty="0" smtClean="0"/>
          </a:p>
          <a:p>
            <a:r>
              <a:rPr lang="en-CA" sz="2400" dirty="0" smtClean="0"/>
              <a:t>Energy is moved by sources allowing   formation of a high energy compound called ATP</a:t>
            </a:r>
          </a:p>
          <a:p>
            <a:endParaRPr lang="en-CA" sz="2400" dirty="0" smtClean="0"/>
          </a:p>
          <a:p>
            <a:r>
              <a:rPr lang="en-CA" sz="2400" dirty="0" smtClean="0"/>
              <a:t>Aerobic energy delivery –a function of HR, stroke volume and O2 extraction by muscle –is the result of a complex chain of events involving the oxygen transport chain. The by product is Co2 and water. Oxygen is required. It is slow but yields a high level of energy over time.</a:t>
            </a:r>
          </a:p>
          <a:p>
            <a:endParaRPr lang="en-CA" sz="2400" dirty="0" smtClean="0"/>
          </a:p>
          <a:p>
            <a:endParaRPr lang="en-CA" sz="2400" dirty="0" smtClean="0"/>
          </a:p>
          <a:p>
            <a:endParaRPr lang="en-CA" sz="2400" dirty="0" smtClean="0"/>
          </a:p>
          <a:p>
            <a:endParaRPr lang="en-CA"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CA" sz="3200" dirty="0" smtClean="0"/>
              <a:t>Energy 2</a:t>
            </a:r>
            <a:endParaRPr lang="en-CA" sz="3200" dirty="0"/>
          </a:p>
        </p:txBody>
      </p:sp>
      <p:sp>
        <p:nvSpPr>
          <p:cNvPr id="3" name="Content Placeholder 2"/>
          <p:cNvSpPr>
            <a:spLocks noGrp="1"/>
          </p:cNvSpPr>
          <p:nvPr>
            <p:ph idx="1"/>
          </p:nvPr>
        </p:nvSpPr>
        <p:spPr>
          <a:xfrm>
            <a:off x="457200" y="1066800"/>
            <a:ext cx="8229600" cy="5410200"/>
          </a:xfrm>
        </p:spPr>
        <p:txBody>
          <a:bodyPr>
            <a:normAutofit lnSpcReduction="10000"/>
          </a:bodyPr>
          <a:lstStyle/>
          <a:p>
            <a:r>
              <a:rPr lang="en-CA" dirty="0" smtClean="0"/>
              <a:t>In contrast, anaerobic energy production is more direct and predominates in the rapid delivery of energy for brief periods of intense exercise.</a:t>
            </a:r>
          </a:p>
          <a:p>
            <a:r>
              <a:rPr lang="en-CA" dirty="0" smtClean="0"/>
              <a:t>Oxygen is not required.  Energy release is very fast but it cannot be sustained  for very long. It is not very efficient.</a:t>
            </a:r>
          </a:p>
          <a:p>
            <a:r>
              <a:rPr lang="en-CA" dirty="0" smtClean="0"/>
              <a:t>The by products are lactic acid. Increasing acidity is a contributor to fatigue during exercise of very high intensity and short duration.</a:t>
            </a:r>
          </a:p>
          <a:p>
            <a:endParaRPr lang="en-CA"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More anaerobic.</a:t>
            </a:r>
            <a:endParaRPr lang="en-CA" dirty="0"/>
          </a:p>
        </p:txBody>
      </p:sp>
      <p:pic>
        <p:nvPicPr>
          <p:cNvPr id="2050" name="Picture 2" descr="C:\Users\ken.OTTERFEED\Pictures\baay race horse.jpg"/>
          <p:cNvPicPr>
            <a:picLocks noGrp="1" noChangeAspect="1" noChangeArrowheads="1"/>
          </p:cNvPicPr>
          <p:nvPr>
            <p:ph idx="1"/>
          </p:nvPr>
        </p:nvPicPr>
        <p:blipFill>
          <a:blip r:embed="rId2" cstate="print"/>
          <a:srcRect/>
          <a:stretch>
            <a:fillRect/>
          </a:stretch>
        </p:blipFill>
        <p:spPr bwMode="auto">
          <a:xfrm>
            <a:off x="946829" y="1782920"/>
            <a:ext cx="6923543" cy="484648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More aerobic</a:t>
            </a:r>
            <a:endParaRPr lang="en-CA" dirty="0"/>
          </a:p>
        </p:txBody>
      </p:sp>
      <p:pic>
        <p:nvPicPr>
          <p:cNvPr id="3074" name="Picture 2" descr="C:\Users\ken.OTTERFEED\Pictures\endurance l-vollman.jpg"/>
          <p:cNvPicPr>
            <a:picLocks noGrp="1" noChangeAspect="1" noChangeArrowheads="1"/>
          </p:cNvPicPr>
          <p:nvPr>
            <p:ph idx="1"/>
          </p:nvPr>
        </p:nvPicPr>
        <p:blipFill>
          <a:blip r:embed="rId2" cstate="print"/>
          <a:srcRect/>
          <a:stretch>
            <a:fillRect/>
          </a:stretch>
        </p:blipFill>
        <p:spPr bwMode="auto">
          <a:xfrm>
            <a:off x="1183184" y="1420712"/>
            <a:ext cx="7046415" cy="470545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Energy 3</a:t>
            </a:r>
            <a:endParaRPr lang="en-CA" sz="3200" dirty="0"/>
          </a:p>
        </p:txBody>
      </p:sp>
      <p:pic>
        <p:nvPicPr>
          <p:cNvPr id="1026" name="Picture 2" descr="C:\Users\ken.OTTERFEED\Pictures\aerobic vs anaerobic system.gif"/>
          <p:cNvPicPr>
            <a:picLocks noGrp="1" noChangeAspect="1" noChangeArrowheads="1"/>
          </p:cNvPicPr>
          <p:nvPr>
            <p:ph idx="1"/>
          </p:nvPr>
        </p:nvPicPr>
        <p:blipFill>
          <a:blip r:embed="rId2" cstate="print"/>
          <a:srcRect/>
          <a:stretch>
            <a:fillRect/>
          </a:stretch>
        </p:blipFill>
        <p:spPr bwMode="auto">
          <a:xfrm>
            <a:off x="1325871" y="1599582"/>
            <a:ext cx="6217929" cy="486078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CA" sz="3200" dirty="0" smtClean="0"/>
              <a:t>VLA4-the break point aerobic vs anaerobic</a:t>
            </a:r>
            <a:endParaRPr lang="en-CA" sz="3200" dirty="0"/>
          </a:p>
        </p:txBody>
      </p:sp>
      <p:pic>
        <p:nvPicPr>
          <p:cNvPr id="2050" name="Picture 2" descr="C:\Users\ken.OTTERFEED\Pictures\Scanned Images\IMG_20180818_0001.jpg"/>
          <p:cNvPicPr>
            <a:picLocks noGrp="1" noChangeAspect="1" noChangeArrowheads="1"/>
          </p:cNvPicPr>
          <p:nvPr>
            <p:ph idx="1"/>
          </p:nvPr>
        </p:nvPicPr>
        <p:blipFill>
          <a:blip r:embed="rId2" cstate="print"/>
          <a:srcRect l="3970" t="65653" r="10401"/>
          <a:stretch>
            <a:fillRect/>
          </a:stretch>
        </p:blipFill>
        <p:spPr bwMode="auto">
          <a:xfrm>
            <a:off x="0" y="1219200"/>
            <a:ext cx="9144000" cy="473710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273050"/>
            <a:ext cx="3429000" cy="2089150"/>
          </a:xfrm>
        </p:spPr>
        <p:txBody>
          <a:bodyPr>
            <a:normAutofit/>
          </a:bodyPr>
          <a:lstStyle/>
          <a:p>
            <a:r>
              <a:rPr lang="en-CA" sz="2400" dirty="0" smtClean="0"/>
              <a:t>Feeding  -begin with NRC </a:t>
            </a:r>
            <a:br>
              <a:rPr lang="en-CA" sz="2400" dirty="0" smtClean="0"/>
            </a:br>
            <a:r>
              <a:rPr lang="en-CA" sz="2400" dirty="0" smtClean="0"/>
              <a:t>define the horse and  work level and any factors affecting energy needs.  </a:t>
            </a:r>
            <a:endParaRPr lang="en-CA" sz="2400" dirty="0"/>
          </a:p>
        </p:txBody>
      </p:sp>
      <p:sp>
        <p:nvSpPr>
          <p:cNvPr id="6" name="Text Placeholder 5"/>
          <p:cNvSpPr>
            <a:spLocks noGrp="1"/>
          </p:cNvSpPr>
          <p:nvPr>
            <p:ph type="body" sz="half" idx="2"/>
          </p:nvPr>
        </p:nvSpPr>
        <p:spPr>
          <a:xfrm>
            <a:off x="228600" y="228600"/>
            <a:ext cx="5105400" cy="5897563"/>
          </a:xfrm>
        </p:spPr>
        <p:txBody>
          <a:bodyPr>
            <a:normAutofit fontScale="92500"/>
          </a:bodyPr>
          <a:lstStyle/>
          <a:p>
            <a:r>
              <a:rPr lang="en-CA" sz="2400" dirty="0" smtClean="0"/>
              <a:t>The horse-average metabolism. Calculate DE required (plus other nutrients).</a:t>
            </a:r>
          </a:p>
          <a:p>
            <a:endParaRPr lang="en-CA" sz="2400" dirty="0" smtClean="0"/>
          </a:p>
          <a:p>
            <a:r>
              <a:rPr lang="en-CA" sz="2400" dirty="0" smtClean="0"/>
              <a:t>Horses     “</a:t>
            </a:r>
            <a:r>
              <a:rPr lang="en-CA" sz="2400" b="1" dirty="0" smtClean="0"/>
              <a:t>usually” </a:t>
            </a:r>
            <a:r>
              <a:rPr lang="en-CA" sz="2400" dirty="0" smtClean="0"/>
              <a:t>eat about 2-2.5% body weight as forage and concentrates combined.</a:t>
            </a:r>
          </a:p>
          <a:p>
            <a:endParaRPr lang="en-CA" sz="2400" dirty="0" smtClean="0"/>
          </a:p>
          <a:p>
            <a:r>
              <a:rPr lang="en-CA" sz="2400" dirty="0" smtClean="0"/>
              <a:t>Provide pasture with caution .</a:t>
            </a:r>
          </a:p>
          <a:p>
            <a:r>
              <a:rPr lang="en-CA" sz="2400" dirty="0" smtClean="0"/>
              <a:t>Sugar and energy levels may be very high in spring and fall.</a:t>
            </a:r>
          </a:p>
          <a:p>
            <a:endParaRPr lang="en-CA" sz="2400" dirty="0" smtClean="0"/>
          </a:p>
          <a:p>
            <a:r>
              <a:rPr lang="en-CA" sz="2400" dirty="0" smtClean="0"/>
              <a:t>Horses have a poor appetite regulation, and when allowed rich pasture, horses may consume 3-3.5% of body weight and ponies may eat 3.5 – 5% body weight dm.</a:t>
            </a:r>
          </a:p>
          <a:p>
            <a:endParaRPr lang="en-CA" sz="2400" dirty="0" smtClean="0"/>
          </a:p>
          <a:p>
            <a:endParaRPr lang="en-CA" sz="2400" dirty="0" smtClean="0"/>
          </a:p>
          <a:p>
            <a:endParaRPr lang="en-CA" sz="2400" dirty="0" smtClean="0"/>
          </a:p>
          <a:p>
            <a:endParaRPr lang="en-CA" sz="2400" dirty="0"/>
          </a:p>
        </p:txBody>
      </p:sp>
      <p:pic>
        <p:nvPicPr>
          <p:cNvPr id="3074" name="Picture 2" descr="C:\Users\ken.OTTERFEED\Pictures\arabians grazing.png"/>
          <p:cNvPicPr>
            <a:picLocks noGrp="1" noChangeAspect="1" noChangeArrowheads="1"/>
          </p:cNvPicPr>
          <p:nvPr>
            <p:ph idx="1"/>
          </p:nvPr>
        </p:nvPicPr>
        <p:blipFill>
          <a:blip r:embed="rId2" cstate="print"/>
          <a:srcRect/>
          <a:stretch>
            <a:fillRect/>
          </a:stretch>
        </p:blipFill>
        <p:spPr bwMode="auto">
          <a:xfrm>
            <a:off x="5714584" y="2743200"/>
            <a:ext cx="3240582" cy="215646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273050"/>
            <a:ext cx="3276600" cy="2622550"/>
          </a:xfrm>
        </p:spPr>
        <p:txBody>
          <a:bodyPr>
            <a:noAutofit/>
          </a:bodyPr>
          <a:lstStyle/>
          <a:p>
            <a:r>
              <a:rPr lang="en-CA" dirty="0" smtClean="0"/>
              <a:t>Pasture turn out-</a:t>
            </a:r>
            <a:br>
              <a:rPr lang="en-CA" dirty="0" smtClean="0"/>
            </a:br>
            <a:r>
              <a:rPr lang="en-CA" dirty="0" smtClean="0"/>
              <a:t>possible with a grazing muzzle. Reduces intakes 30-80%</a:t>
            </a:r>
            <a:br>
              <a:rPr lang="en-CA" dirty="0" smtClean="0"/>
            </a:br>
            <a:r>
              <a:rPr lang="en-CA" dirty="0" smtClean="0"/>
              <a:t/>
            </a:r>
            <a:br>
              <a:rPr lang="en-CA" dirty="0" smtClean="0"/>
            </a:br>
            <a:r>
              <a:rPr lang="en-CA" dirty="0" smtClean="0"/>
              <a:t>Restricting grazing time may not work</a:t>
            </a:r>
            <a:br>
              <a:rPr lang="en-CA" dirty="0" smtClean="0"/>
            </a:br>
            <a:endParaRPr lang="en-CA" dirty="0"/>
          </a:p>
        </p:txBody>
      </p:sp>
      <p:sp>
        <p:nvSpPr>
          <p:cNvPr id="6" name="Text Placeholder 5"/>
          <p:cNvSpPr>
            <a:spLocks noGrp="1"/>
          </p:cNvSpPr>
          <p:nvPr>
            <p:ph type="body" sz="half" idx="2"/>
          </p:nvPr>
        </p:nvSpPr>
        <p:spPr>
          <a:xfrm>
            <a:off x="457200" y="304800"/>
            <a:ext cx="4572000" cy="6324600"/>
          </a:xfrm>
        </p:spPr>
        <p:txBody>
          <a:bodyPr>
            <a:normAutofit/>
          </a:bodyPr>
          <a:lstStyle/>
          <a:p>
            <a:r>
              <a:rPr lang="en-CA" sz="2400" dirty="0" smtClean="0"/>
              <a:t>Pasture while ideal may have drawbacks if high in fructans-</a:t>
            </a:r>
          </a:p>
          <a:p>
            <a:r>
              <a:rPr lang="en-CA" sz="2400" dirty="0" smtClean="0"/>
              <a:t>Limit time feeding on good pasture resulted in ponies consuming 1% body weight as forage within 3 hours. Hard to control.</a:t>
            </a:r>
          </a:p>
          <a:p>
            <a:endParaRPr lang="en-CA" sz="2400" dirty="0" smtClean="0"/>
          </a:p>
          <a:p>
            <a:r>
              <a:rPr lang="en-CA" sz="2400" dirty="0" smtClean="0"/>
              <a:t>Grasses may double their sugar content in one day from 15%-30% or more. Some reports of 40% dm nsc’s</a:t>
            </a:r>
          </a:p>
          <a:p>
            <a:endParaRPr lang="en-CA" sz="2400" dirty="0" smtClean="0"/>
          </a:p>
          <a:p>
            <a:r>
              <a:rPr lang="en-CA" sz="2400" dirty="0" smtClean="0"/>
              <a:t>Usually turnout early in the morning helps mitigate sugar levels but not if night time temperatures are below 5C</a:t>
            </a:r>
            <a:endParaRPr lang="en-CA" sz="2400" dirty="0"/>
          </a:p>
        </p:txBody>
      </p:sp>
      <p:pic>
        <p:nvPicPr>
          <p:cNvPr id="4098" name="Picture 2" descr="C:\Users\ken.OTTERFEED\Pictures\bay-horse-wearing-muzzle.jpg"/>
          <p:cNvPicPr>
            <a:picLocks noGrp="1" noChangeAspect="1" noChangeArrowheads="1"/>
          </p:cNvPicPr>
          <p:nvPr>
            <p:ph idx="1"/>
          </p:nvPr>
        </p:nvPicPr>
        <p:blipFill>
          <a:blip r:embed="rId2" cstate="print"/>
          <a:srcRect/>
          <a:stretch>
            <a:fillRect/>
          </a:stretch>
        </p:blipFill>
        <p:spPr bwMode="auto">
          <a:xfrm>
            <a:off x="5029200" y="2971800"/>
            <a:ext cx="4194572" cy="2796381"/>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3050"/>
            <a:ext cx="3657600" cy="1162050"/>
          </a:xfrm>
        </p:spPr>
        <p:txBody>
          <a:bodyPr/>
          <a:lstStyle/>
          <a:p>
            <a:r>
              <a:rPr lang="en-CA" dirty="0" smtClean="0"/>
              <a:t>Grazing Muzzles</a:t>
            </a:r>
            <a:endParaRPr lang="en-CA" dirty="0"/>
          </a:p>
        </p:txBody>
      </p:sp>
      <p:sp>
        <p:nvSpPr>
          <p:cNvPr id="4" name="Text Placeholder 3"/>
          <p:cNvSpPr>
            <a:spLocks noGrp="1"/>
          </p:cNvSpPr>
          <p:nvPr>
            <p:ph type="body" sz="half" idx="2"/>
          </p:nvPr>
        </p:nvSpPr>
        <p:spPr>
          <a:xfrm>
            <a:off x="457200" y="533400"/>
            <a:ext cx="4267200" cy="5592763"/>
          </a:xfrm>
        </p:spPr>
        <p:txBody>
          <a:bodyPr>
            <a:normAutofit lnSpcReduction="10000"/>
          </a:bodyPr>
          <a:lstStyle/>
          <a:p>
            <a:r>
              <a:rPr lang="en-CA" sz="2400" dirty="0" smtClean="0"/>
              <a:t>Why grazing muzzles?</a:t>
            </a:r>
          </a:p>
          <a:p>
            <a:r>
              <a:rPr lang="en-CA" sz="2400" dirty="0" smtClean="0"/>
              <a:t>Certain breeds are very efficient with their nutrition and can store fat readily.</a:t>
            </a:r>
          </a:p>
          <a:p>
            <a:endParaRPr lang="en-CA" sz="2400" dirty="0" smtClean="0"/>
          </a:p>
          <a:p>
            <a:r>
              <a:rPr lang="en-CA" sz="2400" dirty="0" smtClean="0"/>
              <a:t>While an advantage in cold climates horses gain weight rapidly in moderate conditions.</a:t>
            </a:r>
          </a:p>
          <a:p>
            <a:endParaRPr lang="en-CA" sz="2400" dirty="0" smtClean="0"/>
          </a:p>
          <a:p>
            <a:r>
              <a:rPr lang="en-CA" sz="2400" dirty="0" smtClean="0"/>
              <a:t>Rich pastures can promote IR /ID and lead to laminitis.</a:t>
            </a:r>
          </a:p>
          <a:p>
            <a:endParaRPr lang="en-CA" sz="2400" dirty="0" smtClean="0"/>
          </a:p>
          <a:p>
            <a:r>
              <a:rPr lang="en-CA" sz="2400" dirty="0" smtClean="0"/>
              <a:t> Reduced IS may occur creating the basis for EMS.</a:t>
            </a:r>
          </a:p>
          <a:p>
            <a:endParaRPr lang="en-CA" sz="2400" dirty="0"/>
          </a:p>
        </p:txBody>
      </p:sp>
      <p:pic>
        <p:nvPicPr>
          <p:cNvPr id="1026" name="Picture 2" descr="C:\Users\ken.OTTERFEED\Pictures\ems bay horse.jpg"/>
          <p:cNvPicPr>
            <a:picLocks noGrp="1" noChangeAspect="1" noChangeArrowheads="1"/>
          </p:cNvPicPr>
          <p:nvPr>
            <p:ph idx="1"/>
          </p:nvPr>
        </p:nvPicPr>
        <p:blipFill>
          <a:blip r:embed="rId2" cstate="print"/>
          <a:srcRect/>
          <a:stretch>
            <a:fillRect/>
          </a:stretch>
        </p:blipFill>
        <p:spPr bwMode="auto">
          <a:xfrm>
            <a:off x="4953000" y="2590534"/>
            <a:ext cx="3955203" cy="2987147"/>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3050"/>
            <a:ext cx="3581400" cy="2089150"/>
          </a:xfrm>
        </p:spPr>
        <p:txBody>
          <a:bodyPr/>
          <a:lstStyle/>
          <a:p>
            <a:r>
              <a:rPr lang="en-CA" dirty="0" smtClean="0"/>
              <a:t>Grazing muzzles-help with EMS and PPID and fat horses without limiting  pasture turnout.</a:t>
            </a:r>
            <a:endParaRPr lang="en-CA" dirty="0"/>
          </a:p>
        </p:txBody>
      </p:sp>
      <p:sp>
        <p:nvSpPr>
          <p:cNvPr id="4" name="Text Placeholder 3"/>
          <p:cNvSpPr>
            <a:spLocks noGrp="1"/>
          </p:cNvSpPr>
          <p:nvPr>
            <p:ph type="body" sz="half" idx="2"/>
          </p:nvPr>
        </p:nvSpPr>
        <p:spPr>
          <a:xfrm>
            <a:off x="457200" y="609600"/>
            <a:ext cx="4572000" cy="5516563"/>
          </a:xfrm>
        </p:spPr>
        <p:txBody>
          <a:bodyPr>
            <a:normAutofit/>
          </a:bodyPr>
          <a:lstStyle/>
          <a:p>
            <a:r>
              <a:rPr lang="en-CA" sz="2400" dirty="0" smtClean="0"/>
              <a:t>Many older horses develop a different disease equine Cushing’s disease-that can lead to laminitis via a similar mechanism.</a:t>
            </a:r>
          </a:p>
          <a:p>
            <a:endParaRPr lang="en-CA" sz="2400" dirty="0" smtClean="0"/>
          </a:p>
          <a:p>
            <a:r>
              <a:rPr lang="en-CA" sz="2400" dirty="0" smtClean="0"/>
              <a:t>A muzzle may help prevent these issues in a healthy horse.</a:t>
            </a:r>
          </a:p>
          <a:p>
            <a:endParaRPr lang="en-CA" sz="2400" dirty="0" smtClean="0"/>
          </a:p>
          <a:p>
            <a:r>
              <a:rPr lang="en-CA" sz="2400" dirty="0" smtClean="0"/>
              <a:t>They may take a week to adjust</a:t>
            </a:r>
          </a:p>
          <a:p>
            <a:r>
              <a:rPr lang="en-CA" sz="2400" dirty="0" smtClean="0"/>
              <a:t>And be keen to figure out how to use it.</a:t>
            </a:r>
          </a:p>
          <a:p>
            <a:endParaRPr lang="en-CA" sz="2400" dirty="0" smtClean="0"/>
          </a:p>
          <a:p>
            <a:endParaRPr lang="en-CA" sz="2400" dirty="0"/>
          </a:p>
        </p:txBody>
      </p:sp>
      <p:pic>
        <p:nvPicPr>
          <p:cNvPr id="2050" name="Picture 2" descr="C:\Users\ken.OTTERFEED\Pictures\grazing muzzle 0ne.jpg"/>
          <p:cNvPicPr>
            <a:picLocks noGrp="1" noChangeAspect="1" noChangeArrowheads="1"/>
          </p:cNvPicPr>
          <p:nvPr>
            <p:ph idx="1"/>
          </p:nvPr>
        </p:nvPicPr>
        <p:blipFill>
          <a:blip r:embed="rId2" cstate="print"/>
          <a:srcRect/>
          <a:stretch>
            <a:fillRect/>
          </a:stretch>
        </p:blipFill>
        <p:spPr bwMode="auto">
          <a:xfrm>
            <a:off x="5509418" y="3200400"/>
            <a:ext cx="2925763" cy="292576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273050"/>
            <a:ext cx="3810000" cy="488950"/>
          </a:xfrm>
        </p:spPr>
        <p:txBody>
          <a:bodyPr/>
          <a:lstStyle/>
          <a:p>
            <a:r>
              <a:rPr lang="en-CA" dirty="0" smtClean="0"/>
              <a:t>Basic Nutrition of the Horse-</a:t>
            </a:r>
            <a:endParaRPr lang="en-CA" dirty="0"/>
          </a:p>
        </p:txBody>
      </p:sp>
      <p:pic>
        <p:nvPicPr>
          <p:cNvPr id="1026" name="Picture 2" descr="C:\Users\ken.OTTERFEED\Pictures\dentistry.jpg"/>
          <p:cNvPicPr>
            <a:picLocks noGrp="1" noChangeAspect="1" noChangeArrowheads="1"/>
          </p:cNvPicPr>
          <p:nvPr>
            <p:ph idx="1"/>
          </p:nvPr>
        </p:nvPicPr>
        <p:blipFill>
          <a:blip r:embed="rId2" cstate="print"/>
          <a:srcRect/>
          <a:stretch>
            <a:fillRect/>
          </a:stretch>
        </p:blipFill>
        <p:spPr>
          <a:xfrm>
            <a:off x="4876800" y="1752600"/>
            <a:ext cx="4039986" cy="3048000"/>
          </a:xfrm>
        </p:spPr>
      </p:pic>
      <p:sp>
        <p:nvSpPr>
          <p:cNvPr id="6" name="Text Placeholder 5"/>
          <p:cNvSpPr>
            <a:spLocks noGrp="1"/>
          </p:cNvSpPr>
          <p:nvPr>
            <p:ph type="body" sz="half" idx="2"/>
          </p:nvPr>
        </p:nvSpPr>
        <p:spPr>
          <a:xfrm>
            <a:off x="457200" y="228600"/>
            <a:ext cx="4191000" cy="6324600"/>
          </a:xfrm>
        </p:spPr>
        <p:txBody>
          <a:bodyPr>
            <a:noAutofit/>
          </a:bodyPr>
          <a:lstStyle/>
          <a:p>
            <a:r>
              <a:rPr lang="en-CA" sz="2400" dirty="0" smtClean="0"/>
              <a:t>Teeth  require maintenance. Maintenance Recently proven to aid digestion . Significantly  reducing particle size.</a:t>
            </a:r>
          </a:p>
          <a:p>
            <a:r>
              <a:rPr lang="en-CA" sz="2400" dirty="0" smtClean="0"/>
              <a:t>Horses do not chew lower quality forage more times or better. . </a:t>
            </a:r>
          </a:p>
          <a:p>
            <a:r>
              <a:rPr lang="en-CA" sz="2400" dirty="0" smtClean="0"/>
              <a:t>A horse cannot drool, the saliva flows after tactile feel on the palate.</a:t>
            </a:r>
          </a:p>
          <a:p>
            <a:r>
              <a:rPr lang="en-CA" sz="2400" dirty="0" smtClean="0"/>
              <a:t>Horses are prone to choke if dehydrated.</a:t>
            </a:r>
          </a:p>
          <a:p>
            <a:r>
              <a:rPr lang="en-CA" sz="2400" dirty="0" smtClean="0"/>
              <a:t>The horse must moisten a bolus and push it back and over a cuff of tissue protecting the tracheal opening.</a:t>
            </a:r>
          </a:p>
          <a:p>
            <a:endParaRPr lang="en-CA" sz="2400" dirty="0" smtClean="0"/>
          </a:p>
          <a:p>
            <a:endParaRPr lang="en-CA" sz="2400" dirty="0" smtClean="0"/>
          </a:p>
          <a:p>
            <a:endParaRPr lang="en-CA" sz="1600" dirty="0" smtClean="0"/>
          </a:p>
          <a:p>
            <a:endParaRPr lang="en-CA" sz="16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87362"/>
          </a:xfrm>
        </p:spPr>
        <p:txBody>
          <a:bodyPr>
            <a:normAutofit fontScale="90000"/>
          </a:bodyPr>
          <a:lstStyle/>
          <a:p>
            <a:r>
              <a:rPr lang="en-CA" sz="3200" dirty="0" smtClean="0"/>
              <a:t>muzzles</a:t>
            </a:r>
            <a:endParaRPr lang="en-CA" sz="3200" dirty="0"/>
          </a:p>
        </p:txBody>
      </p:sp>
      <p:sp>
        <p:nvSpPr>
          <p:cNvPr id="6" name="Content Placeholder 5"/>
          <p:cNvSpPr>
            <a:spLocks noGrp="1"/>
          </p:cNvSpPr>
          <p:nvPr>
            <p:ph idx="1"/>
          </p:nvPr>
        </p:nvSpPr>
        <p:spPr>
          <a:xfrm>
            <a:off x="457200" y="838200"/>
            <a:ext cx="8229600" cy="5638800"/>
          </a:xfrm>
        </p:spPr>
        <p:txBody>
          <a:bodyPr>
            <a:normAutofit fontScale="92500" lnSpcReduction="20000"/>
          </a:bodyPr>
          <a:lstStyle/>
          <a:p>
            <a:r>
              <a:rPr lang="en-CA" sz="2400" dirty="0" smtClean="0"/>
              <a:t>Introduce gradually longer each day</a:t>
            </a:r>
          </a:p>
          <a:p>
            <a:r>
              <a:rPr lang="en-CA" sz="2400" dirty="0" smtClean="0"/>
              <a:t>If aggressive or not eating use dry lot</a:t>
            </a:r>
          </a:p>
          <a:p>
            <a:r>
              <a:rPr lang="en-CA" sz="2400" dirty="0" smtClean="0"/>
              <a:t>Not needed year round-if body weight ok</a:t>
            </a:r>
          </a:p>
          <a:p>
            <a:r>
              <a:rPr lang="en-CA" sz="2400" dirty="0" smtClean="0"/>
              <a:t>Do not remove for breaks as horses and ponies can eat a lot in one day.</a:t>
            </a:r>
          </a:p>
          <a:p>
            <a:r>
              <a:rPr lang="en-CA" sz="2400" dirty="0" smtClean="0"/>
              <a:t>Keep on no longer than 10-12 hours then dry lot. Otherwise leave on watching weight.</a:t>
            </a:r>
          </a:p>
          <a:p>
            <a:r>
              <a:rPr lang="en-CA" sz="2400" dirty="0" smtClean="0"/>
              <a:t>Fit so two fingers around the </a:t>
            </a:r>
            <a:r>
              <a:rPr lang="en-CA" sz="2400" dirty="0" err="1" smtClean="0"/>
              <a:t>face.check</a:t>
            </a:r>
            <a:r>
              <a:rPr lang="en-CA" sz="2400" dirty="0" smtClean="0"/>
              <a:t> for rub marks daily</a:t>
            </a:r>
          </a:p>
          <a:p>
            <a:r>
              <a:rPr lang="en-CA" sz="2400" dirty="0" smtClean="0"/>
              <a:t>Marks indicate too small</a:t>
            </a:r>
          </a:p>
          <a:p>
            <a:r>
              <a:rPr lang="en-CA" sz="2400" dirty="0" smtClean="0"/>
              <a:t>Use breakaway safety features.</a:t>
            </a:r>
          </a:p>
          <a:p>
            <a:r>
              <a:rPr lang="en-CA" sz="2400" dirty="0" smtClean="0"/>
              <a:t>Some horses and ponies just wreck them and need dry lot.</a:t>
            </a:r>
          </a:p>
          <a:p>
            <a:r>
              <a:rPr lang="en-CA" sz="2400" dirty="0" smtClean="0"/>
              <a:t>Some Research shows muzzles only decrease intakes of pasture 30%.</a:t>
            </a:r>
          </a:p>
          <a:p>
            <a:r>
              <a:rPr lang="en-CA" sz="2400" dirty="0" smtClean="0"/>
              <a:t>A recent study with ponies shower they ate 1% body weight over 12-14 days.</a:t>
            </a:r>
          </a:p>
          <a:p>
            <a:r>
              <a:rPr lang="en-CA" sz="2400" dirty="0" smtClean="0"/>
              <a:t> </a:t>
            </a:r>
            <a:endParaRPr lang="en-CA"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muzzles</a:t>
            </a:r>
            <a:endParaRPr lang="en-CA" sz="3200" dirty="0"/>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CA" sz="2400" dirty="0" smtClean="0"/>
              <a:t>Horses should slowly and safely lose weight over time</a:t>
            </a:r>
          </a:p>
          <a:p>
            <a:r>
              <a:rPr lang="en-CA" sz="2400" dirty="0" smtClean="0"/>
              <a:t>Provided water and access to the pasture most of the day.</a:t>
            </a:r>
          </a:p>
          <a:p>
            <a:r>
              <a:rPr lang="en-CA" sz="2400" dirty="0" smtClean="0"/>
              <a:t>Water source should accommodate the muzzle</a:t>
            </a:r>
          </a:p>
          <a:p>
            <a:r>
              <a:rPr lang="en-CA" sz="2400" dirty="0" smtClean="0"/>
              <a:t>Ensure diet is balanced</a:t>
            </a:r>
          </a:p>
          <a:p>
            <a:r>
              <a:rPr lang="en-CA" sz="2400" dirty="0" smtClean="0"/>
              <a:t>Not suited for use with hay</a:t>
            </a:r>
          </a:p>
          <a:p>
            <a:r>
              <a:rPr lang="en-CA" sz="2400" dirty="0" smtClean="0"/>
              <a:t>A horse may lose 1% body weight per week</a:t>
            </a:r>
          </a:p>
          <a:p>
            <a:r>
              <a:rPr lang="en-CA" sz="2400" dirty="0" smtClean="0"/>
              <a:t>You may not notice the drop until 3-4 weeks.</a:t>
            </a:r>
          </a:p>
          <a:p>
            <a:r>
              <a:rPr lang="en-CA" sz="2400" dirty="0" smtClean="0"/>
              <a:t>Rapid weight loss may put some </a:t>
            </a:r>
            <a:r>
              <a:rPr lang="en-CA" sz="2400" dirty="0" err="1" smtClean="0"/>
              <a:t>equids</a:t>
            </a:r>
            <a:r>
              <a:rPr lang="en-CA" sz="2400" dirty="0" smtClean="0"/>
              <a:t> at risk of hyperlipemia</a:t>
            </a:r>
          </a:p>
          <a:p>
            <a:r>
              <a:rPr lang="en-CA" sz="2400" dirty="0" err="1" smtClean="0"/>
              <a:t>Eg</a:t>
            </a:r>
            <a:r>
              <a:rPr lang="en-CA" sz="2400" dirty="0" smtClean="0"/>
              <a:t> </a:t>
            </a:r>
            <a:r>
              <a:rPr lang="en-CA" sz="2400" dirty="0" err="1" smtClean="0"/>
              <a:t>donleys</a:t>
            </a:r>
            <a:r>
              <a:rPr lang="en-CA" sz="2400" dirty="0" smtClean="0"/>
              <a:t> and minis. Excessive mobilization of fat can cause liver and kidney damage.</a:t>
            </a:r>
          </a:p>
          <a:p>
            <a:r>
              <a:rPr lang="en-CA" sz="2400" dirty="0" smtClean="0"/>
              <a:t>If not losing weight, check fit, limit additives, increase turn out.</a:t>
            </a:r>
            <a:endParaRPr lang="en-CA"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muzzles</a:t>
            </a:r>
            <a:endParaRPr lang="en-CA" dirty="0"/>
          </a:p>
        </p:txBody>
      </p:sp>
      <p:sp>
        <p:nvSpPr>
          <p:cNvPr id="3" name="Content Placeholder 2"/>
          <p:cNvSpPr>
            <a:spLocks noGrp="1"/>
          </p:cNvSpPr>
          <p:nvPr>
            <p:ph idx="1"/>
          </p:nvPr>
        </p:nvSpPr>
        <p:spPr/>
        <p:txBody>
          <a:bodyPr/>
          <a:lstStyle/>
          <a:p>
            <a:r>
              <a:rPr lang="en-CA" dirty="0" smtClean="0"/>
              <a:t>Muzzled horses do walk more</a:t>
            </a:r>
          </a:p>
          <a:p>
            <a:endParaRPr lang="en-CA" dirty="0" smtClean="0"/>
          </a:p>
          <a:p>
            <a:r>
              <a:rPr lang="en-CA" dirty="0" smtClean="0"/>
              <a:t>They will help reduce weight</a:t>
            </a:r>
          </a:p>
          <a:p>
            <a:endParaRPr lang="en-CA" dirty="0" smtClean="0"/>
          </a:p>
          <a:p>
            <a:r>
              <a:rPr lang="en-CA" dirty="0" smtClean="0"/>
              <a:t>Allows exercise and socializing.</a:t>
            </a:r>
          </a:p>
          <a:p>
            <a:endParaRPr lang="en-CA" dirty="0" smtClean="0"/>
          </a:p>
          <a:p>
            <a:r>
              <a:rPr lang="en-CA" dirty="0" smtClean="0"/>
              <a:t>They are not cruel.</a:t>
            </a:r>
          </a:p>
          <a:p>
            <a:endParaRPr lang="en-CA" dirty="0" smtClean="0"/>
          </a:p>
          <a:p>
            <a:endParaRPr lang="en-CA" dirty="0" smtClean="0"/>
          </a:p>
          <a:p>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219200"/>
            <a:ext cx="4038600" cy="1162050"/>
          </a:xfrm>
        </p:spPr>
        <p:txBody>
          <a:bodyPr/>
          <a:lstStyle/>
          <a:p>
            <a:r>
              <a:rPr lang="en-CA" dirty="0" smtClean="0"/>
              <a:t>Choke-a blockage of the esophagus</a:t>
            </a:r>
            <a:endParaRPr lang="en-CA" dirty="0"/>
          </a:p>
        </p:txBody>
      </p:sp>
      <p:sp>
        <p:nvSpPr>
          <p:cNvPr id="4" name="Text Placeholder 3"/>
          <p:cNvSpPr>
            <a:spLocks noGrp="1"/>
          </p:cNvSpPr>
          <p:nvPr>
            <p:ph type="body" sz="half" idx="2"/>
          </p:nvPr>
        </p:nvSpPr>
        <p:spPr>
          <a:xfrm>
            <a:off x="0" y="0"/>
            <a:ext cx="4800600" cy="6858000"/>
          </a:xfrm>
        </p:spPr>
        <p:txBody>
          <a:bodyPr>
            <a:normAutofit/>
          </a:bodyPr>
          <a:lstStyle/>
          <a:p>
            <a:r>
              <a:rPr lang="en-CA" sz="2400" b="1" dirty="0" smtClean="0"/>
              <a:t>Choking makes it impossible to swallow. It does not stop breathing and may resolve on its own.</a:t>
            </a:r>
          </a:p>
          <a:p>
            <a:r>
              <a:rPr lang="en-CA" sz="2400" b="1" dirty="0" smtClean="0"/>
              <a:t>In severe cases it can cause scarring which then increases the risk of future chokes.</a:t>
            </a:r>
          </a:p>
          <a:p>
            <a:endParaRPr lang="en-CA" sz="2400" b="1" dirty="0" smtClean="0"/>
          </a:p>
          <a:p>
            <a:r>
              <a:rPr lang="en-CA" sz="2400" b="1" dirty="0" smtClean="0"/>
              <a:t>Gobbling food like hay cubes, hard dry pellets and </a:t>
            </a:r>
            <a:r>
              <a:rPr lang="en-CA" sz="2400" b="1" dirty="0" err="1" smtClean="0"/>
              <a:t>unsoaked</a:t>
            </a:r>
            <a:r>
              <a:rPr lang="en-CA" sz="2400" b="1" dirty="0" smtClean="0"/>
              <a:t> beet pulp are common causes.</a:t>
            </a:r>
          </a:p>
          <a:p>
            <a:endParaRPr lang="en-CA" sz="2400" b="1" dirty="0" smtClean="0"/>
          </a:p>
          <a:p>
            <a:r>
              <a:rPr lang="en-CA" sz="2400" b="1" dirty="0" smtClean="0"/>
              <a:t>Saliva and feed coming from the nose and coughing or gagging call your vet </a:t>
            </a:r>
            <a:endParaRPr lang="en-CA" sz="2400" b="1" dirty="0"/>
          </a:p>
        </p:txBody>
      </p:sp>
      <p:pic>
        <p:nvPicPr>
          <p:cNvPr id="1026" name="Picture 2" descr="C:\Users\ken.OTTERFEED\Pictures\choke.jpg"/>
          <p:cNvPicPr>
            <a:picLocks noGrp="1" noChangeAspect="1" noChangeArrowheads="1"/>
          </p:cNvPicPr>
          <p:nvPr>
            <p:ph idx="1"/>
          </p:nvPr>
        </p:nvPicPr>
        <p:blipFill>
          <a:blip r:embed="rId2" cstate="print"/>
          <a:srcRect l="19513"/>
          <a:stretch>
            <a:fillRect/>
          </a:stretch>
        </p:blipFill>
        <p:spPr bwMode="auto">
          <a:xfrm>
            <a:off x="4953000" y="2514600"/>
            <a:ext cx="4191000" cy="242008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990600"/>
            <a:ext cx="3048000" cy="1162050"/>
          </a:xfrm>
        </p:spPr>
        <p:txBody>
          <a:bodyPr/>
          <a:lstStyle/>
          <a:p>
            <a:r>
              <a:rPr lang="en-CA" dirty="0" smtClean="0"/>
              <a:t>Guard against choke</a:t>
            </a:r>
            <a:endParaRPr lang="en-CA" dirty="0"/>
          </a:p>
        </p:txBody>
      </p:sp>
      <p:sp>
        <p:nvSpPr>
          <p:cNvPr id="4" name="Text Placeholder 3"/>
          <p:cNvSpPr>
            <a:spLocks noGrp="1"/>
          </p:cNvSpPr>
          <p:nvPr>
            <p:ph type="body" sz="half" idx="2"/>
          </p:nvPr>
        </p:nvSpPr>
        <p:spPr>
          <a:xfrm>
            <a:off x="228600" y="228600"/>
            <a:ext cx="4495800" cy="6096000"/>
          </a:xfrm>
        </p:spPr>
        <p:txBody>
          <a:bodyPr>
            <a:normAutofit lnSpcReduction="10000"/>
          </a:bodyPr>
          <a:lstStyle/>
          <a:p>
            <a:r>
              <a:rPr lang="en-CA" sz="2400" b="1" dirty="0" smtClean="0"/>
              <a:t>Prevent choke By Soaking feed</a:t>
            </a:r>
          </a:p>
          <a:p>
            <a:endParaRPr lang="en-CA" sz="2400" b="1" dirty="0" smtClean="0"/>
          </a:p>
          <a:p>
            <a:r>
              <a:rPr lang="en-CA" sz="2400" b="1" dirty="0" smtClean="0"/>
              <a:t>Feed on the ground in shallow pans or tubs with large rocks added to further slow feeding.</a:t>
            </a:r>
          </a:p>
          <a:p>
            <a:endParaRPr lang="en-CA" sz="2400" b="1" dirty="0" smtClean="0"/>
          </a:p>
          <a:p>
            <a:r>
              <a:rPr lang="en-CA" sz="2400" b="1" dirty="0" smtClean="0"/>
              <a:t>Regular dental</a:t>
            </a:r>
          </a:p>
          <a:p>
            <a:endParaRPr lang="en-CA" sz="2400" b="1" dirty="0" smtClean="0"/>
          </a:p>
          <a:p>
            <a:r>
              <a:rPr lang="en-CA" sz="2400" b="1" dirty="0" smtClean="0"/>
              <a:t>Bite sized treats –cut up apples, carrots into thumb sized chunks before offering.</a:t>
            </a:r>
          </a:p>
          <a:p>
            <a:endParaRPr lang="en-CA" sz="2400" b="1" dirty="0" smtClean="0"/>
          </a:p>
          <a:p>
            <a:r>
              <a:rPr lang="en-CA" sz="2400" b="1" dirty="0" smtClean="0"/>
              <a:t>Even very dry hay can be an issue if your horse eats it too fast. Use slow feed nets and or soaking.  </a:t>
            </a:r>
            <a:endParaRPr lang="en-CA" sz="2400" b="1" dirty="0"/>
          </a:p>
        </p:txBody>
      </p:sp>
      <p:pic>
        <p:nvPicPr>
          <p:cNvPr id="2050" name="Picture 2" descr="C:\Users\ken.OTTERFEED\Pictures\Choke two.jpg"/>
          <p:cNvPicPr>
            <a:picLocks noGrp="1" noChangeAspect="1" noChangeArrowheads="1"/>
          </p:cNvPicPr>
          <p:nvPr>
            <p:ph idx="1"/>
          </p:nvPr>
        </p:nvPicPr>
        <p:blipFill>
          <a:blip r:embed="rId2" cstate="print"/>
          <a:srcRect/>
          <a:stretch>
            <a:fillRect/>
          </a:stretch>
        </p:blipFill>
        <p:spPr bwMode="auto">
          <a:xfrm>
            <a:off x="4800599" y="2209800"/>
            <a:ext cx="3957763" cy="391636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5268</TotalTime>
  <Words>4552</Words>
  <Application>Microsoft Office PowerPoint</Application>
  <PresentationFormat>On-screen Show (4:3)</PresentationFormat>
  <Paragraphs>549</Paragraphs>
  <Slides>72</Slides>
  <Notes>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Mystic</vt:lpstr>
      <vt:lpstr>Over –conditioned ponies and horses</vt:lpstr>
      <vt:lpstr>Disorders related to over conditioning </vt:lpstr>
      <vt:lpstr>The horse is a grazer, eating many small meals over as much as 16-17 hours/day</vt:lpstr>
      <vt:lpstr>The horse has great athletic capacity . The number one need  is energy. Nutrients provide energy, the fuel for all metabolism.</vt:lpstr>
      <vt:lpstr>To provide nutrients for energy production  the Horse digestion-begins with selection ,apprehension  and chewimg.</vt:lpstr>
      <vt:lpstr>Basic Nutrition of the Horse-</vt:lpstr>
      <vt:lpstr>Choke-a blockage of the esophagus</vt:lpstr>
      <vt:lpstr>Guard against choke</vt:lpstr>
      <vt:lpstr>Basic Nutrition of the Horse-Saliva-has sodium bicarbonate and mucus.</vt:lpstr>
      <vt:lpstr>Does not secrete amylase in saliva to start digestion of starch.  </vt:lpstr>
      <vt:lpstr>Basic Nutrition A two compartment stomach-in natural grazing never completely full. </vt:lpstr>
      <vt:lpstr> Bottom half –secretes hydrochloric acid 24/7-at a variable rate even if empty</vt:lpstr>
      <vt:lpstr> Bottom half –secretes hydrochloric acid 24/7-at a variable rate even if empty. The horse will seek out something to chew </vt:lpstr>
      <vt:lpstr>stomach</vt:lpstr>
      <vt:lpstr>Small intestine-21 m long                            -55-70 liters                             -28-30% of git </vt:lpstr>
      <vt:lpstr>Limited Starch Digestion</vt:lpstr>
      <vt:lpstr>The incretin effects</vt:lpstr>
      <vt:lpstr>Hind gut=60-62% of git</vt:lpstr>
      <vt:lpstr>The hind gut</vt:lpstr>
      <vt:lpstr>Hind gut</vt:lpstr>
      <vt:lpstr>Water</vt:lpstr>
      <vt:lpstr>Forage vs ulcers</vt:lpstr>
      <vt:lpstr>Forage </vt:lpstr>
      <vt:lpstr>Forage is the foundation</vt:lpstr>
      <vt:lpstr>Forage quality is critical.  Moisture over 15% leads to moldy hay.</vt:lpstr>
      <vt:lpstr>Forage and water add ballast</vt:lpstr>
      <vt:lpstr>Ballast</vt:lpstr>
      <vt:lpstr>The obese horse is at risk of lipomas and pedunculated fat </vt:lpstr>
      <vt:lpstr>Concentrates</vt:lpstr>
      <vt:lpstr>Slide 31</vt:lpstr>
      <vt:lpstr>insulin</vt:lpstr>
      <vt:lpstr>Slide 33</vt:lpstr>
      <vt:lpstr>Slide 34</vt:lpstr>
      <vt:lpstr>Insulin Resistance (IR) vs Hyperinsulinaemia  (HI) and the Incretin Effect. Incretins also slow gastric emptying.</vt:lpstr>
      <vt:lpstr>Insulin Resistance (IR) vs Hyperinsulinaemia  (HI) and the Incretin Effect. Insulin dysregulation a better description.</vt:lpstr>
      <vt:lpstr>Glucose uptake vs Incretins EVJ (2018) 1-6</vt:lpstr>
      <vt:lpstr>Slide 38</vt:lpstr>
      <vt:lpstr>Endocrinological laminitis-includes EMS and ECD and direct injection of corticosteroids</vt:lpstr>
      <vt:lpstr>Insulin-is laminitis similar to skin cancer?</vt:lpstr>
      <vt:lpstr>Slide 41</vt:lpstr>
      <vt:lpstr>Slide 42</vt:lpstr>
      <vt:lpstr>Hi /ID Insulin ? There are no insulin receptors  on lamellar tissue</vt:lpstr>
      <vt:lpstr>ECD-15-30% of horses over 15 -the obese ECD horse may be a EMS horse. Not all ECD run high cortisol not all ECD have AC hypertrophy laminitis may occur if HI</vt:lpstr>
      <vt:lpstr>Slide 45</vt:lpstr>
      <vt:lpstr>Determine requirements EG NRC  DE Strive for BCS 5.0 Base line is energy  obesity may result in ID if over bcs 7</vt:lpstr>
      <vt:lpstr>EMS-control IR and HI/ID 10% of horses are HI HI-obesity-laminitis thin horses may be IR obese horses may have normal  Insulin </vt:lpstr>
      <vt:lpstr>      most horses eat 2-2.5% bw  DM ponies may eat 2.5-3.0% bw DM    </vt:lpstr>
      <vt:lpstr>After max forage add concentrates    </vt:lpstr>
      <vt:lpstr>Body condition for old horses</vt:lpstr>
      <vt:lpstr>Slide 51</vt:lpstr>
      <vt:lpstr>Slide 52</vt:lpstr>
      <vt:lpstr>Special needs-THE OLDER HORSE –movement vs ageing vs inactivity.  They lose aerobic MF’s decreases in M Mass  they gain fat mass faster than M Mass.</vt:lpstr>
      <vt:lpstr>Older mares compared to younger mares exercise test</vt:lpstr>
      <vt:lpstr> </vt:lpstr>
      <vt:lpstr>Age and Diet Effects-EVJ-50 (2018) 690-696</vt:lpstr>
      <vt:lpstr>95% of horses over 15 had dental abnormalities. </vt:lpstr>
      <vt:lpstr>Senior horses-avoid obesity.</vt:lpstr>
      <vt:lpstr>Equine odontoclastic  tooth resorption and hypo cementosis</vt:lpstr>
      <vt:lpstr>Energy</vt:lpstr>
      <vt:lpstr>Energy 2</vt:lpstr>
      <vt:lpstr>More anaerobic.</vt:lpstr>
      <vt:lpstr>More aerobic</vt:lpstr>
      <vt:lpstr>Energy 3</vt:lpstr>
      <vt:lpstr>VLA4-the break point aerobic vs anaerobic</vt:lpstr>
      <vt:lpstr>Feeding  -begin with NRC  define the horse and  work level and any factors affecting energy needs.  </vt:lpstr>
      <vt:lpstr>Pasture turn out- possible with a grazing muzzle. Reduces intakes 30-80%  Restricting grazing time may not work </vt:lpstr>
      <vt:lpstr>Grazing Muzzles</vt:lpstr>
      <vt:lpstr>Grazing muzzles-help with EMS and PPID and fat horses without limiting  pasture turnout.</vt:lpstr>
      <vt:lpstr>muzzles</vt:lpstr>
      <vt:lpstr>muzzles</vt:lpstr>
      <vt:lpstr>muzzles</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dc:creator>
  <cp:lastModifiedBy>ken</cp:lastModifiedBy>
  <cp:revision>422</cp:revision>
  <dcterms:created xsi:type="dcterms:W3CDTF">2018-08-17T14:46:20Z</dcterms:created>
  <dcterms:modified xsi:type="dcterms:W3CDTF">2018-09-09T16:33:36Z</dcterms:modified>
</cp:coreProperties>
</file>