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1"/>
  </p:notesMasterIdLst>
  <p:handoutMasterIdLst>
    <p:handoutMasterId r:id="rId42"/>
  </p:handoutMasterIdLst>
  <p:sldIdLst>
    <p:sldId id="323" r:id="rId2"/>
    <p:sldId id="324" r:id="rId3"/>
    <p:sldId id="325" r:id="rId4"/>
    <p:sldId id="326" r:id="rId5"/>
    <p:sldId id="327" r:id="rId6"/>
    <p:sldId id="328" r:id="rId7"/>
    <p:sldId id="329" r:id="rId8"/>
    <p:sldId id="330" r:id="rId9"/>
    <p:sldId id="331" r:id="rId10"/>
    <p:sldId id="332" r:id="rId11"/>
    <p:sldId id="333" r:id="rId12"/>
    <p:sldId id="334" r:id="rId13"/>
    <p:sldId id="335" r:id="rId14"/>
    <p:sldId id="336" r:id="rId15"/>
    <p:sldId id="337" r:id="rId16"/>
    <p:sldId id="338" r:id="rId17"/>
    <p:sldId id="341" r:id="rId18"/>
    <p:sldId id="342" r:id="rId19"/>
    <p:sldId id="339" r:id="rId20"/>
    <p:sldId id="340" r:id="rId21"/>
    <p:sldId id="343" r:id="rId22"/>
    <p:sldId id="347" r:id="rId23"/>
    <p:sldId id="344" r:id="rId24"/>
    <p:sldId id="346" r:id="rId25"/>
    <p:sldId id="345" r:id="rId26"/>
    <p:sldId id="354" r:id="rId27"/>
    <p:sldId id="355" r:id="rId28"/>
    <p:sldId id="366" r:id="rId29"/>
    <p:sldId id="367" r:id="rId30"/>
    <p:sldId id="365" r:id="rId31"/>
    <p:sldId id="368" r:id="rId32"/>
    <p:sldId id="356" r:id="rId33"/>
    <p:sldId id="358" r:id="rId34"/>
    <p:sldId id="360" r:id="rId35"/>
    <p:sldId id="362" r:id="rId36"/>
    <p:sldId id="364" r:id="rId37"/>
    <p:sldId id="370" r:id="rId38"/>
    <p:sldId id="372" r:id="rId39"/>
    <p:sldId id="350" r:id="rId4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754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8" autoAdjust="0"/>
    <p:restoredTop sz="94397" autoAdjust="0"/>
  </p:normalViewPr>
  <p:slideViewPr>
    <p:cSldViewPr>
      <p:cViewPr>
        <p:scale>
          <a:sx n="96" d="100"/>
          <a:sy n="96" d="100"/>
        </p:scale>
        <p:origin x="642" y="10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6960"/>
    </p:cViewPr>
  </p:sorterViewPr>
  <p:notesViewPr>
    <p:cSldViewPr>
      <p:cViewPr varScale="1">
        <p:scale>
          <a:sx n="79" d="100"/>
          <a:sy n="79" d="100"/>
        </p:scale>
        <p:origin x="2355"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024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024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024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6B655EF-0E13-3145-8CA7-7DB953F5888F}" type="slidenum">
              <a:rPr lang="en-US"/>
              <a:pPr/>
              <a:t>‹#›</a:t>
            </a:fld>
            <a:endParaRPr lang="en-US"/>
          </a:p>
        </p:txBody>
      </p:sp>
    </p:spTree>
    <p:extLst>
      <p:ext uri="{BB962C8B-B14F-4D97-AF65-F5344CB8AC3E}">
        <p14:creationId xmlns:p14="http://schemas.microsoft.com/office/powerpoint/2010/main" val="1016975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22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E68AFCD-7141-8C43-9DAB-C667ACC07954}" type="slidenum">
              <a:rPr lang="en-US"/>
              <a:pPr/>
              <a:t>‹#›</a:t>
            </a:fld>
            <a:endParaRPr lang="en-US"/>
          </a:p>
        </p:txBody>
      </p:sp>
    </p:spTree>
    <p:extLst>
      <p:ext uri="{BB962C8B-B14F-4D97-AF65-F5344CB8AC3E}">
        <p14:creationId xmlns:p14="http://schemas.microsoft.com/office/powerpoint/2010/main" val="34451999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at this slide,</a:t>
            </a:r>
            <a:r>
              <a:rPr lang="en-US" baseline="0" dirty="0" smtClean="0"/>
              <a:t> </a:t>
            </a:r>
            <a:r>
              <a:rPr lang="en-US" dirty="0" smtClean="0"/>
              <a:t>you might be tempted to think I’ve</a:t>
            </a:r>
            <a:r>
              <a:rPr lang="en-US" baseline="0" dirty="0" smtClean="0"/>
              <a:t> created a collage of </a:t>
            </a:r>
            <a:r>
              <a:rPr lang="en-US" baseline="0" dirty="0" err="1" smtClean="0"/>
              <a:t>Thelwell</a:t>
            </a:r>
            <a:r>
              <a:rPr lang="en-US" baseline="0" dirty="0" smtClean="0"/>
              <a:t> ponies.  But obviously these are photos, not caricatures, and I use them the drive home the point of how commonly we see overweight and obese horses.  </a:t>
            </a:r>
          </a:p>
          <a:p>
            <a:r>
              <a:rPr lang="en-US" baseline="0" dirty="0" smtClean="0"/>
              <a:t>I am well aware that we could debate whether the number of fat horses is actually increasing, or we’re just becoming more aware of that percentage of the horse population.  But you can’t deny that obesity in the equine population has become a hot topic; that being obese puts certain horses at greater risk of insulin resistance and secondary laminitis; or that obesity and the associated health problems are real welfare concerns for those affected horses.</a:t>
            </a:r>
          </a:p>
          <a:p>
            <a:r>
              <a:rPr lang="en-US" baseline="0" dirty="0" smtClean="0"/>
              <a:t>In the next hour, we’ll review the pathophysiology of equine metabolic syndrome, look at some new diagnostics and treatments for EMS, and discuss what we can do to prevent EMS and obesity amongst our equine patients.</a:t>
            </a:r>
            <a:endParaRPr lang="en-US" dirty="0" smtClean="0"/>
          </a:p>
          <a:p>
            <a:endParaRPr lang="en-US" dirty="0"/>
          </a:p>
        </p:txBody>
      </p:sp>
      <p:sp>
        <p:nvSpPr>
          <p:cNvPr id="4" name="Slide Number Placeholder 3"/>
          <p:cNvSpPr>
            <a:spLocks noGrp="1"/>
          </p:cNvSpPr>
          <p:nvPr>
            <p:ph type="sldNum" sz="quarter" idx="10"/>
          </p:nvPr>
        </p:nvSpPr>
        <p:spPr/>
        <p:txBody>
          <a:bodyPr/>
          <a:lstStyle/>
          <a:p>
            <a:fld id="{988FBE2D-F754-3D4E-B8AA-790E9DD8A6D6}" type="slidenum">
              <a:rPr lang="en-US" smtClean="0"/>
              <a:t>2</a:t>
            </a:fld>
            <a:endParaRPr lang="en-US"/>
          </a:p>
        </p:txBody>
      </p:sp>
    </p:spTree>
    <p:extLst>
      <p:ext uri="{BB962C8B-B14F-4D97-AF65-F5344CB8AC3E}">
        <p14:creationId xmlns:p14="http://schemas.microsoft.com/office/powerpoint/2010/main" val="3783974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diagnostic</a:t>
            </a:r>
            <a:r>
              <a:rPr lang="en-US" baseline="0" dirty="0" smtClean="0"/>
              <a:t> interpretations should be based on ranges provided by the particular laboratory to which the sample was sent.</a:t>
            </a:r>
          </a:p>
          <a:p>
            <a:r>
              <a:rPr lang="en-US" baseline="0" dirty="0" smtClean="0"/>
              <a:t>Resting insulin is a nice place to start your work up for a diagnosis of EMS.  In cases where you are highly suspicious based on your patient’s phenotype and/or history but the horse has normal or suspicious resting insulin levels, further testing should be conducted.</a:t>
            </a:r>
          </a:p>
          <a:p>
            <a:r>
              <a:rPr lang="en-US" baseline="0" dirty="0" smtClean="0"/>
              <a:t>There are other single point tests available, but their use remains questionable based on the available research.</a:t>
            </a:r>
            <a:endParaRPr lang="en-US" dirty="0"/>
          </a:p>
        </p:txBody>
      </p:sp>
      <p:sp>
        <p:nvSpPr>
          <p:cNvPr id="4" name="Slide Number Placeholder 3"/>
          <p:cNvSpPr>
            <a:spLocks noGrp="1"/>
          </p:cNvSpPr>
          <p:nvPr>
            <p:ph type="sldNum" sz="quarter" idx="10"/>
          </p:nvPr>
        </p:nvSpPr>
        <p:spPr/>
        <p:txBody>
          <a:bodyPr/>
          <a:lstStyle/>
          <a:p>
            <a:fld id="{988FBE2D-F754-3D4E-B8AA-790E9DD8A6D6}" type="slidenum">
              <a:rPr lang="en-US" smtClean="0"/>
              <a:t>11</a:t>
            </a:fld>
            <a:endParaRPr lang="en-US"/>
          </a:p>
        </p:txBody>
      </p:sp>
    </p:spTree>
    <p:extLst>
      <p:ext uri="{BB962C8B-B14F-4D97-AF65-F5344CB8AC3E}">
        <p14:creationId xmlns:p14="http://schemas.microsoft.com/office/powerpoint/2010/main" val="615995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Dynamic testing provides</a:t>
            </a:r>
            <a:r>
              <a:rPr lang="en-US" baseline="0" dirty="0" smtClean="0"/>
              <a:t> further information regarding the relationship between insulin and glucose and are especially indicated in horses with suspicious or normal resting insulin levels where there is significant clinical concern that the horse has EMS.</a:t>
            </a:r>
          </a:p>
          <a:p>
            <a:r>
              <a:rPr lang="en-US" baseline="0" dirty="0" smtClean="0"/>
              <a:t>Methods such as frequently sampled IV glucose tolerance testing and </a:t>
            </a:r>
            <a:r>
              <a:rPr lang="en-US" baseline="0" dirty="0" err="1" smtClean="0"/>
              <a:t>euglycemic</a:t>
            </a:r>
            <a:r>
              <a:rPr lang="en-US" baseline="0" dirty="0" smtClean="0"/>
              <a:t> </a:t>
            </a:r>
            <a:r>
              <a:rPr lang="en-US" baseline="0" dirty="0" err="1" smtClean="0"/>
              <a:t>hyperinsulinemic</a:t>
            </a:r>
            <a:r>
              <a:rPr lang="en-US" baseline="0" dirty="0" smtClean="0"/>
              <a:t> clamp are reserved for research due to the cost and complexity associated with running these tests.</a:t>
            </a:r>
          </a:p>
          <a:p>
            <a:r>
              <a:rPr lang="en-US" baseline="0" dirty="0" smtClean="0"/>
              <a:t>Oral testing limited by palatability, ingestion time, gastric emptying, and intestinal absorption.  But most closely approximate the horse’s response to eating.  There are variations on the dose of dextrose or corn syrup to use, as well as when to sample following administration, therefore, cutoffs for diagnosis vary.</a:t>
            </a:r>
            <a:endParaRPr lang="en-US" dirty="0"/>
          </a:p>
        </p:txBody>
      </p:sp>
      <p:sp>
        <p:nvSpPr>
          <p:cNvPr id="4" name="Slide Number Placeholder 3"/>
          <p:cNvSpPr>
            <a:spLocks noGrp="1"/>
          </p:cNvSpPr>
          <p:nvPr>
            <p:ph type="sldNum" sz="quarter" idx="10"/>
          </p:nvPr>
        </p:nvSpPr>
        <p:spPr/>
        <p:txBody>
          <a:bodyPr/>
          <a:lstStyle/>
          <a:p>
            <a:fld id="{988FBE2D-F754-3D4E-B8AA-790E9DD8A6D6}" type="slidenum">
              <a:rPr lang="en-US" smtClean="0"/>
              <a:t>12</a:t>
            </a:fld>
            <a:endParaRPr lang="en-US"/>
          </a:p>
        </p:txBody>
      </p:sp>
    </p:spTree>
    <p:extLst>
      <p:ext uri="{BB962C8B-B14F-4D97-AF65-F5344CB8AC3E}">
        <p14:creationId xmlns:p14="http://schemas.microsoft.com/office/powerpoint/2010/main" val="2442458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Feed</a:t>
            </a:r>
            <a:r>
              <a:rPr lang="en-US" baseline="0" dirty="0" smtClean="0"/>
              <a:t> needs to be available to avoid possible hypoglycemia following insulin administration.</a:t>
            </a:r>
          </a:p>
          <a:p>
            <a:endParaRPr lang="en-US" dirty="0" smtClean="0"/>
          </a:p>
          <a:p>
            <a:r>
              <a:rPr lang="en-US" dirty="0" smtClean="0"/>
              <a:t>Intravenous challenge tests decrease</a:t>
            </a:r>
            <a:r>
              <a:rPr lang="en-US" baseline="0" dirty="0" smtClean="0"/>
              <a:t> the variability associated with ingestion, but also remove what might be a key factor of the horse’s digestive response.</a:t>
            </a:r>
            <a:endParaRPr lang="en-US" dirty="0"/>
          </a:p>
        </p:txBody>
      </p:sp>
      <p:sp>
        <p:nvSpPr>
          <p:cNvPr id="4" name="Slide Number Placeholder 3"/>
          <p:cNvSpPr>
            <a:spLocks noGrp="1"/>
          </p:cNvSpPr>
          <p:nvPr>
            <p:ph type="sldNum" sz="quarter" idx="10"/>
          </p:nvPr>
        </p:nvSpPr>
        <p:spPr/>
        <p:txBody>
          <a:bodyPr/>
          <a:lstStyle/>
          <a:p>
            <a:fld id="{988FBE2D-F754-3D4E-B8AA-790E9DD8A6D6}" type="slidenum">
              <a:rPr lang="en-US" smtClean="0"/>
              <a:t>13</a:t>
            </a:fld>
            <a:endParaRPr lang="en-US"/>
          </a:p>
        </p:txBody>
      </p:sp>
    </p:spTree>
    <p:extLst>
      <p:ext uri="{BB962C8B-B14F-4D97-AF65-F5344CB8AC3E}">
        <p14:creationId xmlns:p14="http://schemas.microsoft.com/office/powerpoint/2010/main" val="3066943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Blood glucose</a:t>
            </a:r>
            <a:r>
              <a:rPr lang="en-US" baseline="0" dirty="0" smtClean="0"/>
              <a:t> is measured at 1, 5, 15, 25, 35, 45, 60, 75, 90, 105, 120, 135, and 150 minutes via previously placed IV catheter.</a:t>
            </a:r>
            <a:endParaRPr lang="en-US" dirty="0"/>
          </a:p>
        </p:txBody>
      </p:sp>
      <p:sp>
        <p:nvSpPr>
          <p:cNvPr id="4" name="Slide Number Placeholder 3"/>
          <p:cNvSpPr>
            <a:spLocks noGrp="1"/>
          </p:cNvSpPr>
          <p:nvPr>
            <p:ph type="sldNum" sz="quarter" idx="10"/>
          </p:nvPr>
        </p:nvSpPr>
        <p:spPr/>
        <p:txBody>
          <a:bodyPr/>
          <a:lstStyle/>
          <a:p>
            <a:fld id="{988FBE2D-F754-3D4E-B8AA-790E9DD8A6D6}" type="slidenum">
              <a:rPr lang="en-US" smtClean="0"/>
              <a:t>14</a:t>
            </a:fld>
            <a:endParaRPr lang="en-US"/>
          </a:p>
        </p:txBody>
      </p:sp>
    </p:spTree>
    <p:extLst>
      <p:ext uri="{BB962C8B-B14F-4D97-AF65-F5344CB8AC3E}">
        <p14:creationId xmlns:p14="http://schemas.microsoft.com/office/powerpoint/2010/main" val="1960462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Cross sectional stud</a:t>
            </a:r>
            <a:r>
              <a:rPr lang="en-US" baseline="0" dirty="0" smtClean="0"/>
              <a:t>y to determine whether markers differed between horses with and without insulin dysregulation, as determined by a combined glucose-insulin tolerance test.</a:t>
            </a:r>
          </a:p>
          <a:p>
            <a:r>
              <a:rPr lang="en-US" baseline="0" dirty="0" smtClean="0"/>
              <a:t>Other parameters, such as body condition score, </a:t>
            </a:r>
            <a:r>
              <a:rPr lang="en-US" baseline="0" dirty="0" err="1" smtClean="0"/>
              <a:t>cresty</a:t>
            </a:r>
            <a:r>
              <a:rPr lang="en-US" baseline="0" dirty="0" smtClean="0"/>
              <a:t> neck score, and resting insulin were also assessed on these client owned horses.  32 horses were used in this trial, and 12 were assessed as having insulin dysregulation, based on CGIT.  Interestingly, there was no significant difference in any of the biomarkers assessed between the two groups of horses, although other research groups have demonstrated differences in TNF alpha and IL-6. In our research, resting insulin and </a:t>
            </a:r>
            <a:r>
              <a:rPr lang="en-US" baseline="0" dirty="0" err="1" smtClean="0"/>
              <a:t>cresty</a:t>
            </a:r>
            <a:r>
              <a:rPr lang="en-US" baseline="0" dirty="0" smtClean="0"/>
              <a:t> neck score were predictive of insulin dysregulation in this group of horses, which is supported by previous work.</a:t>
            </a:r>
          </a:p>
        </p:txBody>
      </p:sp>
      <p:sp>
        <p:nvSpPr>
          <p:cNvPr id="4" name="Slide Number Placeholder 3"/>
          <p:cNvSpPr>
            <a:spLocks noGrp="1"/>
          </p:cNvSpPr>
          <p:nvPr>
            <p:ph type="sldNum" sz="quarter" idx="10"/>
          </p:nvPr>
        </p:nvSpPr>
        <p:spPr/>
        <p:txBody>
          <a:bodyPr/>
          <a:lstStyle/>
          <a:p>
            <a:fld id="{988FBE2D-F754-3D4E-B8AA-790E9DD8A6D6}" type="slidenum">
              <a:rPr lang="en-US" smtClean="0"/>
              <a:t>15</a:t>
            </a:fld>
            <a:endParaRPr lang="en-US"/>
          </a:p>
        </p:txBody>
      </p:sp>
    </p:spTree>
    <p:extLst>
      <p:ext uri="{BB962C8B-B14F-4D97-AF65-F5344CB8AC3E}">
        <p14:creationId xmlns:p14="http://schemas.microsoft.com/office/powerpoint/2010/main" val="751117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there are no new, strongly validated tests available for us.  Some tests, such as measuring leptin and adiponectin, have even fallen out of </a:t>
            </a:r>
            <a:r>
              <a:rPr lang="en-US" baseline="0" dirty="0" err="1" smtClean="0"/>
              <a:t>favour</a:t>
            </a:r>
            <a:r>
              <a:rPr lang="en-US" baseline="0" dirty="0" smtClean="0"/>
              <a:t>.  Current best practice is a diagnosis based on phenotype, history, and resting insulin plus dynamic testing where indicated.</a:t>
            </a:r>
            <a:endParaRPr lang="en-US" dirty="0"/>
          </a:p>
        </p:txBody>
      </p:sp>
      <p:sp>
        <p:nvSpPr>
          <p:cNvPr id="4" name="Slide Number Placeholder 3"/>
          <p:cNvSpPr>
            <a:spLocks noGrp="1"/>
          </p:cNvSpPr>
          <p:nvPr>
            <p:ph type="sldNum" sz="quarter" idx="10"/>
          </p:nvPr>
        </p:nvSpPr>
        <p:spPr/>
        <p:txBody>
          <a:bodyPr/>
          <a:lstStyle/>
          <a:p>
            <a:fld id="{988FBE2D-F754-3D4E-B8AA-790E9DD8A6D6}" type="slidenum">
              <a:rPr lang="en-US" smtClean="0"/>
              <a:t>16</a:t>
            </a:fld>
            <a:endParaRPr lang="en-US"/>
          </a:p>
        </p:txBody>
      </p:sp>
    </p:spTree>
    <p:extLst>
      <p:ext uri="{BB962C8B-B14F-4D97-AF65-F5344CB8AC3E}">
        <p14:creationId xmlns:p14="http://schemas.microsoft.com/office/powerpoint/2010/main" val="195160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Long term</a:t>
            </a:r>
            <a:r>
              <a:rPr lang="en-US" baseline="0" dirty="0" smtClean="0"/>
              <a:t> administration beyond that required for weight loss is not recommended.  It is very important to have patients tapered off of levothyroxine, as their thyroid will have slowed if not stopped production of endogenous thyroid hormones, so time must be given for the body to adapt back to being off of the drug.</a:t>
            </a:r>
            <a:endParaRPr lang="en-US" dirty="0"/>
          </a:p>
        </p:txBody>
      </p:sp>
      <p:sp>
        <p:nvSpPr>
          <p:cNvPr id="4" name="Slide Number Placeholder 3"/>
          <p:cNvSpPr>
            <a:spLocks noGrp="1"/>
          </p:cNvSpPr>
          <p:nvPr>
            <p:ph type="sldNum" sz="quarter" idx="10"/>
          </p:nvPr>
        </p:nvSpPr>
        <p:spPr/>
        <p:txBody>
          <a:bodyPr/>
          <a:lstStyle/>
          <a:p>
            <a:fld id="{988FBE2D-F754-3D4E-B8AA-790E9DD8A6D6}" type="slidenum">
              <a:rPr lang="en-US" smtClean="0"/>
              <a:t>17</a:t>
            </a:fld>
            <a:endParaRPr lang="en-US"/>
          </a:p>
        </p:txBody>
      </p:sp>
    </p:spTree>
    <p:extLst>
      <p:ext uri="{BB962C8B-B14F-4D97-AF65-F5344CB8AC3E}">
        <p14:creationId xmlns:p14="http://schemas.microsoft.com/office/powerpoint/2010/main" val="173276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a:t>
            </a:r>
            <a:r>
              <a:rPr lang="en-US" baseline="0" dirty="0" smtClean="0"/>
              <a:t> with extremely poor bioavailability, metformin seems to have a positive effect on some horses.  It may be especially useful in the horse where an owner refuses to remove from pasture or make other dietary changes.</a:t>
            </a:r>
          </a:p>
          <a:p>
            <a:endParaRPr lang="en-US" baseline="0" dirty="0" smtClean="0"/>
          </a:p>
          <a:p>
            <a:r>
              <a:rPr lang="en-US" baseline="0" dirty="0" smtClean="0"/>
              <a:t>Obviously, in addition to treating the underlying insulin dysregulation, horses with pain due to laminitis need to be treated appropriately.  Icing of feet may not be as effective in these cases as it is with inflammatory-induced laminitis, but that’s not to say it shouldn’t be attempted.  NSAIDs, such as </a:t>
            </a:r>
            <a:r>
              <a:rPr lang="en-US" baseline="0" dirty="0" err="1" smtClean="0"/>
              <a:t>phenylbutazone</a:t>
            </a:r>
            <a:r>
              <a:rPr lang="en-US" baseline="0" dirty="0" smtClean="0"/>
              <a:t>, are a mainstay of treatment.  Additional therapeutics, such as gabapentin or </a:t>
            </a:r>
            <a:r>
              <a:rPr lang="en-US" baseline="0" dirty="0" err="1" smtClean="0"/>
              <a:t>butorphanol</a:t>
            </a:r>
            <a:r>
              <a:rPr lang="en-US" baseline="0" dirty="0" smtClean="0"/>
              <a:t> should be considered when NSAIDs are not enough to control pain.  Support of the foot through the use of foam padding, deep bedding, </a:t>
            </a:r>
            <a:r>
              <a:rPr lang="en-US" baseline="0" dirty="0" err="1" smtClean="0"/>
              <a:t>SoftRide</a:t>
            </a:r>
            <a:r>
              <a:rPr lang="en-US" baseline="0" dirty="0" smtClean="0"/>
              <a:t> boots, or wooden clogs is indicated.  Once pain is under control, therapeutic trimming and shoeing should be considered.</a:t>
            </a:r>
            <a:endParaRPr lang="en-US" dirty="0"/>
          </a:p>
        </p:txBody>
      </p:sp>
      <p:sp>
        <p:nvSpPr>
          <p:cNvPr id="4" name="Slide Number Placeholder 3"/>
          <p:cNvSpPr>
            <a:spLocks noGrp="1"/>
          </p:cNvSpPr>
          <p:nvPr>
            <p:ph type="sldNum" sz="quarter" idx="10"/>
          </p:nvPr>
        </p:nvSpPr>
        <p:spPr/>
        <p:txBody>
          <a:bodyPr/>
          <a:lstStyle/>
          <a:p>
            <a:fld id="{988FBE2D-F754-3D4E-B8AA-790E9DD8A6D6}" type="slidenum">
              <a:rPr lang="en-US" smtClean="0"/>
              <a:t>18</a:t>
            </a:fld>
            <a:endParaRPr lang="en-US"/>
          </a:p>
        </p:txBody>
      </p:sp>
    </p:spTree>
    <p:extLst>
      <p:ext uri="{BB962C8B-B14F-4D97-AF65-F5344CB8AC3E}">
        <p14:creationId xmlns:p14="http://schemas.microsoft.com/office/powerpoint/2010/main" val="3738544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a:t>
            </a:r>
            <a:r>
              <a:rPr lang="en-US" baseline="0" dirty="0" smtClean="0"/>
              <a:t> a lot going on in the investigation of new treatments for equine metabolic syndrome.  One group in particular is investigating novel supplements, such as algae, and how they affect the horse with EMS.  Their work has shown improved insulin sensitivity and increased weight loss occur in horses supplemented with Spirulina platensis, a commonly fed algae.  Horses in the treatment group were fed 500g of pelleted Spirulina each day for 3 months. Horses were also kept on a diet, and only fed 1.5% of their body weight in timothy hay per day, and had an hour of moderate intensity exercise each day.  It is impressive to note, though, that in addition to both statistically and clinically significant weight loss, 5 of the 6 horses became negative on their CGIT after 3 months of daily Spirulina!  By contrast, the control group EMS horses did not experience any significant changes throughout the study period, even though they were kept on the same diet and exercise program.</a:t>
            </a:r>
            <a:endParaRPr lang="en-US" dirty="0" smtClean="0"/>
          </a:p>
          <a:p>
            <a:endParaRPr lang="en-US" dirty="0"/>
          </a:p>
        </p:txBody>
      </p:sp>
      <p:sp>
        <p:nvSpPr>
          <p:cNvPr id="4" name="Slide Number Placeholder 3"/>
          <p:cNvSpPr>
            <a:spLocks noGrp="1"/>
          </p:cNvSpPr>
          <p:nvPr>
            <p:ph type="sldNum" sz="quarter" idx="10"/>
          </p:nvPr>
        </p:nvSpPr>
        <p:spPr/>
        <p:txBody>
          <a:bodyPr/>
          <a:lstStyle/>
          <a:p>
            <a:fld id="{988FBE2D-F754-3D4E-B8AA-790E9DD8A6D6}" type="slidenum">
              <a:rPr lang="en-US" smtClean="0"/>
              <a:t>19</a:t>
            </a:fld>
            <a:endParaRPr lang="en-US"/>
          </a:p>
        </p:txBody>
      </p:sp>
    </p:spTree>
    <p:extLst>
      <p:ext uri="{BB962C8B-B14F-4D97-AF65-F5344CB8AC3E}">
        <p14:creationId xmlns:p14="http://schemas.microsoft.com/office/powerpoint/2010/main" val="1350376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Octreotide</a:t>
            </a:r>
            <a:r>
              <a:rPr lang="en-US" baseline="0" dirty="0" smtClean="0"/>
              <a:t> – somatostatin that suppresses insulin secretion – unfortunately, the results between treatment and control groups were not significant so this is not being advocated as a treatment for horses with EMS.</a:t>
            </a:r>
          </a:p>
          <a:p>
            <a:endParaRPr lang="en-US" baseline="0" dirty="0" smtClean="0"/>
          </a:p>
          <a:p>
            <a:r>
              <a:rPr lang="en-US" baseline="0" dirty="0" smtClean="0"/>
              <a:t>The second study was performed in vitro, so cannot be applied to a living horse, but did show that methyl-beta-</a:t>
            </a:r>
            <a:r>
              <a:rPr lang="en-US" baseline="0" dirty="0" err="1" smtClean="0"/>
              <a:t>cyclodextrin</a:t>
            </a:r>
            <a:r>
              <a:rPr lang="en-US" baseline="0" dirty="0" smtClean="0"/>
              <a:t> had a positive effect on the </a:t>
            </a:r>
            <a:r>
              <a:rPr lang="en-US" baseline="0" dirty="0" err="1" smtClean="0"/>
              <a:t>adiopose</a:t>
            </a:r>
            <a:r>
              <a:rPr lang="en-US" baseline="0" dirty="0" smtClean="0"/>
              <a:t>-derived mesenchymal stem cells of horses with EMS.  Methyl-beta-</a:t>
            </a:r>
            <a:r>
              <a:rPr lang="en-US" baseline="0" dirty="0" err="1" smtClean="0"/>
              <a:t>cyclodextrin</a:t>
            </a:r>
            <a:r>
              <a:rPr lang="en-US" baseline="0" dirty="0" smtClean="0"/>
              <a:t> is commonly used to decrease cholesterol in cell membranes.  This group was able to show a positive effect thru increased antioxidant activity in these cells and a potential improvement in glucose transport.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88FBE2D-F754-3D4E-B8AA-790E9DD8A6D6}" type="slidenum">
              <a:rPr lang="en-US" smtClean="0"/>
              <a:t>20</a:t>
            </a:fld>
            <a:endParaRPr lang="en-US"/>
          </a:p>
        </p:txBody>
      </p:sp>
    </p:spTree>
    <p:extLst>
      <p:ext uri="{BB962C8B-B14F-4D97-AF65-F5344CB8AC3E}">
        <p14:creationId xmlns:p14="http://schemas.microsoft.com/office/powerpoint/2010/main" val="820718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Many similarities and comparisons to human metabolic syndrome, but they are not the same, and direct comparisons cannot be made…that is, information that has been substantiated regarding human metabolic syndrome may not be applicable to equine metabolic syndrome.</a:t>
            </a:r>
          </a:p>
          <a:p>
            <a:endParaRPr lang="en-US" baseline="0" dirty="0" smtClean="0"/>
          </a:p>
        </p:txBody>
      </p:sp>
      <p:sp>
        <p:nvSpPr>
          <p:cNvPr id="4" name="Slide Number Placeholder 3"/>
          <p:cNvSpPr>
            <a:spLocks noGrp="1"/>
          </p:cNvSpPr>
          <p:nvPr>
            <p:ph type="sldNum" sz="quarter" idx="10"/>
          </p:nvPr>
        </p:nvSpPr>
        <p:spPr/>
        <p:txBody>
          <a:bodyPr/>
          <a:lstStyle/>
          <a:p>
            <a:fld id="{988FBE2D-F754-3D4E-B8AA-790E9DD8A6D6}" type="slidenum">
              <a:rPr lang="en-US" smtClean="0"/>
              <a:t>3</a:t>
            </a:fld>
            <a:endParaRPr lang="en-US"/>
          </a:p>
        </p:txBody>
      </p:sp>
    </p:spTree>
    <p:extLst>
      <p:ext uri="{BB962C8B-B14F-4D97-AF65-F5344CB8AC3E}">
        <p14:creationId xmlns:p14="http://schemas.microsoft.com/office/powerpoint/2010/main" val="2420865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major goals: </a:t>
            </a:r>
          </a:p>
          <a:p>
            <a:pPr lvl="1"/>
            <a:r>
              <a:rPr lang="en-US" dirty="0" smtClean="0"/>
              <a:t>Weight loss (in obese horses)</a:t>
            </a:r>
          </a:p>
          <a:p>
            <a:pPr lvl="1"/>
            <a:r>
              <a:rPr lang="en-US" dirty="0" smtClean="0"/>
              <a:t>Increased insulin sensitivity </a:t>
            </a:r>
          </a:p>
          <a:p>
            <a:pPr lvl="1"/>
            <a:r>
              <a:rPr lang="en-US" dirty="0" smtClean="0"/>
              <a:t>Keeping</a:t>
            </a:r>
            <a:r>
              <a:rPr lang="en-US" baseline="0" dirty="0" smtClean="0"/>
              <a:t> in mind that diet and exercise should be the mainstays of treatment – NOT the previously discussed drug options</a:t>
            </a:r>
            <a:endParaRPr lang="en-US" dirty="0" smtClean="0"/>
          </a:p>
          <a:p>
            <a:endParaRPr lang="en-US" dirty="0"/>
          </a:p>
        </p:txBody>
      </p:sp>
      <p:sp>
        <p:nvSpPr>
          <p:cNvPr id="4" name="Slide Number Placeholder 3"/>
          <p:cNvSpPr>
            <a:spLocks noGrp="1"/>
          </p:cNvSpPr>
          <p:nvPr>
            <p:ph type="sldNum" sz="quarter" idx="10"/>
          </p:nvPr>
        </p:nvSpPr>
        <p:spPr/>
        <p:txBody>
          <a:bodyPr/>
          <a:lstStyle/>
          <a:p>
            <a:fld id="{988FBE2D-F754-3D4E-B8AA-790E9DD8A6D6}" type="slidenum">
              <a:rPr lang="en-US" smtClean="0"/>
              <a:t>21</a:t>
            </a:fld>
            <a:endParaRPr lang="en-US"/>
          </a:p>
        </p:txBody>
      </p:sp>
    </p:spTree>
    <p:extLst>
      <p:ext uri="{BB962C8B-B14F-4D97-AF65-F5344CB8AC3E}">
        <p14:creationId xmlns:p14="http://schemas.microsoft.com/office/powerpoint/2010/main" val="1226492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CE55542-E635-8C48-828E-F38C520FDA0F}" type="slidenum">
              <a:rPr lang="en-US" smtClean="0"/>
              <a:t>23</a:t>
            </a:fld>
            <a:endParaRPr lang="en-US"/>
          </a:p>
        </p:txBody>
      </p:sp>
    </p:spTree>
    <p:extLst>
      <p:ext uri="{BB962C8B-B14F-4D97-AF65-F5344CB8AC3E}">
        <p14:creationId xmlns:p14="http://schemas.microsoft.com/office/powerpoint/2010/main" val="1391336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Results on WSC variable (4-48%)</a:t>
            </a:r>
          </a:p>
          <a:p>
            <a:r>
              <a:rPr lang="en-US" dirty="0" smtClean="0"/>
              <a:t>Soaking decreases digestibility of measured nutrients and DE, except ADF and CP</a:t>
            </a:r>
            <a:endParaRPr lang="en-US" baseline="30000" dirty="0" smtClean="0"/>
          </a:p>
          <a:p>
            <a:r>
              <a:rPr lang="en-US" dirty="0" smtClean="0"/>
              <a:t>Risks</a:t>
            </a:r>
          </a:p>
          <a:p>
            <a:pPr lvl="1"/>
            <a:r>
              <a:rPr lang="en-US" dirty="0" smtClean="0"/>
              <a:t>Reduce nutritional value of hay to dangerous levels?</a:t>
            </a:r>
          </a:p>
          <a:p>
            <a:pPr lvl="2"/>
            <a:r>
              <a:rPr lang="en-US" dirty="0" smtClean="0"/>
              <a:t>Especially when reducing amount of forage AND soaking</a:t>
            </a:r>
          </a:p>
          <a:p>
            <a:pPr lvl="2"/>
            <a:r>
              <a:rPr lang="en-US" dirty="0" smtClean="0"/>
              <a:t>Soaking for too</a:t>
            </a:r>
            <a:r>
              <a:rPr lang="en-US" baseline="0" dirty="0" smtClean="0"/>
              <a:t> long can lead to fermentation of feed</a:t>
            </a:r>
          </a:p>
          <a:p>
            <a:pPr lvl="2"/>
            <a:r>
              <a:rPr lang="en-US" baseline="0" dirty="0" smtClean="0"/>
              <a:t>Soaking in the winter months in Canada may not be a viable option for some owners (depending on facilities available)</a:t>
            </a:r>
            <a:endParaRPr lang="en-US" dirty="0" smtClean="0"/>
          </a:p>
          <a:p>
            <a:endParaRPr lang="en-US" dirty="0"/>
          </a:p>
        </p:txBody>
      </p:sp>
      <p:sp>
        <p:nvSpPr>
          <p:cNvPr id="4" name="Slide Number Placeholder 3"/>
          <p:cNvSpPr>
            <a:spLocks noGrp="1"/>
          </p:cNvSpPr>
          <p:nvPr>
            <p:ph type="sldNum" sz="quarter" idx="10"/>
          </p:nvPr>
        </p:nvSpPr>
        <p:spPr/>
        <p:txBody>
          <a:bodyPr/>
          <a:lstStyle/>
          <a:p>
            <a:fld id="{988FBE2D-F754-3D4E-B8AA-790E9DD8A6D6}" type="slidenum">
              <a:rPr lang="en-US" smtClean="0"/>
              <a:t>24</a:t>
            </a:fld>
            <a:endParaRPr lang="en-US"/>
          </a:p>
        </p:txBody>
      </p:sp>
    </p:spTree>
    <p:extLst>
      <p:ext uri="{BB962C8B-B14F-4D97-AF65-F5344CB8AC3E}">
        <p14:creationId xmlns:p14="http://schemas.microsoft.com/office/powerpoint/2010/main" val="1914406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Horses can (and do!) consume 1.5kg/h on pasture</a:t>
            </a:r>
            <a:r>
              <a:rPr lang="en-US" baseline="0" dirty="0" smtClean="0"/>
              <a:t> – will meet daily requirement in 6 hours!  Potentially even with grazing muzzle!</a:t>
            </a:r>
          </a:p>
          <a:p>
            <a:endParaRPr lang="en-US" dirty="0"/>
          </a:p>
        </p:txBody>
      </p:sp>
      <p:sp>
        <p:nvSpPr>
          <p:cNvPr id="4" name="Slide Number Placeholder 3"/>
          <p:cNvSpPr>
            <a:spLocks noGrp="1"/>
          </p:cNvSpPr>
          <p:nvPr>
            <p:ph type="sldNum" sz="quarter" idx="10"/>
          </p:nvPr>
        </p:nvSpPr>
        <p:spPr/>
        <p:txBody>
          <a:bodyPr/>
          <a:lstStyle/>
          <a:p>
            <a:fld id="{988FBE2D-F754-3D4E-B8AA-790E9DD8A6D6}" type="slidenum">
              <a:rPr lang="en-US" smtClean="0"/>
              <a:t>25</a:t>
            </a:fld>
            <a:endParaRPr lang="en-US"/>
          </a:p>
        </p:txBody>
      </p:sp>
    </p:spTree>
    <p:extLst>
      <p:ext uri="{BB962C8B-B14F-4D97-AF65-F5344CB8AC3E}">
        <p14:creationId xmlns:p14="http://schemas.microsoft.com/office/powerpoint/2010/main" val="130539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Body condition scoring was originally</a:t>
            </a:r>
            <a:r>
              <a:rPr lang="en-US" baseline="0" dirty="0" smtClean="0"/>
              <a:t> developed for use on broodmares, as it has been shown that mammals may require a minimum level of body fat in order to be reproductively sound.</a:t>
            </a:r>
          </a:p>
          <a:p>
            <a:endParaRPr lang="en-US" baseline="0" dirty="0" smtClean="0"/>
          </a:p>
        </p:txBody>
      </p:sp>
      <p:sp>
        <p:nvSpPr>
          <p:cNvPr id="4" name="Slide Number Placeholder 3"/>
          <p:cNvSpPr>
            <a:spLocks noGrp="1"/>
          </p:cNvSpPr>
          <p:nvPr>
            <p:ph type="sldNum" sz="quarter" idx="10"/>
          </p:nvPr>
        </p:nvSpPr>
        <p:spPr/>
        <p:txBody>
          <a:bodyPr/>
          <a:lstStyle/>
          <a:p>
            <a:fld id="{2BB14A76-36EB-0A49-AD93-1E3EFDB7E372}" type="slidenum">
              <a:rPr lang="en-US" smtClean="0"/>
              <a:pPr/>
              <a:t>26</a:t>
            </a:fld>
            <a:endParaRPr lang="en-US"/>
          </a:p>
        </p:txBody>
      </p:sp>
    </p:spTree>
    <p:extLst>
      <p:ext uri="{BB962C8B-B14F-4D97-AF65-F5344CB8AC3E}">
        <p14:creationId xmlns:p14="http://schemas.microsoft.com/office/powerpoint/2010/main" val="5860987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have actually been several</a:t>
            </a:r>
            <a:r>
              <a:rPr lang="en-US" baseline="0" dirty="0" smtClean="0"/>
              <a:t> systems developed – the </a:t>
            </a:r>
            <a:r>
              <a:rPr lang="en-US" baseline="0" dirty="0" err="1" smtClean="0"/>
              <a:t>Henneke</a:t>
            </a:r>
            <a:r>
              <a:rPr lang="en-US" baseline="0" dirty="0" smtClean="0"/>
              <a:t> system just happens to be the one that has been adapted for most common usage throughout the veterinary and equine world. </a:t>
            </a:r>
          </a:p>
          <a:p>
            <a:r>
              <a:rPr lang="en-US" baseline="0" dirty="0" smtClean="0"/>
              <a:t>I’ll now go through my versions of the descriptors for each of the 9 scores – you also have the ‘official’ descriptors in an illustrated double sided sheet.  </a:t>
            </a:r>
          </a:p>
          <a:p>
            <a:r>
              <a:rPr lang="en-US" baseline="0" dirty="0" smtClean="0"/>
              <a:t>I have included pictures for each point on the scale – some of the thin horses may be difficult to look at, but I think it is important for you to see.  As well, please keep in mind when looking at the pictures that body condition scoring is done using both your fingers and your eyes – looking at a picture or the horse from a distance does not give you all the information you need, but for the purpose of this seminar, it is helpful.  </a:t>
            </a:r>
          </a:p>
          <a:p>
            <a:endParaRPr lang="en-US" dirty="0"/>
          </a:p>
        </p:txBody>
      </p:sp>
      <p:sp>
        <p:nvSpPr>
          <p:cNvPr id="4" name="Slide Number Placeholder 3"/>
          <p:cNvSpPr>
            <a:spLocks noGrp="1"/>
          </p:cNvSpPr>
          <p:nvPr>
            <p:ph type="sldNum" sz="quarter" idx="10"/>
          </p:nvPr>
        </p:nvSpPr>
        <p:spPr/>
        <p:txBody>
          <a:bodyPr/>
          <a:lstStyle/>
          <a:p>
            <a:fld id="{2BB14A76-36EB-0A49-AD93-1E3EFDB7E372}" type="slidenum">
              <a:rPr lang="en-US" smtClean="0"/>
              <a:pPr/>
              <a:t>27</a:t>
            </a:fld>
            <a:endParaRPr lang="en-US"/>
          </a:p>
        </p:txBody>
      </p:sp>
    </p:spTree>
    <p:extLst>
      <p:ext uri="{BB962C8B-B14F-4D97-AF65-F5344CB8AC3E}">
        <p14:creationId xmlns:p14="http://schemas.microsoft.com/office/powerpoint/2010/main" val="885284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According</a:t>
            </a:r>
            <a:r>
              <a:rPr lang="en-US" baseline="0" dirty="0" smtClean="0"/>
              <a:t> to </a:t>
            </a:r>
            <a:r>
              <a:rPr lang="en-US" baseline="0" dirty="0" err="1" smtClean="0"/>
              <a:t>Henneke’s</a:t>
            </a:r>
            <a:r>
              <a:rPr lang="en-US" baseline="0" dirty="0" smtClean="0"/>
              <a:t> group, when properly applied their scoring system is independent of size or confirmation of the horse.</a:t>
            </a:r>
            <a:endParaRPr lang="en-US" dirty="0"/>
          </a:p>
        </p:txBody>
      </p:sp>
      <p:sp>
        <p:nvSpPr>
          <p:cNvPr id="4" name="Slide Number Placeholder 3"/>
          <p:cNvSpPr>
            <a:spLocks noGrp="1"/>
          </p:cNvSpPr>
          <p:nvPr>
            <p:ph type="sldNum" sz="quarter" idx="10"/>
          </p:nvPr>
        </p:nvSpPr>
        <p:spPr/>
        <p:txBody>
          <a:bodyPr/>
          <a:lstStyle/>
          <a:p>
            <a:fld id="{2BB14A76-36EB-0A49-AD93-1E3EFDB7E372}" type="slidenum">
              <a:rPr lang="en-US" smtClean="0"/>
              <a:pPr/>
              <a:t>29</a:t>
            </a:fld>
            <a:endParaRPr lang="en-US"/>
          </a:p>
        </p:txBody>
      </p:sp>
    </p:spTree>
    <p:extLst>
      <p:ext uri="{BB962C8B-B14F-4D97-AF65-F5344CB8AC3E}">
        <p14:creationId xmlns:p14="http://schemas.microsoft.com/office/powerpoint/2010/main" val="466985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much</a:t>
            </a:r>
            <a:r>
              <a:rPr lang="en-US" baseline="0" dirty="0" smtClean="0"/>
              <a:t> as a body condition scoring system is objective, I am always teaching my veterinary students that it is subjective, as well.  To this end, you may find that you and a colleague score horses differently, and that is okay, so long as you aren’t more than 1 point off of each other.  The important thing is that every horse you give a 5 out of 9 to is as similar as possible, and that you don’t just arbitrarily assign scores to various horses.  </a:t>
            </a:r>
            <a:endParaRPr lang="en-US" dirty="0"/>
          </a:p>
        </p:txBody>
      </p:sp>
      <p:sp>
        <p:nvSpPr>
          <p:cNvPr id="4" name="Slide Number Placeholder 3"/>
          <p:cNvSpPr>
            <a:spLocks noGrp="1"/>
          </p:cNvSpPr>
          <p:nvPr>
            <p:ph type="sldNum" sz="quarter" idx="10"/>
          </p:nvPr>
        </p:nvSpPr>
        <p:spPr/>
        <p:txBody>
          <a:bodyPr/>
          <a:lstStyle/>
          <a:p>
            <a:fld id="{2BB14A76-36EB-0A49-AD93-1E3EFDB7E372}" type="slidenum">
              <a:rPr lang="en-US" smtClean="0"/>
              <a:pPr/>
              <a:t>30</a:t>
            </a:fld>
            <a:endParaRPr lang="en-US"/>
          </a:p>
        </p:txBody>
      </p:sp>
    </p:spTree>
    <p:extLst>
      <p:ext uri="{BB962C8B-B14F-4D97-AF65-F5344CB8AC3E}">
        <p14:creationId xmlns:p14="http://schemas.microsoft.com/office/powerpoint/2010/main" val="27228375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Researchers have actually shown that various </a:t>
            </a:r>
            <a:r>
              <a:rPr lang="en-US" baseline="0" dirty="0" smtClean="0"/>
              <a:t>people, looking at the same 30 horses, gave the same score 65% of the time and the maximum difference was ½ a point (this study was done using a 5 point scale, rather than the 9 point scale more commonly used).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 personally use body condition scoring to help</a:t>
            </a:r>
            <a:r>
              <a:rPr lang="en-US" baseline="0" dirty="0" smtClean="0"/>
              <a:t> owners evaluate weight loss and weight gain, especially when we have made specific goals for a horse.  And while there is no direct connection between body condition score and the weight of a horse, we do estimate that each point on the score is worth about 50lbs, as a guideline.</a:t>
            </a:r>
            <a:endParaRPr lang="en-US" dirty="0" smtClean="0"/>
          </a:p>
          <a:p>
            <a:endParaRPr lang="en-US" dirty="0"/>
          </a:p>
        </p:txBody>
      </p:sp>
      <p:sp>
        <p:nvSpPr>
          <p:cNvPr id="4" name="Slide Number Placeholder 3"/>
          <p:cNvSpPr>
            <a:spLocks noGrp="1"/>
          </p:cNvSpPr>
          <p:nvPr>
            <p:ph type="sldNum" sz="quarter" idx="10"/>
          </p:nvPr>
        </p:nvSpPr>
        <p:spPr/>
        <p:txBody>
          <a:bodyPr/>
          <a:lstStyle/>
          <a:p>
            <a:fld id="{2BB14A76-36EB-0A49-AD93-1E3EFDB7E372}" type="slidenum">
              <a:rPr lang="en-US" smtClean="0"/>
              <a:pPr/>
              <a:t>31</a:t>
            </a:fld>
            <a:endParaRPr lang="en-US"/>
          </a:p>
        </p:txBody>
      </p:sp>
    </p:spTree>
    <p:extLst>
      <p:ext uri="{BB962C8B-B14F-4D97-AF65-F5344CB8AC3E}">
        <p14:creationId xmlns:p14="http://schemas.microsoft.com/office/powerpoint/2010/main" val="39923853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OF WYATT!</a:t>
            </a:r>
            <a:endParaRPr lang="en-US" dirty="0"/>
          </a:p>
        </p:txBody>
      </p:sp>
      <p:sp>
        <p:nvSpPr>
          <p:cNvPr id="4" name="Slide Number Placeholder 3"/>
          <p:cNvSpPr>
            <a:spLocks noGrp="1"/>
          </p:cNvSpPr>
          <p:nvPr>
            <p:ph type="sldNum" sz="quarter" idx="10"/>
          </p:nvPr>
        </p:nvSpPr>
        <p:spPr/>
        <p:txBody>
          <a:bodyPr/>
          <a:lstStyle/>
          <a:p>
            <a:fld id="{2BB14A76-36EB-0A49-AD93-1E3EFDB7E372}" type="slidenum">
              <a:rPr lang="en-US" smtClean="0"/>
              <a:pPr/>
              <a:t>33</a:t>
            </a:fld>
            <a:endParaRPr lang="en-US"/>
          </a:p>
        </p:txBody>
      </p:sp>
    </p:spTree>
    <p:extLst>
      <p:ext uri="{BB962C8B-B14F-4D97-AF65-F5344CB8AC3E}">
        <p14:creationId xmlns:p14="http://schemas.microsoft.com/office/powerpoint/2010/main" val="3830636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Unfortunately, researchers are still working out the pathophysiologic mechanisms of EMS.  Suffice to say, work is ongoing and the waters are still murky.</a:t>
            </a:r>
            <a:endParaRPr lang="en-US" dirty="0" smtClean="0"/>
          </a:p>
          <a:p>
            <a:endParaRPr lang="en-US" dirty="0"/>
          </a:p>
        </p:txBody>
      </p:sp>
      <p:sp>
        <p:nvSpPr>
          <p:cNvPr id="4" name="Slide Number Placeholder 3"/>
          <p:cNvSpPr>
            <a:spLocks noGrp="1"/>
          </p:cNvSpPr>
          <p:nvPr>
            <p:ph type="sldNum" sz="quarter" idx="10"/>
          </p:nvPr>
        </p:nvSpPr>
        <p:spPr/>
        <p:txBody>
          <a:bodyPr/>
          <a:lstStyle/>
          <a:p>
            <a:fld id="{988FBE2D-F754-3D4E-B8AA-790E9DD8A6D6}" type="slidenum">
              <a:rPr lang="en-US" smtClean="0"/>
              <a:t>4</a:t>
            </a:fld>
            <a:endParaRPr lang="en-US"/>
          </a:p>
        </p:txBody>
      </p:sp>
    </p:spTree>
    <p:extLst>
      <p:ext uri="{BB962C8B-B14F-4D97-AF65-F5344CB8AC3E}">
        <p14:creationId xmlns:p14="http://schemas.microsoft.com/office/powerpoint/2010/main" val="434262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B14A76-36EB-0A49-AD93-1E3EFDB7E372}" type="slidenum">
              <a:rPr lang="en-US" smtClean="0"/>
              <a:pPr/>
              <a:t>37</a:t>
            </a:fld>
            <a:endParaRPr lang="en-US"/>
          </a:p>
        </p:txBody>
      </p:sp>
    </p:spTree>
    <p:extLst>
      <p:ext uri="{BB962C8B-B14F-4D97-AF65-F5344CB8AC3E}">
        <p14:creationId xmlns:p14="http://schemas.microsoft.com/office/powerpoint/2010/main" val="23450054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about the obese horse?  This is not just a problem</a:t>
            </a:r>
            <a:r>
              <a:rPr lang="en-US" baseline="0" dirty="0" smtClean="0"/>
              <a:t> in horses, but in all pet species.  Veterinarians need to become more insistent that obesity is a welfare concern and owner education is probably the best place to start.  The excuse that the horse is an easy keeper is not viable – horses, like dogs, require appropriate diet and EXERCISE.  </a:t>
            </a:r>
            <a:endParaRPr lang="en-US" dirty="0"/>
          </a:p>
        </p:txBody>
      </p:sp>
      <p:sp>
        <p:nvSpPr>
          <p:cNvPr id="4" name="Slide Number Placeholder 3"/>
          <p:cNvSpPr>
            <a:spLocks noGrp="1"/>
          </p:cNvSpPr>
          <p:nvPr>
            <p:ph type="sldNum" sz="quarter" idx="10"/>
          </p:nvPr>
        </p:nvSpPr>
        <p:spPr/>
        <p:txBody>
          <a:bodyPr/>
          <a:lstStyle/>
          <a:p>
            <a:fld id="{2BB14A76-36EB-0A49-AD93-1E3EFDB7E372}" type="slidenum">
              <a:rPr lang="en-US" smtClean="0"/>
              <a:pPr/>
              <a:t>38</a:t>
            </a:fld>
            <a:endParaRPr lang="en-US"/>
          </a:p>
        </p:txBody>
      </p:sp>
    </p:spTree>
    <p:extLst>
      <p:ext uri="{BB962C8B-B14F-4D97-AF65-F5344CB8AC3E}">
        <p14:creationId xmlns:p14="http://schemas.microsoft.com/office/powerpoint/2010/main" val="29829827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Thank you – I’d be happy to take any</a:t>
            </a:r>
            <a:r>
              <a:rPr lang="en-US" baseline="0" smtClean="0"/>
              <a:t> questions…</a:t>
            </a:r>
            <a:endParaRPr lang="en-US"/>
          </a:p>
        </p:txBody>
      </p:sp>
      <p:sp>
        <p:nvSpPr>
          <p:cNvPr id="4" name="Slide Number Placeholder 3"/>
          <p:cNvSpPr>
            <a:spLocks noGrp="1"/>
          </p:cNvSpPr>
          <p:nvPr>
            <p:ph type="sldNum" sz="quarter" idx="10"/>
          </p:nvPr>
        </p:nvSpPr>
        <p:spPr/>
        <p:txBody>
          <a:bodyPr/>
          <a:lstStyle/>
          <a:p>
            <a:fld id="{988FBE2D-F754-3D4E-B8AA-790E9DD8A6D6}" type="slidenum">
              <a:rPr lang="en-US" smtClean="0"/>
              <a:t>39</a:t>
            </a:fld>
            <a:endParaRPr lang="en-US"/>
          </a:p>
        </p:txBody>
      </p:sp>
    </p:spTree>
    <p:extLst>
      <p:ext uri="{BB962C8B-B14F-4D97-AF65-F5344CB8AC3E}">
        <p14:creationId xmlns:p14="http://schemas.microsoft.com/office/powerpoint/2010/main" val="2588585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88FBE2D-F754-3D4E-B8AA-790E9DD8A6D6}" type="slidenum">
              <a:rPr lang="en-US" smtClean="0"/>
              <a:t>5</a:t>
            </a:fld>
            <a:endParaRPr lang="en-US"/>
          </a:p>
        </p:txBody>
      </p:sp>
    </p:spTree>
    <p:extLst>
      <p:ext uri="{BB962C8B-B14F-4D97-AF65-F5344CB8AC3E}">
        <p14:creationId xmlns:p14="http://schemas.microsoft.com/office/powerpoint/2010/main" val="3040004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88FBE2D-F754-3D4E-B8AA-790E9DD8A6D6}" type="slidenum">
              <a:rPr lang="en-US" smtClean="0"/>
              <a:t>6</a:t>
            </a:fld>
            <a:endParaRPr lang="en-US"/>
          </a:p>
        </p:txBody>
      </p:sp>
    </p:spTree>
    <p:extLst>
      <p:ext uri="{BB962C8B-B14F-4D97-AF65-F5344CB8AC3E}">
        <p14:creationId xmlns:p14="http://schemas.microsoft.com/office/powerpoint/2010/main" val="963986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All this affects local insulin signaling which may contribute to systemic insulin resistance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But not all of these features</a:t>
            </a:r>
            <a:r>
              <a:rPr lang="en-US" baseline="0" dirty="0" smtClean="0"/>
              <a:t> have been described in horses or are directly applicable</a:t>
            </a:r>
            <a:endParaRPr lang="en-US" dirty="0" smtClean="0"/>
          </a:p>
          <a:p>
            <a:endParaRPr lang="en-US" dirty="0" smtClean="0"/>
          </a:p>
          <a:p>
            <a:r>
              <a:rPr lang="en-US" dirty="0" smtClean="0"/>
              <a:t>We know that breed</a:t>
            </a:r>
            <a:r>
              <a:rPr lang="en-US" baseline="0" dirty="0" smtClean="0"/>
              <a:t> of horse, age of horse, and various diets exert effects on insulin sensitivity and can impact the development of insulin resistance.  We know that a mare’s nutritional status can affect her foal’s ability to regulate insulin.  </a:t>
            </a:r>
          </a:p>
          <a:p>
            <a:r>
              <a:rPr lang="en-US" baseline="0" dirty="0" smtClean="0"/>
              <a:t>We know that genetics play a role: </a:t>
            </a:r>
          </a:p>
          <a:p>
            <a:pPr lvl="1"/>
            <a:r>
              <a:rPr lang="en-US" dirty="0" smtClean="0"/>
              <a:t>Certainl</a:t>
            </a:r>
            <a:r>
              <a:rPr lang="en-US" baseline="0" dirty="0" smtClean="0"/>
              <a:t>y some breeds are predisposed, indicating a heritable component to the syndrome</a:t>
            </a:r>
            <a:endParaRPr lang="en-US" dirty="0" smtClean="0"/>
          </a:p>
          <a:p>
            <a:pPr lvl="1"/>
            <a:r>
              <a:rPr lang="en-US" dirty="0" smtClean="0"/>
              <a:t>Genetic studies are on going to determine what genes may be involved and what they influence; there has been a specific risk locus identified in Arabian horses</a:t>
            </a:r>
          </a:p>
          <a:p>
            <a:pPr lvl="1"/>
            <a:r>
              <a:rPr lang="en-US" dirty="0" smtClean="0"/>
              <a:t>Research has</a:t>
            </a:r>
            <a:r>
              <a:rPr lang="en-US" baseline="0" dirty="0" smtClean="0"/>
              <a:t> also demonstrated proof </a:t>
            </a:r>
            <a:r>
              <a:rPr lang="en-US" dirty="0" smtClean="0"/>
              <a:t>of a dominant inheritance pattern of laminitis in ponies with EMS -&gt; indicating that </a:t>
            </a:r>
            <a:r>
              <a:rPr lang="en-US" dirty="0" err="1" smtClean="0"/>
              <a:t>laminitic</a:t>
            </a:r>
            <a:r>
              <a:rPr lang="en-US" dirty="0" smtClean="0"/>
              <a:t> risk is heritable</a:t>
            </a:r>
          </a:p>
          <a:p>
            <a:endParaRPr lang="en-US" baseline="0" dirty="0" smtClean="0"/>
          </a:p>
          <a:p>
            <a:r>
              <a:rPr lang="en-US" baseline="0" dirty="0" smtClean="0"/>
              <a:t>But the crux of why all of this happens, and exactly what goes wrong, remains elusive.</a:t>
            </a:r>
          </a:p>
          <a:p>
            <a:endParaRPr lang="en-US" dirty="0" smtClean="0"/>
          </a:p>
          <a:p>
            <a:r>
              <a:rPr lang="en-US" dirty="0" smtClean="0"/>
              <a:t>Dyslipidemia:</a:t>
            </a:r>
            <a:r>
              <a:rPr lang="en-US" baseline="0" dirty="0" smtClean="0"/>
              <a:t> hyperlipidemia (elevated triglycerides)</a:t>
            </a:r>
            <a:endParaRPr lang="en-US" dirty="0"/>
          </a:p>
        </p:txBody>
      </p:sp>
      <p:sp>
        <p:nvSpPr>
          <p:cNvPr id="4" name="Slide Number Placeholder 3"/>
          <p:cNvSpPr>
            <a:spLocks noGrp="1"/>
          </p:cNvSpPr>
          <p:nvPr>
            <p:ph type="sldNum" sz="quarter" idx="10"/>
          </p:nvPr>
        </p:nvSpPr>
        <p:spPr/>
        <p:txBody>
          <a:bodyPr/>
          <a:lstStyle/>
          <a:p>
            <a:fld id="{988FBE2D-F754-3D4E-B8AA-790E9DD8A6D6}" type="slidenum">
              <a:rPr lang="en-US" smtClean="0"/>
              <a:t>7</a:t>
            </a:fld>
            <a:endParaRPr lang="en-US"/>
          </a:p>
        </p:txBody>
      </p:sp>
    </p:spTree>
    <p:extLst>
      <p:ext uri="{BB962C8B-B14F-4D97-AF65-F5344CB8AC3E}">
        <p14:creationId xmlns:p14="http://schemas.microsoft.com/office/powerpoint/2010/main" val="2904608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Many questions remain with regards to the pathophysiology of equine</a:t>
            </a:r>
            <a:r>
              <a:rPr lang="en-US" baseline="0" dirty="0" smtClean="0"/>
              <a:t> metabolic syndrome</a:t>
            </a:r>
            <a:r>
              <a:rPr lang="en-US" dirty="0" smtClean="0"/>
              <a:t>:</a:t>
            </a:r>
          </a:p>
          <a:p>
            <a:r>
              <a:rPr lang="en-US" dirty="0" smtClean="0"/>
              <a:t>What is the role of </a:t>
            </a:r>
            <a:r>
              <a:rPr lang="en-US" dirty="0" err="1" smtClean="0"/>
              <a:t>adipokines</a:t>
            </a:r>
            <a:r>
              <a:rPr lang="en-US" dirty="0" smtClean="0"/>
              <a:t> in</a:t>
            </a:r>
            <a:r>
              <a:rPr lang="en-US" baseline="0" dirty="0" smtClean="0"/>
              <a:t> this disease?</a:t>
            </a:r>
            <a:endParaRPr lang="en-US" dirty="0" smtClean="0"/>
          </a:p>
          <a:p>
            <a:endParaRPr lang="en-US" dirty="0" smtClean="0"/>
          </a:p>
          <a:p>
            <a:r>
              <a:rPr lang="en-US" dirty="0" smtClean="0"/>
              <a:t>Does chronic</a:t>
            </a:r>
            <a:r>
              <a:rPr lang="en-US" baseline="0" dirty="0" smtClean="0"/>
              <a:t> inflammation (if present) play a role?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about the gut microbiome? Research has shown that the gut microbiome</a:t>
            </a:r>
            <a:r>
              <a:rPr lang="en-US" baseline="0" dirty="0" smtClean="0"/>
              <a:t> may be altered in horses with EMS – what role does this play in the course of the syndrome?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Why do these horses develop laminitis?</a:t>
            </a:r>
            <a:endParaRPr lang="en-US" dirty="0" smtClean="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988FBE2D-F754-3D4E-B8AA-790E9DD8A6D6}" type="slidenum">
              <a:rPr lang="en-US" smtClean="0"/>
              <a:t>8</a:t>
            </a:fld>
            <a:endParaRPr lang="en-US"/>
          </a:p>
        </p:txBody>
      </p:sp>
    </p:spTree>
    <p:extLst>
      <p:ext uri="{BB962C8B-B14F-4D97-AF65-F5344CB8AC3E}">
        <p14:creationId xmlns:p14="http://schemas.microsoft.com/office/powerpoint/2010/main" val="251559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Metabolomics,</a:t>
            </a:r>
            <a:r>
              <a:rPr lang="en-US" baseline="0" dirty="0" smtClean="0"/>
              <a:t> the study of metabolites and their pathways, may hold some of the answers to just what happens in equine insulin dysregulation and equine metabolic syndrome.</a:t>
            </a:r>
          </a:p>
          <a:p>
            <a:endParaRPr lang="en-US" baseline="0" dirty="0" smtClean="0"/>
          </a:p>
          <a:p>
            <a:r>
              <a:rPr lang="en-US" baseline="0" dirty="0" smtClean="0"/>
              <a:t>Jacob et al compared metabolites of Welsh Ponies with insulin dysregulation, and those without, immediately before and then at the 75min mark of an oral sugar test.  646 serum metabolites were analyzed, only 506 of which were previously known!  Approximately 10% of these metabolites were statistically different (in serum concentration) at baseline and 75min post OST, between ponies with insulin dysregulation and those without.  The difference was closer to 20% when obese versus non-obese ponies were compared, and even higher when the groups were differentiated by history of laminitis or not.  Suffice to say, metabolomics may play an important role in establishing the pathophysiology of equine metabolic syndrome.  Metabolomics may show further usefulness as a diagnostic tool.  I am excited to see where this field goes in equine medicine, and specifically what it helps to elucidate with regards to equine metabolic syndrome.</a:t>
            </a:r>
            <a:endParaRPr lang="en-US" dirty="0"/>
          </a:p>
        </p:txBody>
      </p:sp>
      <p:sp>
        <p:nvSpPr>
          <p:cNvPr id="4" name="Slide Number Placeholder 3"/>
          <p:cNvSpPr>
            <a:spLocks noGrp="1"/>
          </p:cNvSpPr>
          <p:nvPr>
            <p:ph type="sldNum" sz="quarter" idx="10"/>
          </p:nvPr>
        </p:nvSpPr>
        <p:spPr/>
        <p:txBody>
          <a:bodyPr/>
          <a:lstStyle/>
          <a:p>
            <a:fld id="{988FBE2D-F754-3D4E-B8AA-790E9DD8A6D6}" type="slidenum">
              <a:rPr lang="en-US" smtClean="0"/>
              <a:t>9</a:t>
            </a:fld>
            <a:endParaRPr lang="en-US"/>
          </a:p>
        </p:txBody>
      </p:sp>
    </p:spTree>
    <p:extLst>
      <p:ext uri="{BB962C8B-B14F-4D97-AF65-F5344CB8AC3E}">
        <p14:creationId xmlns:p14="http://schemas.microsoft.com/office/powerpoint/2010/main" val="3750962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researchers</a:t>
            </a:r>
            <a:r>
              <a:rPr lang="en-US" baseline="0" dirty="0" smtClean="0"/>
              <a:t> in the field of EMS will agree that there isn’t a great g</a:t>
            </a:r>
            <a:r>
              <a:rPr lang="en-US" dirty="0" smtClean="0"/>
              <a:t>old standard</a:t>
            </a:r>
            <a:r>
              <a:rPr lang="en-US" baseline="0" dirty="0" smtClean="0"/>
              <a:t> test that is readily accessible for clinical use</a:t>
            </a:r>
          </a:p>
          <a:p>
            <a:r>
              <a:rPr lang="en-US" baseline="0" dirty="0" smtClean="0"/>
              <a:t>So this is another field of work in EMS research – what is the best test? Or can we find a better one?</a:t>
            </a:r>
            <a:endParaRPr lang="en-US" dirty="0" smtClean="0"/>
          </a:p>
          <a:p>
            <a:r>
              <a:rPr lang="en-US" dirty="0" smtClean="0"/>
              <a:t>Ideal test would likely include:</a:t>
            </a:r>
          </a:p>
          <a:p>
            <a:pPr lvl="1"/>
            <a:r>
              <a:rPr lang="en-US" dirty="0" smtClean="0"/>
              <a:t>Single time point sampling</a:t>
            </a:r>
          </a:p>
          <a:p>
            <a:pPr lvl="1"/>
            <a:r>
              <a:rPr lang="en-US" dirty="0" smtClean="0"/>
              <a:t>Established/validated against a research</a:t>
            </a:r>
            <a:r>
              <a:rPr lang="en-US" baseline="0" dirty="0" smtClean="0"/>
              <a:t> </a:t>
            </a:r>
            <a:r>
              <a:rPr lang="en-US" dirty="0" smtClean="0"/>
              <a:t>gold standard, such as the frequently</a:t>
            </a:r>
            <a:r>
              <a:rPr lang="en-US" baseline="0" dirty="0" smtClean="0"/>
              <a:t> sampled IV glucose tolerance test or </a:t>
            </a:r>
            <a:r>
              <a:rPr lang="en-US" baseline="0" dirty="0" err="1" smtClean="0"/>
              <a:t>euglycemic</a:t>
            </a:r>
            <a:r>
              <a:rPr lang="en-US" baseline="0" dirty="0" smtClean="0"/>
              <a:t> </a:t>
            </a:r>
            <a:r>
              <a:rPr lang="en-US" baseline="0" dirty="0" err="1" smtClean="0"/>
              <a:t>hyperinsulinermic</a:t>
            </a:r>
            <a:r>
              <a:rPr lang="en-US" baseline="0" dirty="0" smtClean="0"/>
              <a:t> clamp</a:t>
            </a:r>
            <a:endParaRPr lang="en-US" dirty="0" smtClean="0"/>
          </a:p>
          <a:p>
            <a:pPr lvl="1"/>
            <a:r>
              <a:rPr lang="en-US" dirty="0" smtClean="0"/>
              <a:t>Early detection,</a:t>
            </a:r>
            <a:r>
              <a:rPr lang="en-US" baseline="0" dirty="0" smtClean="0"/>
              <a:t> before </a:t>
            </a:r>
            <a:r>
              <a:rPr lang="en-US" baseline="0" dirty="0" err="1" smtClean="0"/>
              <a:t>laminitic</a:t>
            </a:r>
            <a:r>
              <a:rPr lang="en-US" baseline="0" dirty="0" smtClean="0"/>
              <a:t> changes occur</a:t>
            </a:r>
            <a:endParaRPr lang="en-US" dirty="0" smtClean="0"/>
          </a:p>
          <a:p>
            <a:endParaRPr lang="en-US" dirty="0"/>
          </a:p>
        </p:txBody>
      </p:sp>
      <p:sp>
        <p:nvSpPr>
          <p:cNvPr id="4" name="Slide Number Placeholder 3"/>
          <p:cNvSpPr>
            <a:spLocks noGrp="1"/>
          </p:cNvSpPr>
          <p:nvPr>
            <p:ph type="sldNum" sz="quarter" idx="10"/>
          </p:nvPr>
        </p:nvSpPr>
        <p:spPr/>
        <p:txBody>
          <a:bodyPr/>
          <a:lstStyle/>
          <a:p>
            <a:fld id="{988FBE2D-F754-3D4E-B8AA-790E9DD8A6D6}" type="slidenum">
              <a:rPr lang="en-US" smtClean="0"/>
              <a:t>10</a:t>
            </a:fld>
            <a:endParaRPr lang="en-US"/>
          </a:p>
        </p:txBody>
      </p:sp>
    </p:spTree>
    <p:extLst>
      <p:ext uri="{BB962C8B-B14F-4D97-AF65-F5344CB8AC3E}">
        <p14:creationId xmlns:p14="http://schemas.microsoft.com/office/powerpoint/2010/main" val="29801072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494713" y="5318125"/>
            <a:ext cx="184150" cy="457200"/>
          </a:xfrm>
          <a:prstGeom prst="rect">
            <a:avLst/>
          </a:prstGeom>
          <a:noFill/>
          <a:ln w="9525">
            <a:noFill/>
            <a:miter lim="800000"/>
            <a:headEnd/>
            <a:tailEnd/>
          </a:ln>
          <a:effectLst/>
        </p:spPr>
        <p:txBody>
          <a:bodyPr wrap="none">
            <a:spAutoFit/>
          </a:bodyPr>
          <a:lstStyle/>
          <a:p>
            <a:pPr>
              <a:defRPr/>
            </a:pPr>
            <a:endParaRPr lang="en-US">
              <a:ea typeface="+mn-ea"/>
              <a:cs typeface="+mn-cs"/>
            </a:endParaRPr>
          </a:p>
        </p:txBody>
      </p:sp>
      <p:sp>
        <p:nvSpPr>
          <p:cNvPr id="9" name="Picture Placeholder 8"/>
          <p:cNvSpPr>
            <a:spLocks noGrp="1"/>
          </p:cNvSpPr>
          <p:nvPr>
            <p:ph type="pic" sz="quarter" idx="10"/>
          </p:nvPr>
        </p:nvSpPr>
        <p:spPr>
          <a:xfrm>
            <a:off x="0" y="0"/>
            <a:ext cx="9144000" cy="3505200"/>
          </a:xfrm>
        </p:spPr>
        <p:txBody>
          <a:bodyPr/>
          <a:lstStyle/>
          <a:p>
            <a:endParaRPr lang="en-US"/>
          </a:p>
        </p:txBody>
      </p:sp>
      <p:pic>
        <p:nvPicPr>
          <p:cNvPr id="2" name="Picture 1" descr="Menu_F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67"/>
            <a:ext cx="9143999" cy="6858000"/>
          </a:xfrm>
          <a:prstGeom prst="rect">
            <a:avLst/>
          </a:prstGeom>
        </p:spPr>
      </p:pic>
      <p:pic>
        <p:nvPicPr>
          <p:cNvPr id="7"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400" y="5003800"/>
            <a:ext cx="279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ctrTitle"/>
          </p:nvPr>
        </p:nvSpPr>
        <p:spPr>
          <a:xfrm>
            <a:off x="762000" y="4648200"/>
            <a:ext cx="8027988" cy="990600"/>
          </a:xfrm>
          <a:effectLst/>
        </p:spPr>
        <p:txBody>
          <a:bodyPr/>
          <a:lstStyle>
            <a:lvl1pPr algn="l">
              <a:defRPr sz="3600" b="1" i="0">
                <a:solidFill>
                  <a:schemeClr val="bg2"/>
                </a:solidFill>
                <a:latin typeface="Calibri"/>
                <a:cs typeface="Calibri"/>
              </a:defRPr>
            </a:lvl1pPr>
          </a:lstStyle>
          <a:p>
            <a:r>
              <a:rPr lang="en-CA" dirty="0"/>
              <a:t>Click to edit Master title style</a:t>
            </a:r>
          </a:p>
        </p:txBody>
      </p:sp>
      <p:sp>
        <p:nvSpPr>
          <p:cNvPr id="6148" name="Rectangle 4"/>
          <p:cNvSpPr>
            <a:spLocks noGrp="1" noChangeArrowheads="1"/>
          </p:cNvSpPr>
          <p:nvPr>
            <p:ph type="subTitle" idx="1"/>
          </p:nvPr>
        </p:nvSpPr>
        <p:spPr>
          <a:xfrm>
            <a:off x="762000" y="5410200"/>
            <a:ext cx="8032750" cy="685800"/>
          </a:xfrm>
          <a:effectLst/>
        </p:spPr>
        <p:txBody>
          <a:bodyPr/>
          <a:lstStyle>
            <a:lvl1pPr marL="0" indent="0" algn="l">
              <a:buFont typeface="Wingdings" pitchFamily="-108" charset="2"/>
              <a:buNone/>
              <a:defRPr sz="2400">
                <a:solidFill>
                  <a:schemeClr val="bg1"/>
                </a:solidFill>
                <a:latin typeface="Calibri"/>
                <a:cs typeface="Calibri"/>
              </a:defRPr>
            </a:lvl1pPr>
          </a:lstStyle>
          <a:p>
            <a:r>
              <a:rPr lang="en-CA" dirty="0"/>
              <a:t>Click to edit Master subtitle style</a:t>
            </a:r>
          </a:p>
        </p:txBody>
      </p:sp>
    </p:spTree>
    <p:extLst>
      <p:ext uri="{BB962C8B-B14F-4D97-AF65-F5344CB8AC3E}">
        <p14:creationId xmlns:p14="http://schemas.microsoft.com/office/powerpoint/2010/main" val="104684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619938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08800" y="838200"/>
            <a:ext cx="1946275" cy="5257800"/>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1066800" y="838200"/>
            <a:ext cx="5689600" cy="52578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626200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47800" y="38100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324A351-7B9E-4F44-93F5-387287658402}" type="datetimeFigureOut">
              <a:rPr lang="en-US" smtClean="0">
                <a:solidFill>
                  <a:srgbClr val="000000">
                    <a:tint val="75000"/>
                  </a:srgbClr>
                </a:solidFill>
              </a:rPr>
              <a:pPr/>
              <a:t>11/18/2018</a:t>
            </a:fld>
            <a:endParaRPr lang="en-US">
              <a:solidFill>
                <a:srgbClr val="000000">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9B9D26B-2AA5-4292-8B41-842F47740593}"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826602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a:xfrm>
            <a:off x="228600" y="1600200"/>
            <a:ext cx="8550275" cy="4495800"/>
          </a:xfrm>
        </p:spPr>
        <p:txBody>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Tree>
    <p:extLst>
      <p:ext uri="{BB962C8B-B14F-4D97-AF65-F5344CB8AC3E}">
        <p14:creationId xmlns:p14="http://schemas.microsoft.com/office/powerpoint/2010/main" val="3941644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810125"/>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330993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
        <p:nvSpPr>
          <p:cNvPr id="5" name="Content Placeholder 4"/>
          <p:cNvSpPr>
            <a:spLocks noGrp="1"/>
          </p:cNvSpPr>
          <p:nvPr>
            <p:ph sz="quarter" idx="10"/>
          </p:nvPr>
        </p:nvSpPr>
        <p:spPr>
          <a:xfrm>
            <a:off x="0" y="152400"/>
            <a:ext cx="9144000" cy="3276600"/>
          </a:xfrm>
        </p:spPr>
        <p:txBody>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Tree>
    <p:extLst>
      <p:ext uri="{BB962C8B-B14F-4D97-AF65-F5344CB8AC3E}">
        <p14:creationId xmlns:p14="http://schemas.microsoft.com/office/powerpoint/2010/main" val="3205605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1662" y="1524000"/>
            <a:ext cx="3817938"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495800" y="15240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itle 1"/>
          <p:cNvSpPr>
            <a:spLocks noGrp="1"/>
          </p:cNvSpPr>
          <p:nvPr>
            <p:ph type="title"/>
          </p:nvPr>
        </p:nvSpPr>
        <p:spPr>
          <a:xfrm>
            <a:off x="457200" y="685800"/>
            <a:ext cx="8229600" cy="685800"/>
          </a:xfrm>
        </p:spPr>
        <p:txBody>
          <a:bodyPr/>
          <a:lstStyle>
            <a:lvl1pPr>
              <a:defRPr/>
            </a:lvl1pPr>
          </a:lstStyle>
          <a:p>
            <a:r>
              <a:rPr lang="en-CA" smtClean="0"/>
              <a:t>Click to edit Master title style</a:t>
            </a:r>
            <a:endParaRPr lang="en-US"/>
          </a:p>
        </p:txBody>
      </p:sp>
    </p:spTree>
    <p:extLst>
      <p:ext uri="{BB962C8B-B14F-4D97-AF65-F5344CB8AC3E}">
        <p14:creationId xmlns:p14="http://schemas.microsoft.com/office/powerpoint/2010/main" val="730439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85800"/>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4287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068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4287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068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47645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Tree>
    <p:extLst>
      <p:ext uri="{BB962C8B-B14F-4D97-AF65-F5344CB8AC3E}">
        <p14:creationId xmlns:p14="http://schemas.microsoft.com/office/powerpoint/2010/main" val="3905028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750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3008313" cy="914400"/>
          </a:xfrm>
        </p:spPr>
        <p:txBody>
          <a:bodyPr anchor="b"/>
          <a:lstStyle>
            <a:lvl1pPr algn="l">
              <a:defRPr sz="2000" b="1"/>
            </a:lvl1pPr>
          </a:lstStyle>
          <a:p>
            <a:r>
              <a:rPr lang="en-CA" dirty="0" smtClean="0"/>
              <a:t>Click to edit Master title style</a:t>
            </a:r>
            <a:endParaRPr lang="en-US" dirty="0"/>
          </a:p>
        </p:txBody>
      </p:sp>
      <p:sp>
        <p:nvSpPr>
          <p:cNvPr id="3" name="Content Placeholder 2"/>
          <p:cNvSpPr>
            <a:spLocks noGrp="1"/>
          </p:cNvSpPr>
          <p:nvPr>
            <p:ph idx="1"/>
          </p:nvPr>
        </p:nvSpPr>
        <p:spPr>
          <a:xfrm>
            <a:off x="3575050" y="762000"/>
            <a:ext cx="5111750" cy="5364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676400"/>
            <a:ext cx="3008313" cy="4449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204358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2660908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228600" y="838200"/>
            <a:ext cx="85502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288925" y="1676400"/>
            <a:ext cx="85502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txBox="1">
            <a:spLocks noChangeArrowheads="1"/>
          </p:cNvSpPr>
          <p:nvPr userDrawn="1"/>
        </p:nvSpPr>
        <p:spPr bwMode="auto">
          <a:xfrm>
            <a:off x="3505200" y="6096000"/>
            <a:ext cx="5349875" cy="609600"/>
          </a:xfrm>
          <a:prstGeom prst="rect">
            <a:avLst/>
          </a:prstGeom>
          <a:noFill/>
          <a:ln w="9525">
            <a:noFill/>
            <a:miter lim="800000"/>
            <a:headEnd/>
            <a:tailEnd/>
          </a:ln>
        </p:spPr>
        <p:txBody>
          <a:bodyPr anchor="ctr"/>
          <a:lstStyle/>
          <a:p>
            <a:pPr algn="r">
              <a:defRPr/>
            </a:pPr>
            <a:r>
              <a:rPr lang="en-US" sz="2500" dirty="0" err="1">
                <a:solidFill>
                  <a:schemeClr val="bg1"/>
                </a:solidFill>
                <a:latin typeface="Calibri" charset="0"/>
                <a:ea typeface="Calibri" charset="0"/>
                <a:cs typeface="Calibri" charset="0"/>
              </a:rPr>
              <a:t>www.usask.ca</a:t>
            </a:r>
            <a:endParaRPr lang="en-US" sz="2500" dirty="0">
              <a:solidFill>
                <a:schemeClr val="bg1"/>
              </a:solidFill>
              <a:latin typeface="Calibri" charset="0"/>
              <a:ea typeface="Calibri" charset="0"/>
              <a:cs typeface="Calibri" charset="0"/>
            </a:endParaRPr>
          </a:p>
        </p:txBody>
      </p:sp>
    </p:spTree>
  </p:cSld>
  <p:clrMap bg1="lt1" tx1="dk1" bg2="lt2" tx2="dk2" accent1="accent1" accent2="accent2" accent3="accent3" accent4="accent4" accent5="accent5" accent6="accent6" hlink="hlink" folHlink="folHlink"/>
  <p:sldLayoutIdLst>
    <p:sldLayoutId id="2147483731"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3" r:id="rId12"/>
  </p:sldLayoutIdLst>
  <p:txStyles>
    <p:titleStyle>
      <a:lvl1pPr algn="l" rtl="0" eaLnBrk="0" fontAlgn="base" hangingPunct="0">
        <a:spcBef>
          <a:spcPct val="0"/>
        </a:spcBef>
        <a:spcAft>
          <a:spcPct val="0"/>
        </a:spcAft>
        <a:defRPr sz="4400">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ＭＳ Ｐゴシック" pitchFamily="-108" charset="-128"/>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p:titleStyle>
    <p:bodyStyle>
      <a:lvl1pPr marL="269875" indent="-269875" algn="l" rtl="0" eaLnBrk="0" fontAlgn="base" hangingPunct="0">
        <a:spcBef>
          <a:spcPct val="20000"/>
        </a:spcBef>
        <a:spcAft>
          <a:spcPct val="0"/>
        </a:spcAft>
        <a:buClr>
          <a:schemeClr val="tx1"/>
        </a:buClr>
        <a:buSzPct val="100000"/>
        <a:buFont typeface="Arial"/>
        <a:buChar char="•"/>
        <a:defRPr sz="3200">
          <a:solidFill>
            <a:srgbClr val="000000"/>
          </a:solidFill>
          <a:latin typeface="Calibri"/>
          <a:ea typeface="ＭＳ Ｐゴシック" pitchFamily="-108" charset="-128"/>
          <a:cs typeface="Calibri"/>
        </a:defRPr>
      </a:lvl1pPr>
      <a:lvl2pPr marL="914400" indent="-457200" algn="l" rtl="0" eaLnBrk="0" fontAlgn="base" hangingPunct="0">
        <a:spcBef>
          <a:spcPct val="20000"/>
        </a:spcBef>
        <a:spcAft>
          <a:spcPct val="0"/>
        </a:spcAft>
        <a:buClr>
          <a:schemeClr val="tx1"/>
        </a:buClr>
        <a:buSzPct val="100000"/>
        <a:buFont typeface="Arial"/>
        <a:buChar char="•"/>
        <a:defRPr sz="2800">
          <a:solidFill>
            <a:srgbClr val="000000"/>
          </a:solidFill>
          <a:latin typeface="Calibri"/>
          <a:ea typeface="ＭＳ Ｐゴシック" pitchFamily="-108" charset="-128"/>
          <a:cs typeface="Calibri"/>
        </a:defRPr>
      </a:lvl2pPr>
      <a:lvl3pPr marL="1371600" indent="-457200" algn="l" rtl="0" eaLnBrk="0" fontAlgn="base" hangingPunct="0">
        <a:spcBef>
          <a:spcPct val="20000"/>
        </a:spcBef>
        <a:spcAft>
          <a:spcPct val="0"/>
        </a:spcAft>
        <a:buClr>
          <a:schemeClr val="tx1"/>
        </a:buClr>
        <a:buSzPct val="100000"/>
        <a:buFont typeface="Arial"/>
        <a:buChar char="•"/>
        <a:defRPr sz="2400">
          <a:solidFill>
            <a:srgbClr val="000000"/>
          </a:solidFill>
          <a:latin typeface="Calibri"/>
          <a:ea typeface="ＭＳ Ｐゴシック" pitchFamily="-108" charset="-128"/>
          <a:cs typeface="Calibri"/>
        </a:defRPr>
      </a:lvl3pPr>
      <a:lvl4pPr marL="1752600" indent="-381000" algn="l" rtl="0" eaLnBrk="0" fontAlgn="base" hangingPunct="0">
        <a:spcBef>
          <a:spcPct val="20000"/>
        </a:spcBef>
        <a:spcAft>
          <a:spcPct val="0"/>
        </a:spcAft>
        <a:buClr>
          <a:schemeClr val="tx1"/>
        </a:buClr>
        <a:buSzPct val="100000"/>
        <a:buFont typeface="Arial"/>
        <a:buChar char="•"/>
        <a:defRPr sz="2000">
          <a:solidFill>
            <a:srgbClr val="000000"/>
          </a:solidFill>
          <a:latin typeface="Calibri"/>
          <a:ea typeface="ＭＳ Ｐゴシック" pitchFamily="-108" charset="-128"/>
          <a:cs typeface="Calibri"/>
        </a:defRPr>
      </a:lvl4pPr>
      <a:lvl5pPr marL="2209800" indent="-381000" algn="l" rtl="0" eaLnBrk="0" fontAlgn="base" hangingPunct="0">
        <a:spcBef>
          <a:spcPct val="20000"/>
        </a:spcBef>
        <a:spcAft>
          <a:spcPct val="0"/>
        </a:spcAft>
        <a:buClr>
          <a:schemeClr val="tx1"/>
        </a:buClr>
        <a:buSzPct val="100000"/>
        <a:buFont typeface="Arial"/>
        <a:buChar char="•"/>
        <a:defRPr sz="1800">
          <a:solidFill>
            <a:srgbClr val="000000"/>
          </a:solidFill>
          <a:latin typeface="Calibri"/>
          <a:ea typeface="ＭＳ Ｐゴシック" pitchFamily="-108" charset="-128"/>
          <a:cs typeface="Calibri"/>
        </a:defRPr>
      </a:lvl5pPr>
      <a:lvl6pPr marL="2667000" indent="-381000" algn="l" rtl="0" fontAlgn="base">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fontAlgn="base">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fontAlgn="base">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fontAlgn="base">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chathamaci.webstarts.com/"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lifeandhorses.com/dressage-training-dvds/subscribe/fat-horse-example"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www.ehow.com/how_8569762_report-someone-not-feeding-horses.html"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statesymbolsusa.org/North_Dakota/ND-horse-Nokota.html" TargetMode="Externa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forum.equisearch.com/forums/p/86/32259.aspx" TargetMode="External"/><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fhotd64476.yuku.com/reply/1781816/Re-Grossly-FAT-Pony#.UE6yMaRYvZc" TargetMode="External"/><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www.horsegroomingsupplies.com/horse-forums/how-fat-is-fat-317112-16.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Obesity and Equine Metabolic Syndrome (EMS)</a:t>
            </a:r>
            <a:endParaRPr lang="en-US" dirty="0"/>
          </a:p>
        </p:txBody>
      </p:sp>
      <p:sp>
        <p:nvSpPr>
          <p:cNvPr id="3" name="Subtitle 2"/>
          <p:cNvSpPr>
            <a:spLocks noGrp="1"/>
          </p:cNvSpPr>
          <p:nvPr>
            <p:ph type="subTitle" idx="1"/>
          </p:nvPr>
        </p:nvSpPr>
        <p:spPr/>
        <p:txBody>
          <a:bodyPr>
            <a:normAutofit fontScale="70000" lnSpcReduction="20000"/>
          </a:bodyPr>
          <a:lstStyle/>
          <a:p>
            <a:r>
              <a:rPr lang="en-US" dirty="0" smtClean="0"/>
              <a:t>S.T. Manning DVM, MSc, Diplomate ACT</a:t>
            </a:r>
          </a:p>
          <a:p>
            <a:r>
              <a:rPr lang="en-US" dirty="0" smtClean="0"/>
              <a:t>Associate Dean, Clinical Programs</a:t>
            </a:r>
          </a:p>
          <a:p>
            <a:r>
              <a:rPr lang="en-US" dirty="0" smtClean="0"/>
              <a:t>Western College of Veterinary Medicine</a:t>
            </a:r>
          </a:p>
          <a:p>
            <a:r>
              <a:rPr lang="en-US" dirty="0" smtClean="0"/>
              <a:t>HCBC Travelling Road Show</a:t>
            </a:r>
          </a:p>
          <a:p>
            <a:r>
              <a:rPr lang="en-US" dirty="0" smtClean="0"/>
              <a:t>November 18, 2018</a:t>
            </a:r>
            <a:endParaRPr lang="en-US" dirty="0"/>
          </a:p>
        </p:txBody>
      </p:sp>
    </p:spTree>
    <p:extLst>
      <p:ext uri="{BB962C8B-B14F-4D97-AF65-F5344CB8AC3E}">
        <p14:creationId xmlns:p14="http://schemas.microsoft.com/office/powerpoint/2010/main" val="35679886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diagnostics?</a:t>
            </a:r>
            <a:endParaRPr lang="en-US" dirty="0"/>
          </a:p>
        </p:txBody>
      </p:sp>
      <p:sp>
        <p:nvSpPr>
          <p:cNvPr id="5" name="Content Placeholder 4"/>
          <p:cNvSpPr>
            <a:spLocks noGrp="1"/>
          </p:cNvSpPr>
          <p:nvPr>
            <p:ph idx="1"/>
          </p:nvPr>
        </p:nvSpPr>
        <p:spPr/>
        <p:txBody>
          <a:bodyPr/>
          <a:lstStyle/>
          <a:p>
            <a:endParaRPr lang="en-CA"/>
          </a:p>
        </p:txBody>
      </p:sp>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16953" r="18613"/>
          <a:stretch/>
        </p:blipFill>
        <p:spPr>
          <a:xfrm>
            <a:off x="1447800" y="1488286"/>
            <a:ext cx="6428806" cy="4719628"/>
          </a:xfrm>
          <a:prstGeom prst="rect">
            <a:avLst/>
          </a:prstGeom>
        </p:spPr>
      </p:pic>
    </p:spTree>
    <p:extLst>
      <p:ext uri="{BB962C8B-B14F-4D97-AF65-F5344CB8AC3E}">
        <p14:creationId xmlns:p14="http://schemas.microsoft.com/office/powerpoint/2010/main" val="2423447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Diagnostics</a:t>
            </a:r>
            <a:endParaRPr lang="en-US" dirty="0"/>
          </a:p>
        </p:txBody>
      </p:sp>
      <p:sp>
        <p:nvSpPr>
          <p:cNvPr id="3" name="Content Placeholder 2"/>
          <p:cNvSpPr>
            <a:spLocks noGrp="1"/>
          </p:cNvSpPr>
          <p:nvPr>
            <p:ph idx="1"/>
          </p:nvPr>
        </p:nvSpPr>
        <p:spPr/>
        <p:txBody>
          <a:bodyPr/>
          <a:lstStyle/>
          <a:p>
            <a:r>
              <a:rPr lang="en-US" dirty="0" smtClean="0"/>
              <a:t>Resting insulin</a:t>
            </a:r>
          </a:p>
          <a:p>
            <a:pPr lvl="1"/>
            <a:r>
              <a:rPr lang="en-US" dirty="0" smtClean="0"/>
              <a:t>&lt;20</a:t>
            </a:r>
            <a:r>
              <a:rPr lang="en-US" dirty="0" smtClean="0">
                <a:latin typeface="Symbol" charset="2"/>
                <a:ea typeface="Symbol" charset="2"/>
                <a:cs typeface="Symbol" charset="2"/>
              </a:rPr>
              <a:t>m</a:t>
            </a:r>
            <a:r>
              <a:rPr lang="en-US" dirty="0" smtClean="0">
                <a:ea typeface="Symbol" charset="2"/>
                <a:cs typeface="Symbol" charset="2"/>
              </a:rPr>
              <a:t>IU/mL normal</a:t>
            </a:r>
          </a:p>
          <a:p>
            <a:pPr lvl="1"/>
            <a:r>
              <a:rPr lang="en-US" dirty="0" smtClean="0">
                <a:ea typeface="Symbol" charset="2"/>
                <a:cs typeface="Symbol" charset="2"/>
              </a:rPr>
              <a:t>20-50</a:t>
            </a:r>
            <a:r>
              <a:rPr lang="en-US" dirty="0" smtClean="0">
                <a:latin typeface="Symbol" charset="2"/>
                <a:ea typeface="Symbol" charset="2"/>
                <a:cs typeface="Symbol" charset="2"/>
              </a:rPr>
              <a:t>m</a:t>
            </a:r>
            <a:r>
              <a:rPr lang="en-US" dirty="0" smtClean="0">
                <a:ea typeface="Symbol" charset="2"/>
                <a:cs typeface="Symbol" charset="2"/>
              </a:rPr>
              <a:t>IU/mL suspicious</a:t>
            </a:r>
          </a:p>
          <a:p>
            <a:pPr lvl="1"/>
            <a:r>
              <a:rPr lang="en-US" dirty="0" smtClean="0">
                <a:ea typeface="Symbol" charset="2"/>
                <a:cs typeface="Symbol" charset="2"/>
              </a:rPr>
              <a:t>&gt;50</a:t>
            </a:r>
            <a:r>
              <a:rPr lang="en-US" dirty="0" smtClean="0">
                <a:latin typeface="Symbol" charset="2"/>
                <a:ea typeface="Symbol" charset="2"/>
                <a:cs typeface="Symbol" charset="2"/>
              </a:rPr>
              <a:t>m</a:t>
            </a:r>
            <a:r>
              <a:rPr lang="en-US" dirty="0" smtClean="0">
                <a:ea typeface="Symbol" charset="2"/>
                <a:cs typeface="Symbol" charset="2"/>
              </a:rPr>
              <a:t>IU/mL indicative of insulin dysregulation</a:t>
            </a:r>
          </a:p>
          <a:p>
            <a:pPr lvl="1"/>
            <a:endParaRPr lang="en-US" dirty="0" smtClean="0"/>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8329" b="4971"/>
          <a:stretch/>
        </p:blipFill>
        <p:spPr>
          <a:xfrm>
            <a:off x="2286000" y="3750906"/>
            <a:ext cx="4967896" cy="2540727"/>
          </a:xfrm>
          <a:prstGeom prst="rect">
            <a:avLst/>
          </a:prstGeom>
        </p:spPr>
      </p:pic>
    </p:spTree>
    <p:extLst>
      <p:ext uri="{BB962C8B-B14F-4D97-AF65-F5344CB8AC3E}">
        <p14:creationId xmlns:p14="http://schemas.microsoft.com/office/powerpoint/2010/main" val="11728008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a:t>
            </a:r>
            <a:r>
              <a:rPr lang="en-US" dirty="0" smtClean="0"/>
              <a:t>Diagnostics</a:t>
            </a:r>
            <a:endParaRPr lang="en-US" dirty="0"/>
          </a:p>
        </p:txBody>
      </p:sp>
      <p:sp>
        <p:nvSpPr>
          <p:cNvPr id="3" name="Content Placeholder 2"/>
          <p:cNvSpPr>
            <a:spLocks noGrp="1"/>
          </p:cNvSpPr>
          <p:nvPr>
            <p:ph idx="1"/>
          </p:nvPr>
        </p:nvSpPr>
        <p:spPr>
          <a:xfrm>
            <a:off x="628650" y="1825625"/>
            <a:ext cx="6374052" cy="4351338"/>
          </a:xfrm>
        </p:spPr>
        <p:txBody>
          <a:bodyPr>
            <a:normAutofit fontScale="92500" lnSpcReduction="20000"/>
          </a:bodyPr>
          <a:lstStyle/>
          <a:p>
            <a:r>
              <a:rPr lang="en-US" dirty="0" smtClean="0"/>
              <a:t>Oral dynamic testing:</a:t>
            </a:r>
          </a:p>
          <a:p>
            <a:pPr lvl="1"/>
            <a:r>
              <a:rPr lang="en-US" dirty="0" smtClean="0"/>
              <a:t>Oral Glucose Test (OGT)</a:t>
            </a:r>
          </a:p>
          <a:p>
            <a:pPr lvl="2"/>
            <a:r>
              <a:rPr lang="en-US" dirty="0"/>
              <a:t>Glucose or dextrose </a:t>
            </a:r>
            <a:r>
              <a:rPr lang="en-US" dirty="0" smtClean="0"/>
              <a:t>powder</a:t>
            </a:r>
          </a:p>
          <a:p>
            <a:pPr lvl="2"/>
            <a:r>
              <a:rPr lang="en-US" dirty="0" smtClean="0"/>
              <a:t>0.5g/kg with small meal</a:t>
            </a:r>
          </a:p>
          <a:p>
            <a:pPr lvl="2"/>
            <a:r>
              <a:rPr lang="en-US" dirty="0" smtClean="0"/>
              <a:t>Measure insulin at 120min after eating</a:t>
            </a:r>
          </a:p>
          <a:p>
            <a:pPr lvl="2"/>
            <a:r>
              <a:rPr lang="en-US" b="1" dirty="0" smtClean="0"/>
              <a:t>Insulin &gt; 68</a:t>
            </a:r>
            <a:r>
              <a:rPr lang="en-US" b="1" dirty="0">
                <a:latin typeface="Symbol" charset="2"/>
                <a:cs typeface="Symbol" charset="2"/>
              </a:rPr>
              <a:t>m</a:t>
            </a:r>
            <a:r>
              <a:rPr lang="en-US" b="1" dirty="0">
                <a:cs typeface="Symbol" charset="2"/>
              </a:rPr>
              <a:t>IU/mL = </a:t>
            </a:r>
            <a:r>
              <a:rPr lang="en-US" b="1" dirty="0" smtClean="0">
                <a:cs typeface="Symbol" charset="2"/>
              </a:rPr>
              <a:t>IR</a:t>
            </a:r>
          </a:p>
          <a:p>
            <a:pPr marL="914400" lvl="2" indent="0">
              <a:buNone/>
            </a:pPr>
            <a:endParaRPr lang="en-US" dirty="0" smtClean="0"/>
          </a:p>
          <a:p>
            <a:pPr lvl="1"/>
            <a:r>
              <a:rPr lang="en-US" dirty="0" smtClean="0"/>
              <a:t>Oral Sugar Test (OST)</a:t>
            </a:r>
          </a:p>
          <a:p>
            <a:pPr lvl="2"/>
            <a:r>
              <a:rPr lang="en-US" dirty="0"/>
              <a:t>Corn </a:t>
            </a:r>
            <a:r>
              <a:rPr lang="en-US" dirty="0" smtClean="0"/>
              <a:t>syrup administered PO by syringe</a:t>
            </a:r>
          </a:p>
          <a:p>
            <a:pPr lvl="2"/>
            <a:r>
              <a:rPr lang="en-US" dirty="0" smtClean="0"/>
              <a:t>15mL/100kg (150mg/kg)</a:t>
            </a:r>
          </a:p>
          <a:p>
            <a:pPr lvl="2"/>
            <a:r>
              <a:rPr lang="en-US" dirty="0" smtClean="0"/>
              <a:t>Measure insulin 60-90min later</a:t>
            </a:r>
          </a:p>
          <a:p>
            <a:pPr lvl="2"/>
            <a:r>
              <a:rPr lang="en-US" b="1" dirty="0"/>
              <a:t>Insulin &gt; </a:t>
            </a:r>
            <a:r>
              <a:rPr lang="en-US" b="1" dirty="0" smtClean="0"/>
              <a:t>45</a:t>
            </a:r>
            <a:r>
              <a:rPr lang="en-US" b="1" dirty="0" smtClean="0">
                <a:latin typeface="Symbol" charset="2"/>
                <a:cs typeface="Symbol" charset="2"/>
              </a:rPr>
              <a:t>m</a:t>
            </a:r>
            <a:r>
              <a:rPr lang="en-US" b="1" dirty="0" smtClean="0">
                <a:cs typeface="Symbol" charset="2"/>
              </a:rPr>
              <a:t>IU/mL </a:t>
            </a:r>
            <a:r>
              <a:rPr lang="en-US" b="1" dirty="0">
                <a:cs typeface="Symbol" charset="2"/>
              </a:rPr>
              <a:t>= </a:t>
            </a:r>
            <a:r>
              <a:rPr lang="en-US" b="1" dirty="0" smtClean="0">
                <a:cs typeface="Symbol" charset="2"/>
              </a:rPr>
              <a:t>IR</a:t>
            </a:r>
            <a:endParaRPr lang="en-US" dirty="0"/>
          </a:p>
          <a:p>
            <a:pPr lvl="2"/>
            <a:endParaRPr lang="en-US" dirty="0" smtClean="0"/>
          </a:p>
          <a:p>
            <a:pPr lvl="1"/>
            <a:endParaRPr lang="en-US" dirty="0"/>
          </a:p>
        </p:txBody>
      </p:sp>
      <p:pic>
        <p:nvPicPr>
          <p:cNvPr id="4" name="Picture 3"/>
          <p:cNvPicPr>
            <a:picLocks noChangeAspect="1"/>
          </p:cNvPicPr>
          <p:nvPr/>
        </p:nvPicPr>
        <p:blipFill>
          <a:blip r:embed="rId3"/>
          <a:stretch>
            <a:fillRect/>
          </a:stretch>
        </p:blipFill>
        <p:spPr>
          <a:xfrm>
            <a:off x="6992974" y="685800"/>
            <a:ext cx="1871964" cy="5167311"/>
          </a:xfrm>
          <a:prstGeom prst="rect">
            <a:avLst/>
          </a:prstGeom>
        </p:spPr>
      </p:pic>
    </p:spTree>
    <p:extLst>
      <p:ext uri="{BB962C8B-B14F-4D97-AF65-F5344CB8AC3E}">
        <p14:creationId xmlns:p14="http://schemas.microsoft.com/office/powerpoint/2010/main" val="6628440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a:t>
            </a:r>
            <a:r>
              <a:rPr lang="en-US" dirty="0" smtClean="0"/>
              <a:t>Diagnostics</a:t>
            </a:r>
            <a:endParaRPr lang="en-US" dirty="0"/>
          </a:p>
        </p:txBody>
      </p:sp>
      <p:sp>
        <p:nvSpPr>
          <p:cNvPr id="3" name="Content Placeholder 2"/>
          <p:cNvSpPr>
            <a:spLocks noGrp="1"/>
          </p:cNvSpPr>
          <p:nvPr>
            <p:ph idx="1"/>
          </p:nvPr>
        </p:nvSpPr>
        <p:spPr/>
        <p:txBody>
          <a:bodyPr/>
          <a:lstStyle/>
          <a:p>
            <a:r>
              <a:rPr lang="en-US" dirty="0" smtClean="0"/>
              <a:t>Intravenous dynamic testing:</a:t>
            </a:r>
          </a:p>
          <a:p>
            <a:pPr lvl="1"/>
            <a:r>
              <a:rPr lang="en-US" dirty="0" smtClean="0"/>
              <a:t>Insulin Response Test (IRT)</a:t>
            </a:r>
          </a:p>
          <a:p>
            <a:pPr lvl="2"/>
            <a:r>
              <a:rPr lang="en-US" dirty="0" smtClean="0"/>
              <a:t>Baseline blood glucose sample</a:t>
            </a:r>
          </a:p>
          <a:p>
            <a:pPr lvl="2"/>
            <a:r>
              <a:rPr lang="en-US" dirty="0" smtClean="0"/>
              <a:t>0.02-0.125IU/kg BW insulin IV</a:t>
            </a:r>
          </a:p>
          <a:p>
            <a:pPr lvl="2"/>
            <a:r>
              <a:rPr lang="en-US" dirty="0" smtClean="0"/>
              <a:t>Frequent sampling over 2h (protocols vary)</a:t>
            </a:r>
          </a:p>
          <a:p>
            <a:pPr lvl="2"/>
            <a:r>
              <a:rPr lang="en-US" dirty="0" smtClean="0"/>
              <a:t>Normal horse: blood glucose &lt;50% of baseline at 30min and return to baseline by 2h</a:t>
            </a:r>
          </a:p>
          <a:p>
            <a:pPr lvl="2"/>
            <a:r>
              <a:rPr lang="en-US" dirty="0" smtClean="0"/>
              <a:t>IR horses maintain a higher blood glucose and return to baseline sooner</a:t>
            </a:r>
          </a:p>
        </p:txBody>
      </p:sp>
      <p:pic>
        <p:nvPicPr>
          <p:cNvPr id="4" name="Picture 3" descr="1836553797_54c2ac2875_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1045" y="353820"/>
            <a:ext cx="3424335" cy="2471942"/>
          </a:xfrm>
          <a:prstGeom prst="rect">
            <a:avLst/>
          </a:prstGeom>
        </p:spPr>
      </p:pic>
    </p:spTree>
    <p:extLst>
      <p:ext uri="{BB962C8B-B14F-4D97-AF65-F5344CB8AC3E}">
        <p14:creationId xmlns:p14="http://schemas.microsoft.com/office/powerpoint/2010/main" val="15711363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a:t>
            </a:r>
            <a:r>
              <a:rPr lang="en-US" dirty="0" smtClean="0"/>
              <a:t>Diagnostics</a:t>
            </a:r>
            <a:endParaRPr lang="en-US" dirty="0"/>
          </a:p>
        </p:txBody>
      </p:sp>
      <p:sp>
        <p:nvSpPr>
          <p:cNvPr id="3" name="Content Placeholder 2"/>
          <p:cNvSpPr>
            <a:spLocks noGrp="1"/>
          </p:cNvSpPr>
          <p:nvPr>
            <p:ph idx="1"/>
          </p:nvPr>
        </p:nvSpPr>
        <p:spPr/>
        <p:txBody>
          <a:bodyPr/>
          <a:lstStyle/>
          <a:p>
            <a:r>
              <a:rPr lang="en-US" dirty="0" smtClean="0"/>
              <a:t>Intravenous dynamic testing:</a:t>
            </a:r>
          </a:p>
          <a:p>
            <a:pPr lvl="1"/>
            <a:r>
              <a:rPr lang="en-US" dirty="0"/>
              <a:t>Combined Glucose Insulin Tolerance Test (CGITT)</a:t>
            </a:r>
          </a:p>
          <a:p>
            <a:pPr lvl="2"/>
            <a:r>
              <a:rPr lang="en-US" dirty="0" smtClean="0"/>
              <a:t>Baseline sample for insulin and glucose</a:t>
            </a:r>
          </a:p>
          <a:p>
            <a:pPr lvl="2"/>
            <a:r>
              <a:rPr lang="en-US" dirty="0" smtClean="0"/>
              <a:t>Administer 150mg/kg dextrose IV, followed by 0.1IU/kg insulin</a:t>
            </a:r>
          </a:p>
          <a:p>
            <a:pPr lvl="2"/>
            <a:r>
              <a:rPr lang="en-US" dirty="0" smtClean="0"/>
              <a:t>Frequent sampling over 150min to determine glucose curve</a:t>
            </a:r>
          </a:p>
          <a:p>
            <a:pPr lvl="2"/>
            <a:r>
              <a:rPr lang="en-US" dirty="0" smtClean="0"/>
              <a:t>Insulin sample at 45min</a:t>
            </a:r>
          </a:p>
          <a:p>
            <a:pPr lvl="2"/>
            <a:r>
              <a:rPr lang="en-US" dirty="0" smtClean="0"/>
              <a:t>Insulin should be &lt;100</a:t>
            </a:r>
            <a:r>
              <a:rPr lang="en-US" dirty="0" smtClean="0">
                <a:latin typeface="Symbol" charset="2"/>
                <a:ea typeface="Symbol" charset="2"/>
                <a:cs typeface="Symbol" charset="2"/>
              </a:rPr>
              <a:t>m</a:t>
            </a:r>
            <a:r>
              <a:rPr lang="en-US" dirty="0" smtClean="0">
                <a:ea typeface="Symbol" charset="2"/>
                <a:cs typeface="Symbol" charset="2"/>
              </a:rPr>
              <a:t>IU/mL</a:t>
            </a:r>
          </a:p>
          <a:p>
            <a:pPr lvl="2"/>
            <a:r>
              <a:rPr lang="en-US" dirty="0" smtClean="0">
                <a:ea typeface="Symbol" charset="2"/>
                <a:cs typeface="Symbol" charset="2"/>
              </a:rPr>
              <a:t>Blood glucose should return to baseline by 45min</a:t>
            </a:r>
            <a:endParaRPr lang="en-US" dirty="0"/>
          </a:p>
        </p:txBody>
      </p:sp>
    </p:spTree>
    <p:extLst>
      <p:ext uri="{BB962C8B-B14F-4D97-AF65-F5344CB8AC3E}">
        <p14:creationId xmlns:p14="http://schemas.microsoft.com/office/powerpoint/2010/main" val="6256868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diagnostics?</a:t>
            </a:r>
            <a:endParaRPr lang="en-US" dirty="0"/>
          </a:p>
        </p:txBody>
      </p:sp>
      <p:sp>
        <p:nvSpPr>
          <p:cNvPr id="3" name="Content Placeholder 2"/>
          <p:cNvSpPr>
            <a:spLocks noGrp="1"/>
          </p:cNvSpPr>
          <p:nvPr>
            <p:ph idx="1"/>
          </p:nvPr>
        </p:nvSpPr>
        <p:spPr/>
        <p:txBody>
          <a:bodyPr/>
          <a:lstStyle/>
          <a:p>
            <a:r>
              <a:rPr lang="en-US" dirty="0" smtClean="0"/>
              <a:t>Recent work at WCVM has investigated established biomarkers in human diabetes and metabolic syndrome:</a:t>
            </a:r>
          </a:p>
          <a:p>
            <a:pPr lvl="1"/>
            <a:r>
              <a:rPr lang="en-US" dirty="0" smtClean="0"/>
              <a:t>Methylglyoxal (MG)</a:t>
            </a:r>
          </a:p>
          <a:p>
            <a:pPr lvl="1"/>
            <a:r>
              <a:rPr lang="en-US" dirty="0" smtClean="0"/>
              <a:t>D-lactate</a:t>
            </a:r>
          </a:p>
          <a:p>
            <a:pPr lvl="1"/>
            <a:r>
              <a:rPr lang="en-US" dirty="0" smtClean="0"/>
              <a:t>L-lactate</a:t>
            </a:r>
          </a:p>
          <a:p>
            <a:pPr lvl="1"/>
            <a:r>
              <a:rPr lang="en-US" dirty="0" err="1" smtClean="0"/>
              <a:t>TNF</a:t>
            </a:r>
            <a:r>
              <a:rPr lang="en-US" dirty="0" err="1" smtClean="0">
                <a:latin typeface="Symbol" charset="2"/>
                <a:ea typeface="Symbol" charset="2"/>
                <a:cs typeface="Symbol" charset="2"/>
              </a:rPr>
              <a:t>a</a:t>
            </a:r>
            <a:endParaRPr lang="en-US" dirty="0" smtClean="0">
              <a:ea typeface="Symbol" charset="2"/>
              <a:cs typeface="Symbol" charset="2"/>
            </a:endParaRPr>
          </a:p>
          <a:p>
            <a:pPr lvl="1"/>
            <a:r>
              <a:rPr lang="en-US" dirty="0" smtClean="0">
                <a:ea typeface="Symbol" charset="2"/>
                <a:cs typeface="Symbol" charset="2"/>
              </a:rPr>
              <a:t>IL-6</a:t>
            </a:r>
          </a:p>
          <a:p>
            <a:pPr lvl="1"/>
            <a:r>
              <a:rPr lang="en-US" dirty="0" smtClean="0">
                <a:ea typeface="Symbol" charset="2"/>
                <a:cs typeface="Symbol" charset="2"/>
              </a:rPr>
              <a:t>Macrophage chemoattractant protein-1 (MCP-1)</a:t>
            </a:r>
            <a:endParaRPr lang="en-US" dirty="0"/>
          </a:p>
        </p:txBody>
      </p:sp>
    </p:spTree>
    <p:extLst>
      <p:ext uri="{BB962C8B-B14F-4D97-AF65-F5344CB8AC3E}">
        <p14:creationId xmlns:p14="http://schemas.microsoft.com/office/powerpoint/2010/main" val="34793143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00" y="717754"/>
            <a:ext cx="7239000" cy="5429250"/>
          </a:xfrm>
          <a:prstGeom prst="rect">
            <a:avLst/>
          </a:prstGeom>
        </p:spPr>
      </p:pic>
    </p:spTree>
    <p:extLst>
      <p:ext uri="{BB962C8B-B14F-4D97-AF65-F5344CB8AC3E}">
        <p14:creationId xmlns:p14="http://schemas.microsoft.com/office/powerpoint/2010/main" val="35058022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83471"/>
            <a:ext cx="7886700" cy="1325563"/>
          </a:xfrm>
        </p:spPr>
        <p:txBody>
          <a:bodyPr/>
          <a:lstStyle/>
          <a:p>
            <a:r>
              <a:rPr lang="en-US" dirty="0" smtClean="0"/>
              <a:t>Current Therapies:</a:t>
            </a:r>
            <a:endParaRPr lang="en-US" dirty="0"/>
          </a:p>
        </p:txBody>
      </p:sp>
      <p:sp>
        <p:nvSpPr>
          <p:cNvPr id="3" name="Content Placeholder 2"/>
          <p:cNvSpPr>
            <a:spLocks noGrp="1"/>
          </p:cNvSpPr>
          <p:nvPr>
            <p:ph idx="1"/>
          </p:nvPr>
        </p:nvSpPr>
        <p:spPr>
          <a:xfrm>
            <a:off x="628650" y="2127379"/>
            <a:ext cx="7886700" cy="4049583"/>
          </a:xfrm>
        </p:spPr>
        <p:txBody>
          <a:bodyPr>
            <a:normAutofit/>
          </a:bodyPr>
          <a:lstStyle/>
          <a:p>
            <a:r>
              <a:rPr lang="en-US" dirty="0" smtClean="0"/>
              <a:t>Levothyroxine</a:t>
            </a:r>
          </a:p>
          <a:p>
            <a:pPr lvl="1"/>
            <a:r>
              <a:rPr lang="en-US" dirty="0" smtClean="0"/>
              <a:t>Increased metabolic rate?</a:t>
            </a:r>
          </a:p>
          <a:p>
            <a:pPr lvl="1"/>
            <a:r>
              <a:rPr lang="en-US" dirty="0" smtClean="0"/>
              <a:t>0.1mg/kg q24h PO for 3-6 </a:t>
            </a:r>
            <a:r>
              <a:rPr lang="en-US" dirty="0" err="1" smtClean="0"/>
              <a:t>mos</a:t>
            </a:r>
            <a:r>
              <a:rPr lang="en-US" dirty="0" smtClean="0"/>
              <a:t> while on strict diet</a:t>
            </a:r>
          </a:p>
          <a:p>
            <a:pPr lvl="1"/>
            <a:r>
              <a:rPr lang="en-US" dirty="0" smtClean="0"/>
              <a:t>Accelerated weight loss, improved insulin sensitivity</a:t>
            </a:r>
          </a:p>
          <a:p>
            <a:pPr lvl="1"/>
            <a:r>
              <a:rPr lang="en-US" dirty="0" smtClean="0"/>
              <a:t>Must taper off (0.05mg/kg q24h PO for 2 weeks, then 0.025mg/kg q24h PO for 2 weeks) </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2304" y="365126"/>
            <a:ext cx="3322772" cy="2449358"/>
          </a:xfrm>
          <a:prstGeom prst="rect">
            <a:avLst/>
          </a:prstGeom>
        </p:spPr>
      </p:pic>
    </p:spTree>
    <p:extLst>
      <p:ext uri="{BB962C8B-B14F-4D97-AF65-F5344CB8AC3E}">
        <p14:creationId xmlns:p14="http://schemas.microsoft.com/office/powerpoint/2010/main" val="25718949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1662" y="1524000"/>
            <a:ext cx="4122738" cy="4495800"/>
          </a:xfrm>
        </p:spPr>
        <p:txBody>
          <a:bodyPr>
            <a:normAutofit/>
          </a:bodyPr>
          <a:lstStyle/>
          <a:p>
            <a:r>
              <a:rPr lang="en-US" dirty="0"/>
              <a:t>Metformin</a:t>
            </a:r>
          </a:p>
          <a:p>
            <a:pPr lvl="1"/>
            <a:r>
              <a:rPr lang="en-US" dirty="0"/>
              <a:t>Questionable efficacy due to poor bioavailability</a:t>
            </a:r>
          </a:p>
          <a:p>
            <a:pPr lvl="1"/>
            <a:r>
              <a:rPr lang="en-US" dirty="0"/>
              <a:t>May decrease glucose absorption and therefore insulin response</a:t>
            </a:r>
          </a:p>
          <a:p>
            <a:pPr lvl="1"/>
            <a:r>
              <a:rPr lang="en-US" dirty="0"/>
              <a:t>15-30mg/kg PO q12-24h </a:t>
            </a:r>
            <a:r>
              <a:rPr lang="en-US" b="1" i="1" dirty="0"/>
              <a:t>prior to feeding</a:t>
            </a:r>
          </a:p>
          <a:p>
            <a:endParaRPr lang="en-US" dirty="0"/>
          </a:p>
        </p:txBody>
      </p:sp>
      <p:sp>
        <p:nvSpPr>
          <p:cNvPr id="5" name="Content Placeholder 4"/>
          <p:cNvSpPr>
            <a:spLocks noGrp="1"/>
          </p:cNvSpPr>
          <p:nvPr>
            <p:ph sz="half" idx="2"/>
          </p:nvPr>
        </p:nvSpPr>
        <p:spPr/>
        <p:txBody>
          <a:bodyPr/>
          <a:lstStyle/>
          <a:p>
            <a:endParaRPr lang="en-CA"/>
          </a:p>
        </p:txBody>
      </p:sp>
      <p:sp>
        <p:nvSpPr>
          <p:cNvPr id="2" name="Title 1"/>
          <p:cNvSpPr>
            <a:spLocks noGrp="1"/>
          </p:cNvSpPr>
          <p:nvPr>
            <p:ph type="title"/>
          </p:nvPr>
        </p:nvSpPr>
        <p:spPr/>
        <p:txBody>
          <a:bodyPr/>
          <a:lstStyle/>
          <a:p>
            <a:r>
              <a:rPr lang="en-US" dirty="0"/>
              <a:t>Current Therapies: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2142" y="1981200"/>
            <a:ext cx="3879300" cy="3429000"/>
          </a:xfrm>
          <a:prstGeom prst="rect">
            <a:avLst/>
          </a:prstGeom>
        </p:spPr>
      </p:pic>
    </p:spTree>
    <p:extLst>
      <p:ext uri="{BB962C8B-B14F-4D97-AF65-F5344CB8AC3E}">
        <p14:creationId xmlns:p14="http://schemas.microsoft.com/office/powerpoint/2010/main" val="1478765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a:t>
            </a:r>
            <a:endParaRPr lang="en-US" dirty="0"/>
          </a:p>
        </p:txBody>
      </p:sp>
      <p:pic>
        <p:nvPicPr>
          <p:cNvPr id="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70053" y="3964430"/>
            <a:ext cx="5873948" cy="2893570"/>
          </a:xfrm>
          <a:effectLst>
            <a:outerShdw blurRad="50800" dist="38100" dir="10800000" sx="102000" sy="102000" algn="r" rotWithShape="0">
              <a:prstClr val="black">
                <a:alpha val="67000"/>
              </a:prstClr>
            </a:outerShdw>
          </a:effectLst>
        </p:spPr>
      </p:pic>
      <p:pic>
        <p:nvPicPr>
          <p:cNvPr id="6"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1690690"/>
            <a:ext cx="6031488" cy="2273740"/>
          </a:xfrm>
          <a:prstGeom prst="rect">
            <a:avLst/>
          </a:prstGeom>
          <a:effectLst>
            <a:outerShdw blurRad="50800" dist="38100" dir="2700000" sx="103000" sy="103000" algn="tl" rotWithShape="0">
              <a:prstClr val="black">
                <a:alpha val="67000"/>
              </a:prstClr>
            </a:outerShdw>
          </a:effectLst>
        </p:spPr>
      </p:pic>
    </p:spTree>
    <p:extLst>
      <p:ext uri="{BB962C8B-B14F-4D97-AF65-F5344CB8AC3E}">
        <p14:creationId xmlns:p14="http://schemas.microsoft.com/office/powerpoint/2010/main" val="24613342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85329" y="538361"/>
            <a:ext cx="3368795" cy="3187145"/>
          </a:xfr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6953" r="18613"/>
          <a:stretch/>
        </p:blipFill>
        <p:spPr>
          <a:xfrm>
            <a:off x="1130254" y="101601"/>
            <a:ext cx="3049917" cy="223907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07195">
            <a:off x="2730815" y="2221454"/>
            <a:ext cx="4269141" cy="28466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970" y="4294742"/>
            <a:ext cx="3363082" cy="247285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3601" y="4266990"/>
            <a:ext cx="3256744" cy="2442558"/>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920" y="2088430"/>
            <a:ext cx="3322772" cy="2449358"/>
          </a:xfrm>
          <a:prstGeom prst="rect">
            <a:avLst/>
          </a:prstGeom>
        </p:spPr>
      </p:pic>
    </p:spTree>
    <p:extLst>
      <p:ext uri="{BB962C8B-B14F-4D97-AF65-F5344CB8AC3E}">
        <p14:creationId xmlns:p14="http://schemas.microsoft.com/office/powerpoint/2010/main" val="27784840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1533621"/>
            <a:ext cx="7696200" cy="2354497"/>
          </a:xfrm>
          <a:effectLst>
            <a:outerShdw blurRad="50800" dist="38100" dir="2700000" sx="102000" sy="102000" algn="tl" rotWithShape="0">
              <a:prstClr val="black">
                <a:alpha val="67000"/>
              </a:prstClr>
            </a:outerShdw>
          </a:effectLst>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3973940"/>
            <a:ext cx="6324600" cy="2760277"/>
          </a:xfrm>
          <a:prstGeom prst="rect">
            <a:avLst/>
          </a:prstGeom>
          <a:effectLst>
            <a:outerShdw blurRad="50800" dist="38100" dir="10800000" sx="102000" sy="102000" algn="r" rotWithShape="0">
              <a:prstClr val="black">
                <a:alpha val="67000"/>
              </a:prstClr>
            </a:outerShdw>
          </a:effectLst>
        </p:spPr>
      </p:pic>
    </p:spTree>
    <p:extLst>
      <p:ext uri="{BB962C8B-B14F-4D97-AF65-F5344CB8AC3E}">
        <p14:creationId xmlns:p14="http://schemas.microsoft.com/office/powerpoint/2010/main" val="9803209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048819" cy="1325563"/>
          </a:xfrm>
        </p:spPr>
        <p:txBody>
          <a:bodyPr/>
          <a:lstStyle/>
          <a:p>
            <a:r>
              <a:rPr lang="en-US" dirty="0" smtClean="0"/>
              <a:t>Management of Equine Metabolic Syndrome  </a:t>
            </a:r>
            <a:endParaRPr lang="en-US" dirty="0"/>
          </a:p>
        </p:txBody>
      </p:sp>
      <p:sp>
        <p:nvSpPr>
          <p:cNvPr id="3" name="Content Placeholder 2"/>
          <p:cNvSpPr>
            <a:spLocks noGrp="1"/>
          </p:cNvSpPr>
          <p:nvPr>
            <p:ph idx="1"/>
          </p:nvPr>
        </p:nvSpPr>
        <p:spPr>
          <a:xfrm>
            <a:off x="610508" y="2007054"/>
            <a:ext cx="4687207" cy="4351338"/>
          </a:xfrm>
          <a:prstGeom prst="rect">
            <a:avLst/>
          </a:prstGeom>
        </p:spPr>
        <p:txBody>
          <a:bodyPr/>
          <a:lstStyle/>
          <a:p>
            <a:pPr lvl="1"/>
            <a:endParaRPr lang="en-US" dirty="0" smtClean="0"/>
          </a:p>
        </p:txBody>
      </p:sp>
      <p:pic>
        <p:nvPicPr>
          <p:cNvPr id="4" name="Picture 3" descr="5414d.jpg"/>
          <p:cNvPicPr>
            <a:picLocks noChangeAspect="1"/>
          </p:cNvPicPr>
          <p:nvPr/>
        </p:nvPicPr>
        <p:blipFill rotWithShape="1">
          <a:blip r:embed="rId3">
            <a:extLst>
              <a:ext uri="{28A0092B-C50C-407E-A947-70E740481C1C}">
                <a14:useLocalDpi xmlns:a14="http://schemas.microsoft.com/office/drawing/2010/main" val="0"/>
              </a:ext>
            </a:extLst>
          </a:blip>
          <a:srcRect l="7142" r="9184"/>
          <a:stretch/>
        </p:blipFill>
        <p:spPr>
          <a:xfrm>
            <a:off x="152400" y="1752600"/>
            <a:ext cx="4154715" cy="4965391"/>
          </a:xfrm>
          <a:prstGeom prst="rect">
            <a:avLst/>
          </a:prstGeom>
        </p:spPr>
      </p:pic>
      <p:pic>
        <p:nvPicPr>
          <p:cNvPr id="6" name="Picture 5"/>
          <p:cNvPicPr>
            <a:picLocks noChangeAspect="1"/>
          </p:cNvPicPr>
          <p:nvPr/>
        </p:nvPicPr>
        <p:blipFill>
          <a:blip r:embed="rId4"/>
          <a:stretch>
            <a:fillRect/>
          </a:stretch>
        </p:blipFill>
        <p:spPr>
          <a:xfrm>
            <a:off x="4419600" y="2524865"/>
            <a:ext cx="4648200" cy="3315716"/>
          </a:xfrm>
          <a:prstGeom prst="rect">
            <a:avLst/>
          </a:prstGeom>
        </p:spPr>
      </p:pic>
    </p:spTree>
    <p:extLst>
      <p:ext uri="{BB962C8B-B14F-4D97-AF65-F5344CB8AC3E}">
        <p14:creationId xmlns:p14="http://schemas.microsoft.com/office/powerpoint/2010/main" val="40926763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a:t>
            </a:r>
            <a:endParaRPr lang="en-US" dirty="0"/>
          </a:p>
        </p:txBody>
      </p:sp>
      <p:sp>
        <p:nvSpPr>
          <p:cNvPr id="3" name="Content Placeholder 2"/>
          <p:cNvSpPr>
            <a:spLocks noGrp="1"/>
          </p:cNvSpPr>
          <p:nvPr>
            <p:ph idx="1"/>
          </p:nvPr>
        </p:nvSpPr>
        <p:spPr>
          <a:xfrm>
            <a:off x="628650" y="1825625"/>
            <a:ext cx="4476750" cy="4351338"/>
          </a:xfrm>
        </p:spPr>
        <p:txBody>
          <a:bodyPr/>
          <a:lstStyle/>
          <a:p>
            <a:r>
              <a:rPr lang="en-US" dirty="0" smtClean="0"/>
              <a:t>Insulin sensitivity increased by:</a:t>
            </a:r>
          </a:p>
          <a:p>
            <a:pPr lvl="1"/>
            <a:r>
              <a:rPr lang="en-US" dirty="0" smtClean="0"/>
              <a:t>Weight loss!</a:t>
            </a:r>
          </a:p>
          <a:p>
            <a:pPr lvl="1"/>
            <a:r>
              <a:rPr lang="en-US" dirty="0" smtClean="0"/>
              <a:t>So consider:</a:t>
            </a:r>
          </a:p>
          <a:p>
            <a:pPr lvl="2"/>
            <a:r>
              <a:rPr lang="en-US" dirty="0" smtClean="0"/>
              <a:t>Use of levothyroxine</a:t>
            </a:r>
          </a:p>
          <a:p>
            <a:pPr lvl="2"/>
            <a:r>
              <a:rPr lang="en-US" dirty="0" smtClean="0"/>
              <a:t>Increased exercise (not yet proven in equids)</a:t>
            </a:r>
          </a:p>
          <a:p>
            <a:pPr lvl="2"/>
            <a:r>
              <a:rPr lang="en-US" b="1" dirty="0" smtClean="0"/>
              <a:t>Appropriate diet</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599" y="584802"/>
            <a:ext cx="3763604" cy="301088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599" y="3606769"/>
            <a:ext cx="3763605" cy="2509071"/>
          </a:xfrm>
          <a:prstGeom prst="rect">
            <a:avLst/>
          </a:prstGeom>
        </p:spPr>
      </p:pic>
    </p:spTree>
    <p:extLst>
      <p:ext uri="{BB962C8B-B14F-4D97-AF65-F5344CB8AC3E}">
        <p14:creationId xmlns:p14="http://schemas.microsoft.com/office/powerpoint/2010/main" val="20225431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a:t>
            </a:r>
            <a:endParaRPr lang="en-US" dirty="0"/>
          </a:p>
        </p:txBody>
      </p:sp>
      <p:sp>
        <p:nvSpPr>
          <p:cNvPr id="3" name="Content Placeholder 2"/>
          <p:cNvSpPr>
            <a:spLocks noGrp="1"/>
          </p:cNvSpPr>
          <p:nvPr>
            <p:ph idx="1"/>
          </p:nvPr>
        </p:nvSpPr>
        <p:spPr>
          <a:prstGeom prst="rect">
            <a:avLst/>
          </a:prstGeom>
        </p:spPr>
        <p:txBody>
          <a:bodyPr>
            <a:normAutofit fontScale="85000" lnSpcReduction="10000"/>
          </a:bodyPr>
          <a:lstStyle/>
          <a:p>
            <a:r>
              <a:rPr lang="en-US" dirty="0" smtClean="0"/>
              <a:t>Weight reduction</a:t>
            </a:r>
          </a:p>
          <a:p>
            <a:pPr lvl="1"/>
            <a:r>
              <a:rPr lang="en-US" dirty="0" smtClean="0"/>
              <a:t>Feed 1.5% ideal body weight per day in DM (hay)</a:t>
            </a:r>
          </a:p>
          <a:p>
            <a:pPr lvl="2"/>
            <a:r>
              <a:rPr lang="en-US" dirty="0" smtClean="0"/>
              <a:t>Hay should be analyzed</a:t>
            </a:r>
          </a:p>
          <a:p>
            <a:pPr lvl="3"/>
            <a:r>
              <a:rPr lang="en-US" dirty="0" smtClean="0"/>
              <a:t>Looking for low NSC content (&lt;10%)</a:t>
            </a:r>
          </a:p>
          <a:p>
            <a:pPr lvl="3"/>
            <a:r>
              <a:rPr lang="en-US" dirty="0" smtClean="0"/>
              <a:t>Typically this ‘quality’ of hay also lower DE so good for weight loss</a:t>
            </a:r>
          </a:p>
          <a:p>
            <a:pPr lvl="2"/>
            <a:r>
              <a:rPr lang="en-US" dirty="0"/>
              <a:t>Decrease to 1% if no change after 1 </a:t>
            </a:r>
            <a:r>
              <a:rPr lang="en-US" dirty="0" smtClean="0"/>
              <a:t>month</a:t>
            </a:r>
          </a:p>
          <a:p>
            <a:pPr lvl="3"/>
            <a:r>
              <a:rPr lang="en-US" dirty="0" smtClean="0"/>
              <a:t>Is this too low?</a:t>
            </a:r>
          </a:p>
          <a:p>
            <a:pPr lvl="1"/>
            <a:r>
              <a:rPr lang="en-US" dirty="0" smtClean="0"/>
              <a:t>Eliminate grains, concentrates, treats and pasture from diet</a:t>
            </a:r>
          </a:p>
          <a:p>
            <a:pPr lvl="2"/>
            <a:r>
              <a:rPr lang="en-US" dirty="0" smtClean="0"/>
              <a:t>Ration balancer</a:t>
            </a:r>
          </a:p>
          <a:p>
            <a:pPr lvl="1"/>
            <a:r>
              <a:rPr lang="en-US" dirty="0" smtClean="0"/>
              <a:t>Increase exercise!!!</a:t>
            </a:r>
          </a:p>
          <a:p>
            <a:pPr lvl="2"/>
            <a:r>
              <a:rPr lang="en-US" dirty="0" smtClean="0"/>
              <a:t>Not if currently </a:t>
            </a:r>
            <a:r>
              <a:rPr lang="en-US" dirty="0" err="1" smtClean="0"/>
              <a:t>laminiti</a:t>
            </a:r>
            <a:r>
              <a:rPr lang="en-US" dirty="0" err="1"/>
              <a:t>c</a:t>
            </a:r>
            <a:endParaRPr lang="en-US" dirty="0" smtClean="0"/>
          </a:p>
          <a:p>
            <a:pPr lvl="2"/>
            <a:r>
              <a:rPr lang="en-US" dirty="0" smtClean="0"/>
              <a:t>Minimum of 4 days/</a:t>
            </a:r>
            <a:r>
              <a:rPr lang="en-US" dirty="0" err="1" smtClean="0"/>
              <a:t>wk</a:t>
            </a:r>
            <a:r>
              <a:rPr lang="en-US" dirty="0" smtClean="0"/>
              <a:t>, minimum of 30min per session at trot/canter (</a:t>
            </a:r>
            <a:r>
              <a:rPr lang="en-US" dirty="0" err="1" smtClean="0"/>
              <a:t>approx</a:t>
            </a:r>
            <a:r>
              <a:rPr lang="en-US" dirty="0" smtClean="0"/>
              <a:t> 1h total/session)</a:t>
            </a:r>
          </a:p>
        </p:txBody>
      </p:sp>
    </p:spTree>
    <p:extLst>
      <p:ext uri="{BB962C8B-B14F-4D97-AF65-F5344CB8AC3E}">
        <p14:creationId xmlns:p14="http://schemas.microsoft.com/office/powerpoint/2010/main" val="39366444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Soaking hay:</a:t>
            </a:r>
          </a:p>
          <a:p>
            <a:pPr lvl="1"/>
            <a:r>
              <a:rPr lang="en-US" dirty="0"/>
              <a:t>A</a:t>
            </a:r>
            <a:r>
              <a:rPr lang="en-US" dirty="0" smtClean="0"/>
              <a:t>llows for leaching of nutrients – multiple studies have demonstrated the ability </a:t>
            </a:r>
            <a:r>
              <a:rPr lang="en-US" dirty="0" smtClean="0"/>
              <a:t>to decrease </a:t>
            </a:r>
            <a:r>
              <a:rPr lang="en-US" dirty="0" smtClean="0"/>
              <a:t>NSC/WSC with soaking regimens</a:t>
            </a:r>
          </a:p>
          <a:p>
            <a:pPr lvl="1"/>
            <a:r>
              <a:rPr lang="en-US" dirty="0" smtClean="0"/>
              <a:t>CP not likely affected</a:t>
            </a:r>
          </a:p>
          <a:p>
            <a:pPr lvl="1"/>
            <a:r>
              <a:rPr lang="en-US" dirty="0" smtClean="0"/>
              <a:t>Affect on vitamins and minerals unknown</a:t>
            </a:r>
          </a:p>
          <a:p>
            <a:pPr lvl="1"/>
            <a:r>
              <a:rPr lang="en-US" dirty="0" smtClean="0"/>
              <a:t>DE </a:t>
            </a:r>
            <a:r>
              <a:rPr lang="en-US" dirty="0"/>
              <a:t>may be greatly affected</a:t>
            </a:r>
          </a:p>
          <a:p>
            <a:pPr lvl="1"/>
            <a:r>
              <a:rPr lang="en-US" dirty="0"/>
              <a:t>Intake may be greatly </a:t>
            </a:r>
            <a:r>
              <a:rPr lang="en-US" dirty="0" smtClean="0"/>
              <a:t>affected</a:t>
            </a:r>
            <a:endParaRPr lang="en-US" dirty="0"/>
          </a:p>
          <a:p>
            <a:r>
              <a:rPr lang="en-US" dirty="0"/>
              <a:t>Common to soak in just enough water to cover the hay for 20-40min, 2-4h, or overnight</a:t>
            </a:r>
          </a:p>
          <a:p>
            <a:endParaRPr lang="en-US" dirty="0" smtClean="0"/>
          </a:p>
          <a:p>
            <a:pPr lvl="1"/>
            <a:endParaRPr lang="en-US" dirty="0"/>
          </a:p>
        </p:txBody>
      </p:sp>
    </p:spTree>
    <p:extLst>
      <p:ext uri="{BB962C8B-B14F-4D97-AF65-F5344CB8AC3E}">
        <p14:creationId xmlns:p14="http://schemas.microsoft.com/office/powerpoint/2010/main" val="32114222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a:t>
            </a:r>
            <a:endParaRPr lang="en-US" dirty="0"/>
          </a:p>
        </p:txBody>
      </p:sp>
      <p:sp>
        <p:nvSpPr>
          <p:cNvPr id="3" name="Content Placeholder 2"/>
          <p:cNvSpPr>
            <a:spLocks noGrp="1"/>
          </p:cNvSpPr>
          <p:nvPr>
            <p:ph idx="1"/>
          </p:nvPr>
        </p:nvSpPr>
        <p:spPr>
          <a:xfrm>
            <a:off x="228601" y="1600200"/>
            <a:ext cx="5972444" cy="4495800"/>
          </a:xfrm>
          <a:prstGeom prst="rect">
            <a:avLst/>
          </a:prstGeom>
        </p:spPr>
        <p:txBody>
          <a:bodyPr>
            <a:normAutofit fontScale="70000" lnSpcReduction="20000"/>
          </a:bodyPr>
          <a:lstStyle/>
          <a:p>
            <a:r>
              <a:rPr lang="en-US" dirty="0" smtClean="0"/>
              <a:t>Limiting pasture:</a:t>
            </a:r>
          </a:p>
          <a:p>
            <a:pPr lvl="1"/>
            <a:r>
              <a:rPr lang="en-US" dirty="0"/>
              <a:t>Complete restriction (dry lot</a:t>
            </a:r>
            <a:r>
              <a:rPr lang="en-US" dirty="0" smtClean="0"/>
              <a:t>)</a:t>
            </a:r>
          </a:p>
          <a:p>
            <a:pPr lvl="2"/>
            <a:r>
              <a:rPr lang="en-US" dirty="0" smtClean="0"/>
              <a:t>Some horses cannot be allowed access </a:t>
            </a:r>
            <a:r>
              <a:rPr lang="en-US" i="1" dirty="0" smtClean="0"/>
              <a:t>ever</a:t>
            </a:r>
            <a:endParaRPr lang="en-US" i="1" dirty="0"/>
          </a:p>
          <a:p>
            <a:pPr lvl="1"/>
            <a:r>
              <a:rPr lang="en-US" dirty="0"/>
              <a:t>1h twice daily</a:t>
            </a:r>
          </a:p>
          <a:p>
            <a:pPr lvl="2"/>
            <a:r>
              <a:rPr lang="en-US" dirty="0" smtClean="0"/>
              <a:t>6am-10am safest time most days</a:t>
            </a:r>
            <a:endParaRPr lang="en-US" dirty="0"/>
          </a:p>
          <a:p>
            <a:pPr lvl="1"/>
            <a:r>
              <a:rPr lang="en-US" dirty="0"/>
              <a:t>Grazing muzzle </a:t>
            </a:r>
          </a:p>
          <a:p>
            <a:pPr lvl="2"/>
            <a:r>
              <a:rPr lang="en-US" dirty="0"/>
              <a:t>Owners are NOT good at ‘saying no’ to their horses</a:t>
            </a:r>
          </a:p>
          <a:p>
            <a:pPr lvl="2"/>
            <a:r>
              <a:rPr lang="en-US" dirty="0"/>
              <a:t>Horses (ponies!) are GOOD at getting out of muzzles</a:t>
            </a:r>
          </a:p>
          <a:p>
            <a:pPr lvl="1"/>
            <a:r>
              <a:rPr lang="en-US" dirty="0"/>
              <a:t>Strip </a:t>
            </a:r>
            <a:r>
              <a:rPr lang="en-US" dirty="0" smtClean="0"/>
              <a:t>grazing</a:t>
            </a:r>
          </a:p>
          <a:p>
            <a:pPr lvl="1"/>
            <a:r>
              <a:rPr lang="en-US" dirty="0" smtClean="0"/>
              <a:t>‘Pasture Paradise’</a:t>
            </a:r>
          </a:p>
          <a:p>
            <a:r>
              <a:rPr lang="en-US" dirty="0" smtClean="0"/>
              <a:t>Lifelong management!</a:t>
            </a:r>
          </a:p>
          <a:p>
            <a:pPr lvl="1"/>
            <a:r>
              <a:rPr lang="en-US" dirty="0" smtClean="0"/>
              <a:t>Owner must pay attention to </a:t>
            </a:r>
            <a:r>
              <a:rPr lang="en-US" b="1" dirty="0" smtClean="0"/>
              <a:t>BCS</a:t>
            </a:r>
            <a:r>
              <a:rPr lang="en-US" dirty="0" smtClean="0"/>
              <a:t>, regional adiposity, growth of grass (knowing when high risk periods likely)</a:t>
            </a:r>
          </a:p>
        </p:txBody>
      </p:sp>
      <p:pic>
        <p:nvPicPr>
          <p:cNvPr id="4" name="Picture 3" descr="2469957123_70afe33766_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4844" y="638445"/>
            <a:ext cx="2866755" cy="2866755"/>
          </a:xfrm>
          <a:prstGeom prst="rect">
            <a:avLst/>
          </a:prstGeom>
        </p:spPr>
      </p:pic>
      <p:pic>
        <p:nvPicPr>
          <p:cNvPr id="5" name="Picture 4"/>
          <p:cNvPicPr>
            <a:picLocks noChangeAspect="1"/>
          </p:cNvPicPr>
          <p:nvPr/>
        </p:nvPicPr>
        <p:blipFill>
          <a:blip r:embed="rId4"/>
          <a:stretch>
            <a:fillRect/>
          </a:stretch>
        </p:blipFill>
        <p:spPr>
          <a:xfrm>
            <a:off x="6124845" y="3673923"/>
            <a:ext cx="2866754" cy="2139315"/>
          </a:xfrm>
          <a:prstGeom prst="rect">
            <a:avLst/>
          </a:prstGeom>
        </p:spPr>
      </p:pic>
    </p:spTree>
    <p:extLst>
      <p:ext uri="{BB962C8B-B14F-4D97-AF65-F5344CB8AC3E}">
        <p14:creationId xmlns:p14="http://schemas.microsoft.com/office/powerpoint/2010/main" val="3297421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Body Condition Score?</a:t>
            </a:r>
            <a:endParaRPr lang="en-US" dirty="0"/>
          </a:p>
        </p:txBody>
      </p:sp>
      <p:sp>
        <p:nvSpPr>
          <p:cNvPr id="3" name="Content Placeholder 2"/>
          <p:cNvSpPr>
            <a:spLocks noGrp="1"/>
          </p:cNvSpPr>
          <p:nvPr>
            <p:ph idx="1"/>
          </p:nvPr>
        </p:nvSpPr>
        <p:spPr/>
        <p:txBody>
          <a:bodyPr/>
          <a:lstStyle/>
          <a:p>
            <a:r>
              <a:rPr lang="en-US" dirty="0"/>
              <a:t>A</a:t>
            </a:r>
            <a:r>
              <a:rPr lang="en-US" dirty="0" smtClean="0"/>
              <a:t>n objective system of evaluating a horse’s level of stored </a:t>
            </a:r>
            <a:r>
              <a:rPr lang="en-US" dirty="0" smtClean="0"/>
              <a:t>fat</a:t>
            </a:r>
          </a:p>
          <a:p>
            <a:r>
              <a:rPr lang="en-US" dirty="0" smtClean="0"/>
              <a:t>Assigns a </a:t>
            </a:r>
            <a:r>
              <a:rPr lang="en-US" dirty="0" smtClean="0"/>
              <a:t>numeric score to allow comparison between </a:t>
            </a:r>
            <a:r>
              <a:rPr lang="en-US" dirty="0" smtClean="0"/>
              <a:t>horses</a:t>
            </a:r>
          </a:p>
          <a:p>
            <a:r>
              <a:rPr lang="en-US" dirty="0"/>
              <a:t>Important part of investigation in cases of neglect</a:t>
            </a:r>
          </a:p>
          <a:p>
            <a:r>
              <a:rPr lang="en-US" dirty="0"/>
              <a:t>Not a good indicator of actual weight</a:t>
            </a:r>
          </a:p>
          <a:p>
            <a:pPr marL="0" indent="0">
              <a:buNone/>
            </a:pPr>
            <a:endParaRPr lang="en-US" dirty="0" smtClean="0"/>
          </a:p>
          <a:p>
            <a:endParaRPr lang="en-US" dirty="0" smtClean="0"/>
          </a:p>
          <a:p>
            <a:endParaRPr lang="en-US" dirty="0"/>
          </a:p>
        </p:txBody>
      </p:sp>
    </p:spTree>
    <p:extLst>
      <p:ext uri="{BB962C8B-B14F-4D97-AF65-F5344CB8AC3E}">
        <p14:creationId xmlns:p14="http://schemas.microsoft.com/office/powerpoint/2010/main" val="26078506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smtClean="0"/>
              <a:t>Body Condition Scoring</a:t>
            </a:r>
            <a:endParaRPr lang="en-CA" dirty="0"/>
          </a:p>
        </p:txBody>
      </p:sp>
      <p:sp>
        <p:nvSpPr>
          <p:cNvPr id="3" name="Content Placeholder 2"/>
          <p:cNvSpPr>
            <a:spLocks noGrp="1"/>
          </p:cNvSpPr>
          <p:nvPr>
            <p:ph idx="1"/>
          </p:nvPr>
        </p:nvSpPr>
        <p:spPr/>
        <p:txBody>
          <a:bodyPr>
            <a:normAutofit/>
          </a:bodyPr>
          <a:lstStyle/>
          <a:p>
            <a:r>
              <a:rPr lang="en-US" dirty="0" smtClean="0"/>
              <a:t>System </a:t>
            </a:r>
            <a:r>
              <a:rPr lang="en-US" dirty="0" smtClean="0"/>
              <a:t>was developed by a group at Texas A&amp;M University (</a:t>
            </a:r>
            <a:r>
              <a:rPr lang="en-US" dirty="0" err="1" smtClean="0"/>
              <a:t>Henneke</a:t>
            </a:r>
            <a:r>
              <a:rPr lang="en-US" dirty="0" smtClean="0"/>
              <a:t> et al, 1983)</a:t>
            </a:r>
          </a:p>
        </p:txBody>
      </p:sp>
      <p:pic>
        <p:nvPicPr>
          <p:cNvPr id="4" name="Picture 3" descr="Henneke_Body_Condition_Scoring_Chart.jpeg"/>
          <p:cNvPicPr>
            <a:picLocks noChangeAspect="1"/>
          </p:cNvPicPr>
          <p:nvPr/>
        </p:nvPicPr>
        <p:blipFill>
          <a:blip r:embed="rId3"/>
          <a:stretch>
            <a:fillRect/>
          </a:stretch>
        </p:blipFill>
        <p:spPr>
          <a:xfrm>
            <a:off x="1066800" y="2819400"/>
            <a:ext cx="5268856" cy="3951642"/>
          </a:xfrm>
          <a:prstGeom prst="rect">
            <a:avLst/>
          </a:prstGeom>
        </p:spPr>
      </p:pic>
      <p:sp>
        <p:nvSpPr>
          <p:cNvPr id="5" name="TextBox 4"/>
          <p:cNvSpPr txBox="1"/>
          <p:nvPr/>
        </p:nvSpPr>
        <p:spPr>
          <a:xfrm>
            <a:off x="2362200" y="6324600"/>
            <a:ext cx="2576021" cy="246221"/>
          </a:xfrm>
          <a:prstGeom prst="rect">
            <a:avLst/>
          </a:prstGeom>
          <a:noFill/>
        </p:spPr>
        <p:txBody>
          <a:bodyPr wrap="none" rtlCol="0">
            <a:spAutoFit/>
          </a:bodyPr>
          <a:lstStyle/>
          <a:p>
            <a:r>
              <a:rPr lang="en-US" sz="1000" dirty="0" smtClean="0">
                <a:hlinkClick r:id="rId4"/>
              </a:rPr>
              <a:t>http://chathamaci.webstarts.com/</a:t>
            </a:r>
            <a:r>
              <a:rPr lang="en-US" sz="1000" dirty="0" smtClean="0"/>
              <a:t>, Sept. 9/12</a:t>
            </a:r>
            <a:endParaRPr lang="en-US" sz="1000" dirty="0"/>
          </a:p>
        </p:txBody>
      </p:sp>
    </p:spTree>
    <p:extLst>
      <p:ext uri="{BB962C8B-B14F-4D97-AF65-F5344CB8AC3E}">
        <p14:creationId xmlns:p14="http://schemas.microsoft.com/office/powerpoint/2010/main" val="3548257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Body Condition Scoring</a:t>
            </a:r>
            <a:endParaRPr lang="en-US" dirty="0"/>
          </a:p>
        </p:txBody>
      </p:sp>
      <p:sp>
        <p:nvSpPr>
          <p:cNvPr id="3" name="Content Placeholder 2"/>
          <p:cNvSpPr>
            <a:spLocks noGrp="1"/>
          </p:cNvSpPr>
          <p:nvPr>
            <p:ph idx="1"/>
          </p:nvPr>
        </p:nvSpPr>
        <p:spPr/>
        <p:txBody>
          <a:bodyPr/>
          <a:lstStyle/>
          <a:p>
            <a:r>
              <a:rPr lang="en-US" dirty="0" smtClean="0"/>
              <a:t>Key body regions:</a:t>
            </a:r>
          </a:p>
          <a:p>
            <a:pPr lvl="1"/>
            <a:r>
              <a:rPr lang="en-US" dirty="0" smtClean="0"/>
              <a:t>Neck (crest)</a:t>
            </a:r>
          </a:p>
          <a:p>
            <a:pPr lvl="1"/>
            <a:r>
              <a:rPr lang="en-US" dirty="0" smtClean="0"/>
              <a:t>Withers </a:t>
            </a:r>
          </a:p>
          <a:p>
            <a:pPr lvl="1"/>
            <a:r>
              <a:rPr lang="en-US" dirty="0" smtClean="0"/>
              <a:t>Behind shoulder</a:t>
            </a:r>
          </a:p>
          <a:p>
            <a:pPr lvl="1"/>
            <a:r>
              <a:rPr lang="en-US" dirty="0" smtClean="0"/>
              <a:t>Back</a:t>
            </a:r>
          </a:p>
          <a:p>
            <a:pPr lvl="1"/>
            <a:r>
              <a:rPr lang="en-US" dirty="0" smtClean="0"/>
              <a:t>Tail head</a:t>
            </a:r>
          </a:p>
          <a:p>
            <a:pPr lvl="1"/>
            <a:r>
              <a:rPr lang="en-US" dirty="0" smtClean="0"/>
              <a:t>Ribs</a:t>
            </a:r>
            <a:endParaRPr lang="en-US" dirty="0"/>
          </a:p>
        </p:txBody>
      </p:sp>
      <p:pic>
        <p:nvPicPr>
          <p:cNvPr id="4" name="Picture 3" descr="Fat-horse-example.jpeg"/>
          <p:cNvPicPr>
            <a:picLocks noChangeAspect="1"/>
          </p:cNvPicPr>
          <p:nvPr/>
        </p:nvPicPr>
        <p:blipFill>
          <a:blip r:embed="rId2"/>
          <a:stretch>
            <a:fillRect/>
          </a:stretch>
        </p:blipFill>
        <p:spPr>
          <a:xfrm>
            <a:off x="4223146" y="2388313"/>
            <a:ext cx="4699359" cy="3524519"/>
          </a:xfrm>
          <a:prstGeom prst="rect">
            <a:avLst/>
          </a:prstGeom>
        </p:spPr>
      </p:pic>
      <p:sp>
        <p:nvSpPr>
          <p:cNvPr id="5" name="TextBox 4"/>
          <p:cNvSpPr txBox="1"/>
          <p:nvPr/>
        </p:nvSpPr>
        <p:spPr>
          <a:xfrm>
            <a:off x="4213621" y="5789721"/>
            <a:ext cx="4916731" cy="246221"/>
          </a:xfrm>
          <a:prstGeom prst="rect">
            <a:avLst/>
          </a:prstGeom>
          <a:noFill/>
        </p:spPr>
        <p:txBody>
          <a:bodyPr wrap="none" rtlCol="0">
            <a:spAutoFit/>
          </a:bodyPr>
          <a:lstStyle/>
          <a:p>
            <a:r>
              <a:rPr lang="en-US" sz="1000" dirty="0" smtClean="0">
                <a:hlinkClick r:id="rId3"/>
              </a:rPr>
              <a:t>http://lifeandhorses.com/dressage-training-dvds/subscribe/fat-horse-example</a:t>
            </a:r>
            <a:r>
              <a:rPr lang="en-US" sz="1000" dirty="0" smtClean="0"/>
              <a:t>, Sept. 10/12</a:t>
            </a:r>
            <a:endParaRPr lang="en-US" sz="1000" dirty="0"/>
          </a:p>
        </p:txBody>
      </p:sp>
    </p:spTree>
    <p:extLst>
      <p:ext uri="{BB962C8B-B14F-4D97-AF65-F5344CB8AC3E}">
        <p14:creationId xmlns:p14="http://schemas.microsoft.com/office/powerpoint/2010/main" val="29774246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Body Condition Scoring</a:t>
            </a:r>
            <a:endParaRPr lang="en-US" dirty="0"/>
          </a:p>
        </p:txBody>
      </p:sp>
      <p:sp>
        <p:nvSpPr>
          <p:cNvPr id="3" name="Content Placeholder 2"/>
          <p:cNvSpPr>
            <a:spLocks noGrp="1"/>
          </p:cNvSpPr>
          <p:nvPr>
            <p:ph idx="1"/>
          </p:nvPr>
        </p:nvSpPr>
        <p:spPr/>
        <p:txBody>
          <a:bodyPr/>
          <a:lstStyle/>
          <a:p>
            <a:r>
              <a:rPr lang="en-US" dirty="0" smtClean="0"/>
              <a:t>Some sources say can be used across age and breed</a:t>
            </a:r>
          </a:p>
          <a:p>
            <a:pPr lvl="1"/>
            <a:r>
              <a:rPr lang="en-US" dirty="0" smtClean="0"/>
              <a:t>Others say the scale may need ‘adjustments’ according to age, breed and use</a:t>
            </a:r>
          </a:p>
          <a:p>
            <a:r>
              <a:rPr lang="en-US" dirty="0" smtClean="0"/>
              <a:t>Conformation </a:t>
            </a:r>
            <a:r>
              <a:rPr lang="en-US" dirty="0" smtClean="0"/>
              <a:t>differences can make certain criteria difficult to </a:t>
            </a:r>
            <a:r>
              <a:rPr lang="en-US" dirty="0" smtClean="0"/>
              <a:t>apply</a:t>
            </a:r>
            <a:endParaRPr lang="en-US" baseline="30000" dirty="0" smtClean="0"/>
          </a:p>
          <a:p>
            <a:pPr lvl="1"/>
            <a:r>
              <a:rPr lang="en-US" dirty="0" smtClean="0"/>
              <a:t>Emphasis is placed on: ribs, shoulder and tail head</a:t>
            </a:r>
          </a:p>
          <a:p>
            <a:endParaRPr lang="en-US" dirty="0"/>
          </a:p>
        </p:txBody>
      </p:sp>
    </p:spTree>
    <p:extLst>
      <p:ext uri="{BB962C8B-B14F-4D97-AF65-F5344CB8AC3E}">
        <p14:creationId xmlns:p14="http://schemas.microsoft.com/office/powerpoint/2010/main" val="33694953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Equine Metabolic Syndrome</a:t>
            </a:r>
            <a:endParaRPr lang="en-US" dirty="0"/>
          </a:p>
        </p:txBody>
      </p:sp>
      <p:sp>
        <p:nvSpPr>
          <p:cNvPr id="3" name="Content Placeholder 2"/>
          <p:cNvSpPr>
            <a:spLocks noGrp="1"/>
          </p:cNvSpPr>
          <p:nvPr>
            <p:ph idx="1"/>
          </p:nvPr>
        </p:nvSpPr>
        <p:spPr/>
        <p:txBody>
          <a:bodyPr/>
          <a:lstStyle/>
          <a:p>
            <a:r>
              <a:rPr lang="en-US" dirty="0" smtClean="0"/>
              <a:t>Definition: </a:t>
            </a:r>
            <a:r>
              <a:rPr lang="en-US" dirty="0"/>
              <a:t>insulin resistance or </a:t>
            </a:r>
            <a:r>
              <a:rPr lang="en-US" dirty="0" smtClean="0"/>
              <a:t>dysregulation and obesity (generalized or regional) -&gt; increased risk of laminitis</a:t>
            </a:r>
          </a:p>
          <a:p>
            <a:pPr lvl="1"/>
            <a:r>
              <a:rPr lang="en-US" dirty="0" smtClean="0"/>
              <a:t>Predisposed to weight gain</a:t>
            </a:r>
          </a:p>
          <a:p>
            <a:pPr lvl="1"/>
            <a:r>
              <a:rPr lang="en-US" dirty="0" smtClean="0"/>
              <a:t>Resistant to weight loss</a:t>
            </a:r>
            <a:endParaRPr lang="en-US" i="1" dirty="0" smtClean="0"/>
          </a:p>
          <a:p>
            <a:r>
              <a:rPr lang="en-US" dirty="0" smtClean="0"/>
              <a:t>Diagnosis based on: increased adiposity, insulin resistance, evidence of historical or current laminitis</a:t>
            </a:r>
            <a:endParaRPr lang="en-US" dirty="0"/>
          </a:p>
        </p:txBody>
      </p:sp>
    </p:spTree>
    <p:extLst>
      <p:ext uri="{BB962C8B-B14F-4D97-AF65-F5344CB8AC3E}">
        <p14:creationId xmlns:p14="http://schemas.microsoft.com/office/powerpoint/2010/main" val="11836701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Body Condition Score?</a:t>
            </a:r>
            <a:endParaRPr lang="en-US" dirty="0"/>
          </a:p>
        </p:txBody>
      </p:sp>
      <p:sp>
        <p:nvSpPr>
          <p:cNvPr id="3" name="Content Placeholder 2"/>
          <p:cNvSpPr>
            <a:spLocks noGrp="1"/>
          </p:cNvSpPr>
          <p:nvPr>
            <p:ph idx="1"/>
          </p:nvPr>
        </p:nvSpPr>
        <p:spPr/>
        <p:txBody>
          <a:bodyPr/>
          <a:lstStyle/>
          <a:p>
            <a:r>
              <a:rPr lang="en-US" dirty="0" smtClean="0"/>
              <a:t>Body condition scoring is done through a combination of visual assessment and palpation</a:t>
            </a:r>
          </a:p>
          <a:p>
            <a:r>
              <a:rPr lang="en-US" dirty="0" smtClean="0"/>
              <a:t>Consistency is key</a:t>
            </a:r>
          </a:p>
        </p:txBody>
      </p:sp>
      <p:pic>
        <p:nvPicPr>
          <p:cNvPr id="4" name="Picture 3" descr="article-new_ehow_images_a08_5g_t2_report-someone-not-feeding-horses-800x800.jpeg"/>
          <p:cNvPicPr>
            <a:picLocks noChangeAspect="1"/>
          </p:cNvPicPr>
          <p:nvPr/>
        </p:nvPicPr>
        <p:blipFill>
          <a:blip r:embed="rId3"/>
          <a:stretch>
            <a:fillRect/>
          </a:stretch>
        </p:blipFill>
        <p:spPr>
          <a:xfrm>
            <a:off x="3810000" y="2743200"/>
            <a:ext cx="5227264" cy="3149426"/>
          </a:xfrm>
          <a:prstGeom prst="rect">
            <a:avLst/>
          </a:prstGeom>
        </p:spPr>
      </p:pic>
      <p:sp>
        <p:nvSpPr>
          <p:cNvPr id="5" name="TextBox 4"/>
          <p:cNvSpPr txBox="1"/>
          <p:nvPr/>
        </p:nvSpPr>
        <p:spPr>
          <a:xfrm>
            <a:off x="4136613" y="5849779"/>
            <a:ext cx="4970944" cy="246221"/>
          </a:xfrm>
          <a:prstGeom prst="rect">
            <a:avLst/>
          </a:prstGeom>
          <a:noFill/>
        </p:spPr>
        <p:txBody>
          <a:bodyPr wrap="none" rtlCol="0">
            <a:spAutoFit/>
          </a:bodyPr>
          <a:lstStyle/>
          <a:p>
            <a:r>
              <a:rPr lang="en-US" sz="1000" dirty="0" smtClean="0">
                <a:hlinkClick r:id="rId4"/>
              </a:rPr>
              <a:t>http://www.ehow.com/how_8569762_report-someone-not-feeding-horses.html</a:t>
            </a:r>
            <a:r>
              <a:rPr lang="en-US" sz="1000" dirty="0" smtClean="0"/>
              <a:t>, Sept. 9/12</a:t>
            </a:r>
            <a:endParaRPr lang="en-US" sz="1000" dirty="0"/>
          </a:p>
        </p:txBody>
      </p:sp>
    </p:spTree>
    <p:extLst>
      <p:ext uri="{BB962C8B-B14F-4D97-AF65-F5344CB8AC3E}">
        <p14:creationId xmlns:p14="http://schemas.microsoft.com/office/powerpoint/2010/main" val="27527788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Body Condition Score?</a:t>
            </a:r>
            <a:endParaRPr lang="en-US" dirty="0"/>
          </a:p>
        </p:txBody>
      </p:sp>
      <p:sp>
        <p:nvSpPr>
          <p:cNvPr id="3" name="Content Placeholder 2"/>
          <p:cNvSpPr>
            <a:spLocks noGrp="1"/>
          </p:cNvSpPr>
          <p:nvPr>
            <p:ph idx="1"/>
          </p:nvPr>
        </p:nvSpPr>
        <p:spPr/>
        <p:txBody>
          <a:bodyPr/>
          <a:lstStyle/>
          <a:p>
            <a:r>
              <a:rPr lang="en-US" dirty="0" smtClean="0"/>
              <a:t>Helps us to assess feeding needs </a:t>
            </a:r>
          </a:p>
          <a:p>
            <a:r>
              <a:rPr lang="en-US" dirty="0" smtClean="0"/>
              <a:t>Gives information (over time) about changes in horses’ weight and condition</a:t>
            </a:r>
          </a:p>
          <a:p>
            <a:r>
              <a:rPr lang="en-US" dirty="0" smtClean="0"/>
              <a:t>Body condition scoring has been shown to be a repeatable method of assessing the condition of a </a:t>
            </a:r>
            <a:r>
              <a:rPr lang="en-US" dirty="0" smtClean="0"/>
              <a:t>horse</a:t>
            </a:r>
            <a:endParaRPr lang="en-US" dirty="0"/>
          </a:p>
        </p:txBody>
      </p:sp>
    </p:spTree>
    <p:extLst>
      <p:ext uri="{BB962C8B-B14F-4D97-AF65-F5344CB8AC3E}">
        <p14:creationId xmlns:p14="http://schemas.microsoft.com/office/powerpoint/2010/main" val="41384975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1662" y="1524000"/>
            <a:ext cx="4503738" cy="4495800"/>
          </a:xfrm>
        </p:spPr>
        <p:txBody>
          <a:bodyPr/>
          <a:lstStyle/>
          <a:p>
            <a:endParaRPr lang="en-US" dirty="0" smtClean="0"/>
          </a:p>
          <a:p>
            <a:r>
              <a:rPr lang="en-US" sz="3200" dirty="0" smtClean="0"/>
              <a:t>Emaciated </a:t>
            </a:r>
            <a:endParaRPr lang="en-US" sz="3200" dirty="0" smtClean="0"/>
          </a:p>
          <a:p>
            <a:r>
              <a:rPr lang="en-US" sz="3200" dirty="0" smtClean="0"/>
              <a:t>Bones prominent with no fat cover</a:t>
            </a:r>
          </a:p>
          <a:p>
            <a:r>
              <a:rPr lang="en-US" sz="3200" dirty="0" smtClean="0"/>
              <a:t>‘Skin on bones’</a:t>
            </a:r>
            <a:endParaRPr lang="en-US" sz="3200" b="1" dirty="0" smtClean="0"/>
          </a:p>
          <a:p>
            <a:endParaRPr lang="en-US" dirty="0"/>
          </a:p>
        </p:txBody>
      </p:sp>
      <p:sp>
        <p:nvSpPr>
          <p:cNvPr id="7" name="Content Placeholder 6"/>
          <p:cNvSpPr>
            <a:spLocks noGrp="1"/>
          </p:cNvSpPr>
          <p:nvPr>
            <p:ph sz="half" idx="2"/>
          </p:nvPr>
        </p:nvSpPr>
        <p:spPr/>
        <p:txBody>
          <a:bodyPr/>
          <a:lstStyle/>
          <a:p>
            <a:endParaRPr lang="en-CA"/>
          </a:p>
        </p:txBody>
      </p:sp>
      <p:sp>
        <p:nvSpPr>
          <p:cNvPr id="2" name="Title 1"/>
          <p:cNvSpPr>
            <a:spLocks noGrp="1"/>
          </p:cNvSpPr>
          <p:nvPr>
            <p:ph type="title"/>
          </p:nvPr>
        </p:nvSpPr>
        <p:spPr/>
        <p:txBody>
          <a:bodyPr/>
          <a:lstStyle/>
          <a:p>
            <a:r>
              <a:rPr lang="en-US" dirty="0" smtClean="0"/>
              <a:t>BCS 1 – “Poor”</a:t>
            </a:r>
            <a:endParaRPr lang="en-US" dirty="0"/>
          </a:p>
        </p:txBody>
      </p:sp>
      <p:pic>
        <p:nvPicPr>
          <p:cNvPr id="4" name="Picture 3" descr="26137_385871762142_4404899_n.jpeg"/>
          <p:cNvPicPr>
            <a:picLocks noChangeAspect="1"/>
          </p:cNvPicPr>
          <p:nvPr/>
        </p:nvPicPr>
        <p:blipFill>
          <a:blip r:embed="rId2"/>
          <a:stretch>
            <a:fillRect/>
          </a:stretch>
        </p:blipFill>
        <p:spPr>
          <a:xfrm>
            <a:off x="5181601" y="3607712"/>
            <a:ext cx="2954538" cy="2559624"/>
          </a:xfrm>
          <a:prstGeom prst="rect">
            <a:avLst/>
          </a:prstGeom>
        </p:spPr>
      </p:pic>
      <p:pic>
        <p:nvPicPr>
          <p:cNvPr id="5" name="Picture 4" descr="26137_385871802142_458160_n.jpeg"/>
          <p:cNvPicPr>
            <a:picLocks noChangeAspect="1"/>
          </p:cNvPicPr>
          <p:nvPr/>
        </p:nvPicPr>
        <p:blipFill>
          <a:blip r:embed="rId3"/>
          <a:stretch>
            <a:fillRect/>
          </a:stretch>
        </p:blipFill>
        <p:spPr>
          <a:xfrm>
            <a:off x="5181601" y="609600"/>
            <a:ext cx="2949674" cy="2949674"/>
          </a:xfrm>
          <a:prstGeom prst="rect">
            <a:avLst/>
          </a:prstGeom>
        </p:spPr>
      </p:pic>
    </p:spTree>
    <p:extLst>
      <p:ext uri="{BB962C8B-B14F-4D97-AF65-F5344CB8AC3E}">
        <p14:creationId xmlns:p14="http://schemas.microsoft.com/office/powerpoint/2010/main" val="27487645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BCS 3 – “Thin”</a:t>
            </a:r>
            <a:endParaRPr lang="en-US" dirty="0"/>
          </a:p>
        </p:txBody>
      </p:sp>
      <p:sp>
        <p:nvSpPr>
          <p:cNvPr id="3" name="Content Placeholder 2"/>
          <p:cNvSpPr>
            <a:spLocks noGrp="1"/>
          </p:cNvSpPr>
          <p:nvPr>
            <p:ph idx="1"/>
          </p:nvPr>
        </p:nvSpPr>
        <p:spPr/>
        <p:txBody>
          <a:bodyPr/>
          <a:lstStyle/>
          <a:p>
            <a:r>
              <a:rPr lang="en-US" dirty="0" smtClean="0"/>
              <a:t>Slight fat covering </a:t>
            </a:r>
          </a:p>
          <a:p>
            <a:r>
              <a:rPr lang="en-US" dirty="0" smtClean="0"/>
              <a:t>All bony prominences still easily palpable</a:t>
            </a:r>
          </a:p>
          <a:p>
            <a:r>
              <a:rPr lang="en-US" dirty="0" smtClean="0"/>
              <a:t>Most bony prominences still easily seen </a:t>
            </a:r>
            <a:endParaRPr lang="en-US" dirty="0"/>
          </a:p>
        </p:txBody>
      </p:sp>
      <p:pic>
        <p:nvPicPr>
          <p:cNvPr id="4" name="Picture 3" descr="100_0062.JPG"/>
          <p:cNvPicPr>
            <a:picLocks noChangeAspect="1"/>
          </p:cNvPicPr>
          <p:nvPr/>
        </p:nvPicPr>
        <p:blipFill>
          <a:blip r:embed="rId3"/>
          <a:stretch>
            <a:fillRect/>
          </a:stretch>
        </p:blipFill>
        <p:spPr>
          <a:xfrm>
            <a:off x="3810000" y="3367313"/>
            <a:ext cx="4865724" cy="2736970"/>
          </a:xfrm>
          <a:prstGeom prst="rect">
            <a:avLst/>
          </a:prstGeom>
        </p:spPr>
      </p:pic>
    </p:spTree>
    <p:extLst>
      <p:ext uri="{BB962C8B-B14F-4D97-AF65-F5344CB8AC3E}">
        <p14:creationId xmlns:p14="http://schemas.microsoft.com/office/powerpoint/2010/main" val="31545969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BCS 5 – “Moderate”</a:t>
            </a:r>
            <a:endParaRPr lang="en-US" dirty="0"/>
          </a:p>
        </p:txBody>
      </p:sp>
      <p:sp>
        <p:nvSpPr>
          <p:cNvPr id="3" name="Content Placeholder 2"/>
          <p:cNvSpPr>
            <a:spLocks noGrp="1"/>
          </p:cNvSpPr>
          <p:nvPr>
            <p:ph idx="1"/>
          </p:nvPr>
        </p:nvSpPr>
        <p:spPr>
          <a:xfrm>
            <a:off x="457200" y="1600200"/>
            <a:ext cx="3606647" cy="4525963"/>
          </a:xfrm>
        </p:spPr>
        <p:txBody>
          <a:bodyPr>
            <a:normAutofit fontScale="92500"/>
          </a:bodyPr>
          <a:lstStyle/>
          <a:p>
            <a:r>
              <a:rPr lang="en-US" dirty="0" smtClean="0"/>
              <a:t>5 is the ‘ideal’ body condition score</a:t>
            </a:r>
          </a:p>
          <a:p>
            <a:r>
              <a:rPr lang="en-US" dirty="0" smtClean="0"/>
              <a:t>Ribs can be easily palpated but not seen</a:t>
            </a:r>
          </a:p>
          <a:p>
            <a:r>
              <a:rPr lang="en-US" dirty="0" smtClean="0"/>
              <a:t>Bony prominences are covered with fat and muscle, but not in excess</a:t>
            </a:r>
            <a:endParaRPr lang="en-US" dirty="0"/>
          </a:p>
        </p:txBody>
      </p:sp>
      <p:pic>
        <p:nvPicPr>
          <p:cNvPr id="4" name="Picture 3" descr="Nokota-horse-stallion-1.jpeg"/>
          <p:cNvPicPr>
            <a:picLocks noChangeAspect="1"/>
          </p:cNvPicPr>
          <p:nvPr/>
        </p:nvPicPr>
        <p:blipFill>
          <a:blip r:embed="rId2"/>
          <a:stretch>
            <a:fillRect/>
          </a:stretch>
        </p:blipFill>
        <p:spPr>
          <a:xfrm>
            <a:off x="4188243" y="1524000"/>
            <a:ext cx="4826000" cy="3429000"/>
          </a:xfrm>
          <a:prstGeom prst="rect">
            <a:avLst/>
          </a:prstGeom>
        </p:spPr>
      </p:pic>
      <p:sp>
        <p:nvSpPr>
          <p:cNvPr id="5" name="TextBox 4"/>
          <p:cNvSpPr txBox="1"/>
          <p:nvPr/>
        </p:nvSpPr>
        <p:spPr>
          <a:xfrm>
            <a:off x="4343400" y="5029200"/>
            <a:ext cx="4577207" cy="246221"/>
          </a:xfrm>
          <a:prstGeom prst="rect">
            <a:avLst/>
          </a:prstGeom>
          <a:noFill/>
        </p:spPr>
        <p:txBody>
          <a:bodyPr wrap="none" rtlCol="0">
            <a:spAutoFit/>
          </a:bodyPr>
          <a:lstStyle/>
          <a:p>
            <a:r>
              <a:rPr lang="en-US" sz="1000" dirty="0" smtClean="0">
                <a:hlinkClick r:id="rId3"/>
              </a:rPr>
              <a:t>http://www.statesymbolsusa.org/North_Dakota/ND-horse-Nokota.html</a:t>
            </a:r>
            <a:r>
              <a:rPr lang="en-US" sz="1000" dirty="0" smtClean="0"/>
              <a:t>, Sept. 10/12</a:t>
            </a:r>
            <a:endParaRPr lang="en-US" sz="1000" dirty="0"/>
          </a:p>
        </p:txBody>
      </p:sp>
    </p:spTree>
    <p:extLst>
      <p:ext uri="{BB962C8B-B14F-4D97-AF65-F5344CB8AC3E}">
        <p14:creationId xmlns:p14="http://schemas.microsoft.com/office/powerpoint/2010/main" val="32114436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BCS 7 – “Fleshy”</a:t>
            </a:r>
            <a:endParaRPr lang="en-US" dirty="0"/>
          </a:p>
        </p:txBody>
      </p:sp>
      <p:sp>
        <p:nvSpPr>
          <p:cNvPr id="3" name="Content Placeholder 2"/>
          <p:cNvSpPr>
            <a:spLocks noGrp="1"/>
          </p:cNvSpPr>
          <p:nvPr>
            <p:ph idx="1"/>
          </p:nvPr>
        </p:nvSpPr>
        <p:spPr/>
        <p:txBody>
          <a:bodyPr/>
          <a:lstStyle/>
          <a:p>
            <a:r>
              <a:rPr lang="en-US" dirty="0" smtClean="0"/>
              <a:t>Fat deposits are becoming noticeable</a:t>
            </a:r>
          </a:p>
          <a:p>
            <a:r>
              <a:rPr lang="en-US" dirty="0" smtClean="0"/>
              <a:t>Crease down back</a:t>
            </a:r>
          </a:p>
          <a:p>
            <a:r>
              <a:rPr lang="en-US" dirty="0" smtClean="0"/>
              <a:t>Becoming difficult (but still possible) to palpate ribs</a:t>
            </a:r>
            <a:endParaRPr lang="en-US" dirty="0"/>
          </a:p>
        </p:txBody>
      </p:sp>
      <p:pic>
        <p:nvPicPr>
          <p:cNvPr id="4" name="Picture 3" descr="FatBoy.jpeg"/>
          <p:cNvPicPr>
            <a:picLocks noChangeAspect="1"/>
          </p:cNvPicPr>
          <p:nvPr/>
        </p:nvPicPr>
        <p:blipFill>
          <a:blip r:embed="rId2"/>
          <a:stretch>
            <a:fillRect/>
          </a:stretch>
        </p:blipFill>
        <p:spPr>
          <a:xfrm>
            <a:off x="3124200" y="3429000"/>
            <a:ext cx="3759200" cy="2819400"/>
          </a:xfrm>
          <a:prstGeom prst="rect">
            <a:avLst/>
          </a:prstGeom>
        </p:spPr>
      </p:pic>
      <p:sp>
        <p:nvSpPr>
          <p:cNvPr id="5" name="TextBox 4"/>
          <p:cNvSpPr txBox="1"/>
          <p:nvPr/>
        </p:nvSpPr>
        <p:spPr>
          <a:xfrm>
            <a:off x="3200400" y="6324600"/>
            <a:ext cx="3726426" cy="246221"/>
          </a:xfrm>
          <a:prstGeom prst="rect">
            <a:avLst/>
          </a:prstGeom>
          <a:noFill/>
        </p:spPr>
        <p:txBody>
          <a:bodyPr wrap="none" rtlCol="0">
            <a:spAutoFit/>
          </a:bodyPr>
          <a:lstStyle/>
          <a:p>
            <a:r>
              <a:rPr lang="en-US" sz="1000" dirty="0" smtClean="0">
                <a:hlinkClick r:id="rId3"/>
              </a:rPr>
              <a:t>http://forum.equisearch.com/forums/p/86/32259.aspx</a:t>
            </a:r>
            <a:r>
              <a:rPr lang="en-US" sz="1000" dirty="0" smtClean="0"/>
              <a:t>, Sept. 10/12</a:t>
            </a:r>
            <a:endParaRPr lang="en-US" sz="1000" dirty="0"/>
          </a:p>
        </p:txBody>
      </p:sp>
    </p:spTree>
    <p:extLst>
      <p:ext uri="{BB962C8B-B14F-4D97-AF65-F5344CB8AC3E}">
        <p14:creationId xmlns:p14="http://schemas.microsoft.com/office/powerpoint/2010/main" val="11795924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BCS 9 – “Extremely fat”</a:t>
            </a:r>
            <a:endParaRPr lang="en-US" dirty="0"/>
          </a:p>
        </p:txBody>
      </p:sp>
      <p:sp>
        <p:nvSpPr>
          <p:cNvPr id="3" name="Content Placeholder 2"/>
          <p:cNvSpPr>
            <a:spLocks noGrp="1"/>
          </p:cNvSpPr>
          <p:nvPr>
            <p:ph idx="1"/>
          </p:nvPr>
        </p:nvSpPr>
        <p:spPr>
          <a:xfrm>
            <a:off x="457201" y="1600200"/>
            <a:ext cx="3959870" cy="4525963"/>
          </a:xfrm>
        </p:spPr>
        <p:txBody>
          <a:bodyPr/>
          <a:lstStyle/>
          <a:p>
            <a:r>
              <a:rPr lang="en-US" dirty="0" smtClean="0"/>
              <a:t>Obese</a:t>
            </a:r>
          </a:p>
          <a:p>
            <a:r>
              <a:rPr lang="en-US" dirty="0" smtClean="0"/>
              <a:t>Fat bulges </a:t>
            </a:r>
          </a:p>
          <a:p>
            <a:r>
              <a:rPr lang="en-US" dirty="0" smtClean="0"/>
              <a:t>May even have ‘cellulite-like’ deposits</a:t>
            </a:r>
            <a:endParaRPr lang="en-US" dirty="0"/>
          </a:p>
        </p:txBody>
      </p:sp>
      <p:pic>
        <p:nvPicPr>
          <p:cNvPr id="7" name="Picture 6" descr="1396762662_2ad8c5df18.jpeg"/>
          <p:cNvPicPr>
            <a:picLocks noChangeAspect="1"/>
          </p:cNvPicPr>
          <p:nvPr/>
        </p:nvPicPr>
        <p:blipFill>
          <a:blip r:embed="rId2"/>
          <a:stretch>
            <a:fillRect/>
          </a:stretch>
        </p:blipFill>
        <p:spPr>
          <a:xfrm>
            <a:off x="3810000" y="1788160"/>
            <a:ext cx="4673600" cy="3505200"/>
          </a:xfrm>
          <a:prstGeom prst="rect">
            <a:avLst/>
          </a:prstGeom>
        </p:spPr>
      </p:pic>
      <p:sp>
        <p:nvSpPr>
          <p:cNvPr id="8" name="TextBox 7"/>
          <p:cNvSpPr txBox="1"/>
          <p:nvPr/>
        </p:nvSpPr>
        <p:spPr>
          <a:xfrm>
            <a:off x="3657600" y="5369560"/>
            <a:ext cx="5083443" cy="246221"/>
          </a:xfrm>
          <a:prstGeom prst="rect">
            <a:avLst/>
          </a:prstGeom>
          <a:noFill/>
        </p:spPr>
        <p:txBody>
          <a:bodyPr wrap="none" rtlCol="0">
            <a:spAutoFit/>
          </a:bodyPr>
          <a:lstStyle/>
          <a:p>
            <a:r>
              <a:rPr lang="en-US" sz="1000" dirty="0" smtClean="0">
                <a:hlinkClick r:id="rId3"/>
              </a:rPr>
              <a:t>http://fhotd64476.yuku.com/reply/1781816/Re-Grossly-FAT-Pony#.UE6yMaRYvZc</a:t>
            </a:r>
            <a:r>
              <a:rPr lang="en-US" sz="1000" dirty="0" smtClean="0"/>
              <a:t>, Sept. 10/12</a:t>
            </a:r>
            <a:endParaRPr lang="en-US" sz="1000" dirty="0"/>
          </a:p>
        </p:txBody>
      </p:sp>
    </p:spTree>
    <p:extLst>
      <p:ext uri="{BB962C8B-B14F-4D97-AF65-F5344CB8AC3E}">
        <p14:creationId xmlns:p14="http://schemas.microsoft.com/office/powerpoint/2010/main" val="27046334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BCS and Welfare</a:t>
            </a:r>
            <a:endParaRPr lang="en-US" dirty="0"/>
          </a:p>
        </p:txBody>
      </p:sp>
      <p:sp>
        <p:nvSpPr>
          <p:cNvPr id="3" name="Content Placeholder 2"/>
          <p:cNvSpPr>
            <a:spLocks noGrp="1"/>
          </p:cNvSpPr>
          <p:nvPr>
            <p:ph idx="1"/>
          </p:nvPr>
        </p:nvSpPr>
        <p:spPr/>
        <p:txBody>
          <a:bodyPr/>
          <a:lstStyle/>
          <a:p>
            <a:r>
              <a:rPr lang="en-US" dirty="0" smtClean="0"/>
              <a:t>Body condition scoring helps give an objective assessment </a:t>
            </a:r>
          </a:p>
          <a:p>
            <a:r>
              <a:rPr lang="en-US" dirty="0" smtClean="0"/>
              <a:t>In cases of suspected neglect, BCS, along with photographs and the use of weight tapes is ESSENTIAL</a:t>
            </a:r>
          </a:p>
          <a:p>
            <a:pPr lvl="1"/>
            <a:r>
              <a:rPr lang="en-US" dirty="0" smtClean="0"/>
              <a:t>Tough to build a case without this type of evidence</a:t>
            </a:r>
            <a:endParaRPr lang="en-US" dirty="0"/>
          </a:p>
        </p:txBody>
      </p:sp>
    </p:spTree>
    <p:extLst>
      <p:ext uri="{BB962C8B-B14F-4D97-AF65-F5344CB8AC3E}">
        <p14:creationId xmlns:p14="http://schemas.microsoft.com/office/powerpoint/2010/main" val="23463114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Obesity </a:t>
            </a:r>
            <a:r>
              <a:rPr lang="en-US" dirty="0" smtClean="0"/>
              <a:t>and Welfare</a:t>
            </a:r>
            <a:endParaRPr lang="en-US" dirty="0"/>
          </a:p>
        </p:txBody>
      </p:sp>
      <p:sp>
        <p:nvSpPr>
          <p:cNvPr id="3" name="Content Placeholder 2"/>
          <p:cNvSpPr>
            <a:spLocks noGrp="1"/>
          </p:cNvSpPr>
          <p:nvPr>
            <p:ph idx="1"/>
          </p:nvPr>
        </p:nvSpPr>
        <p:spPr>
          <a:xfrm>
            <a:off x="228600" y="1600200"/>
            <a:ext cx="4495799" cy="4495800"/>
          </a:xfrm>
        </p:spPr>
        <p:txBody>
          <a:bodyPr/>
          <a:lstStyle/>
          <a:p>
            <a:r>
              <a:rPr lang="en-US" dirty="0" smtClean="0"/>
              <a:t>Food for thought:</a:t>
            </a:r>
          </a:p>
          <a:p>
            <a:pPr lvl="1"/>
            <a:r>
              <a:rPr lang="en-US" dirty="0" smtClean="0"/>
              <a:t>Killing with </a:t>
            </a:r>
            <a:r>
              <a:rPr lang="en-US" dirty="0" smtClean="0"/>
              <a:t>kindness</a:t>
            </a:r>
          </a:p>
          <a:p>
            <a:pPr lvl="1"/>
            <a:r>
              <a:rPr lang="en-US" dirty="0" smtClean="0"/>
              <a:t>Is this Abuse/Neglect?</a:t>
            </a:r>
          </a:p>
          <a:p>
            <a:pPr lvl="1"/>
            <a:r>
              <a:rPr lang="en-US" dirty="0" smtClean="0"/>
              <a:t>More attention being paid to obesity management, prevention </a:t>
            </a:r>
            <a:endParaRPr lang="en-US" dirty="0"/>
          </a:p>
        </p:txBody>
      </p:sp>
      <p:pic>
        <p:nvPicPr>
          <p:cNvPr id="4" name="Picture 3" descr="fathor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399" y="1447800"/>
            <a:ext cx="4003901" cy="4191000"/>
          </a:xfrm>
          <a:prstGeom prst="rect">
            <a:avLst/>
          </a:prstGeom>
        </p:spPr>
      </p:pic>
      <p:sp>
        <p:nvSpPr>
          <p:cNvPr id="5" name="TextBox 4"/>
          <p:cNvSpPr txBox="1"/>
          <p:nvPr/>
        </p:nvSpPr>
        <p:spPr>
          <a:xfrm>
            <a:off x="3810000" y="5715000"/>
            <a:ext cx="5369441" cy="246221"/>
          </a:xfrm>
          <a:prstGeom prst="rect">
            <a:avLst/>
          </a:prstGeom>
          <a:noFill/>
        </p:spPr>
        <p:txBody>
          <a:bodyPr wrap="none" rtlCol="0">
            <a:spAutoFit/>
          </a:bodyPr>
          <a:lstStyle/>
          <a:p>
            <a:r>
              <a:rPr lang="en-US" sz="1000" dirty="0">
                <a:hlinkClick r:id="rId4"/>
              </a:rPr>
              <a:t>http://www.horsegroomingsupplies.com/horse-forums/how-fat-is-fat-317112-16.</a:t>
            </a:r>
            <a:r>
              <a:rPr lang="en-US" sz="1000" dirty="0" smtClean="0">
                <a:hlinkClick r:id="rId4"/>
              </a:rPr>
              <a:t>html</a:t>
            </a:r>
            <a:r>
              <a:rPr lang="en-US" sz="1000" dirty="0" smtClean="0"/>
              <a:t>, Sept. 21/13</a:t>
            </a:r>
            <a:endParaRPr lang="en-US" sz="1000" dirty="0"/>
          </a:p>
        </p:txBody>
      </p:sp>
    </p:spTree>
    <p:extLst>
      <p:ext uri="{BB962C8B-B14F-4D97-AF65-F5344CB8AC3E}">
        <p14:creationId xmlns:p14="http://schemas.microsoft.com/office/powerpoint/2010/main" val="6835619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Very Much!</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32485" y="1600200"/>
            <a:ext cx="6742504" cy="4495800"/>
          </a:xfrm>
        </p:spPr>
      </p:pic>
    </p:spTree>
    <p:extLst>
      <p:ext uri="{BB962C8B-B14F-4D97-AF65-F5344CB8AC3E}">
        <p14:creationId xmlns:p14="http://schemas.microsoft.com/office/powerpoint/2010/main" val="10967785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Pathophysiology of Equine </a:t>
            </a:r>
            <a:r>
              <a:rPr lang="en-US" smtClean="0"/>
              <a:t>Metabolic Syndrome</a:t>
            </a:r>
            <a:endParaRPr lang="en-US"/>
          </a:p>
        </p:txBody>
      </p:sp>
      <p:pic>
        <p:nvPicPr>
          <p:cNvPr id="4" name="Content Placeholder 3"/>
          <p:cNvPicPr>
            <a:picLocks noGrp="1" noChangeAspect="1"/>
          </p:cNvPicPr>
          <p:nvPr>
            <p:ph idx="1"/>
          </p:nvPr>
        </p:nvPicPr>
        <p:blipFill>
          <a:blip r:embed="rId3"/>
          <a:stretch>
            <a:fillRect/>
          </a:stretch>
        </p:blipFill>
        <p:spPr>
          <a:xfrm>
            <a:off x="1306456" y="1825625"/>
            <a:ext cx="6531088" cy="4351338"/>
          </a:xfrm>
          <a:prstGeom prst="rect">
            <a:avLst/>
          </a:prstGeom>
        </p:spPr>
      </p:pic>
    </p:spTree>
    <p:extLst>
      <p:ext uri="{BB962C8B-B14F-4D97-AF65-F5344CB8AC3E}">
        <p14:creationId xmlns:p14="http://schemas.microsoft.com/office/powerpoint/2010/main" val="32464590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know?</a:t>
            </a:r>
            <a:endParaRPr lang="en-US" dirty="0"/>
          </a:p>
        </p:txBody>
      </p:sp>
      <p:sp>
        <p:nvSpPr>
          <p:cNvPr id="3" name="Content Placeholder 2"/>
          <p:cNvSpPr>
            <a:spLocks noGrp="1"/>
          </p:cNvSpPr>
          <p:nvPr>
            <p:ph idx="1"/>
          </p:nvPr>
        </p:nvSpPr>
        <p:spPr/>
        <p:txBody>
          <a:bodyPr>
            <a:normAutofit/>
          </a:bodyPr>
          <a:lstStyle/>
          <a:p>
            <a:r>
              <a:rPr lang="en-US" dirty="0" smtClean="0"/>
              <a:t>Insulin resistance and hyperinsulinemia are paramount in the pathophysiology of EMS</a:t>
            </a:r>
          </a:p>
          <a:p>
            <a:r>
              <a:rPr lang="en-US" dirty="0" smtClean="0"/>
              <a:t>Hyperinsulinemia induces laminitis </a:t>
            </a:r>
          </a:p>
          <a:p>
            <a:pPr lvl="1"/>
            <a:r>
              <a:rPr lang="en-US" dirty="0" smtClean="0"/>
              <a:t>But </a:t>
            </a:r>
            <a:r>
              <a:rPr lang="en-US" dirty="0"/>
              <a:t>we don’t know </a:t>
            </a:r>
            <a:r>
              <a:rPr lang="en-US" i="1" dirty="0"/>
              <a:t>how</a:t>
            </a:r>
            <a:r>
              <a:rPr lang="en-US" dirty="0"/>
              <a:t> it induces </a:t>
            </a:r>
            <a:r>
              <a:rPr lang="en-US" dirty="0" smtClean="0"/>
              <a:t>laminitis</a:t>
            </a:r>
          </a:p>
          <a:p>
            <a:r>
              <a:rPr lang="en-US" dirty="0" smtClean="0"/>
              <a:t>Obesity – not a cause, but a feature of EMS</a:t>
            </a:r>
          </a:p>
          <a:p>
            <a:pPr lvl="1"/>
            <a:r>
              <a:rPr lang="en-US" dirty="0" smtClean="0"/>
              <a:t>Not all obese horses have EMS</a:t>
            </a:r>
          </a:p>
          <a:p>
            <a:pPr lvl="1"/>
            <a:r>
              <a:rPr lang="en-US" dirty="0" smtClean="0"/>
              <a:t>Not all horses with EMS are obese</a:t>
            </a:r>
          </a:p>
        </p:txBody>
      </p:sp>
    </p:spTree>
    <p:extLst>
      <p:ext uri="{BB962C8B-B14F-4D97-AF65-F5344CB8AC3E}">
        <p14:creationId xmlns:p14="http://schemas.microsoft.com/office/powerpoint/2010/main" val="1156730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Insulin Resistance?</a:t>
            </a:r>
            <a:endParaRPr lang="en-US" dirty="0"/>
          </a:p>
        </p:txBody>
      </p:sp>
      <p:sp>
        <p:nvSpPr>
          <p:cNvPr id="3" name="Content Placeholder 2"/>
          <p:cNvSpPr>
            <a:spLocks noGrp="1"/>
          </p:cNvSpPr>
          <p:nvPr>
            <p:ph idx="1"/>
          </p:nvPr>
        </p:nvSpPr>
        <p:spPr>
          <a:xfrm>
            <a:off x="628650" y="1825625"/>
            <a:ext cx="5160433" cy="4351338"/>
          </a:xfrm>
        </p:spPr>
        <p:txBody>
          <a:bodyPr>
            <a:normAutofit fontScale="55000" lnSpcReduction="20000"/>
          </a:bodyPr>
          <a:lstStyle/>
          <a:p>
            <a:r>
              <a:rPr lang="en-US" dirty="0" smtClean="0"/>
              <a:t>Failure of tissues to appropriately respond to circulating insulin, therefore failing to control blood glucose</a:t>
            </a:r>
          </a:p>
          <a:p>
            <a:pPr lvl="1"/>
            <a:r>
              <a:rPr lang="en-US" dirty="0"/>
              <a:t>Compensated or </a:t>
            </a:r>
            <a:r>
              <a:rPr lang="en-US" dirty="0" smtClean="0"/>
              <a:t>uncompensated</a:t>
            </a:r>
          </a:p>
          <a:p>
            <a:pPr lvl="1"/>
            <a:r>
              <a:rPr lang="en-US" dirty="0" smtClean="0"/>
              <a:t>Glucose </a:t>
            </a:r>
            <a:r>
              <a:rPr lang="en-US" dirty="0"/>
              <a:t>Transporter 4 (GLUT4) – transports glucose into cells -&gt; function is reduced in insulin resistant </a:t>
            </a:r>
            <a:r>
              <a:rPr lang="en-US" dirty="0" smtClean="0"/>
              <a:t>horses</a:t>
            </a:r>
          </a:p>
          <a:p>
            <a:r>
              <a:rPr lang="en-US" dirty="0" smtClean="0"/>
              <a:t>Compensated: </a:t>
            </a:r>
          </a:p>
          <a:p>
            <a:pPr lvl="1"/>
            <a:r>
              <a:rPr lang="en-US" dirty="0"/>
              <a:t>P</a:t>
            </a:r>
            <a:r>
              <a:rPr lang="en-US" dirty="0" smtClean="0"/>
              <a:t>ancreas increases insulin production/release</a:t>
            </a:r>
          </a:p>
          <a:p>
            <a:pPr lvl="1"/>
            <a:r>
              <a:rPr lang="en-US" dirty="0"/>
              <a:t>I</a:t>
            </a:r>
            <a:r>
              <a:rPr lang="en-US" dirty="0" smtClean="0"/>
              <a:t>nsulin clearance slows (liver) </a:t>
            </a:r>
          </a:p>
          <a:p>
            <a:pPr lvl="1"/>
            <a:r>
              <a:rPr lang="en-US" dirty="0" smtClean="0"/>
              <a:t>Hyperinsulinemia with normal blood glucose</a:t>
            </a:r>
          </a:p>
          <a:p>
            <a:r>
              <a:rPr lang="en-US" dirty="0" smtClean="0"/>
              <a:t>Uncompensated: </a:t>
            </a:r>
          </a:p>
          <a:p>
            <a:pPr lvl="1"/>
            <a:r>
              <a:rPr lang="en-US" dirty="0"/>
              <a:t>P</a:t>
            </a:r>
            <a:r>
              <a:rPr lang="en-US" dirty="0" smtClean="0"/>
              <a:t>ancreatic exhaustion</a:t>
            </a:r>
          </a:p>
          <a:p>
            <a:pPr lvl="1"/>
            <a:r>
              <a:rPr lang="en-US" dirty="0"/>
              <a:t>P</a:t>
            </a:r>
            <a:r>
              <a:rPr lang="en-US" dirty="0" smtClean="0"/>
              <a:t>ancreas cannot create enough insulin</a:t>
            </a:r>
          </a:p>
          <a:p>
            <a:pPr lvl="1"/>
            <a:r>
              <a:rPr lang="en-US" dirty="0"/>
              <a:t>P</a:t>
            </a:r>
            <a:r>
              <a:rPr lang="en-US" dirty="0" smtClean="0"/>
              <a:t>oor blood glucose control = type 2 diabetes</a:t>
            </a:r>
          </a:p>
          <a:p>
            <a:pPr lvl="1"/>
            <a:r>
              <a:rPr lang="en-US" dirty="0" smtClean="0"/>
              <a:t>Insulin levels vary, hyperglycemia present</a:t>
            </a:r>
            <a:endParaRPr lang="en-US" dirty="0"/>
          </a:p>
          <a:p>
            <a:r>
              <a:rPr lang="en-US" b="1" i="1" dirty="0" smtClean="0"/>
              <a:t>Most horses with EMS have compensated IR; type 2 diabetes is rare in horses</a:t>
            </a:r>
          </a:p>
        </p:txBody>
      </p:sp>
      <p:pic>
        <p:nvPicPr>
          <p:cNvPr id="4" name="Picture 3"/>
          <p:cNvPicPr>
            <a:picLocks noChangeAspect="1"/>
          </p:cNvPicPr>
          <p:nvPr/>
        </p:nvPicPr>
        <p:blipFill>
          <a:blip r:embed="rId3"/>
          <a:stretch>
            <a:fillRect/>
          </a:stretch>
        </p:blipFill>
        <p:spPr>
          <a:xfrm>
            <a:off x="5943600" y="1439246"/>
            <a:ext cx="3200400" cy="4800600"/>
          </a:xfrm>
          <a:prstGeom prst="rect">
            <a:avLst/>
          </a:prstGeom>
        </p:spPr>
      </p:pic>
      <p:sp>
        <p:nvSpPr>
          <p:cNvPr id="5" name="TextBox 4"/>
          <p:cNvSpPr txBox="1"/>
          <p:nvPr/>
        </p:nvSpPr>
        <p:spPr>
          <a:xfrm>
            <a:off x="7933299" y="6138702"/>
            <a:ext cx="1164101" cy="215444"/>
          </a:xfrm>
          <a:prstGeom prst="rect">
            <a:avLst/>
          </a:prstGeom>
          <a:noFill/>
        </p:spPr>
        <p:txBody>
          <a:bodyPr wrap="none" rtlCol="0">
            <a:spAutoFit/>
          </a:bodyPr>
          <a:lstStyle/>
          <a:p>
            <a:r>
              <a:rPr lang="en-US" sz="800" dirty="0"/>
              <a:t>Dr. Christoph von Horst</a:t>
            </a:r>
          </a:p>
        </p:txBody>
      </p:sp>
    </p:spTree>
    <p:extLst>
      <p:ext uri="{BB962C8B-B14F-4D97-AF65-F5344CB8AC3E}">
        <p14:creationId xmlns:p14="http://schemas.microsoft.com/office/powerpoint/2010/main" val="13055799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know?</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Obesity may be considered the </a:t>
            </a:r>
            <a:r>
              <a:rPr lang="en-US" b="1" i="1" dirty="0" smtClean="0"/>
              <a:t>main risk factor </a:t>
            </a:r>
            <a:r>
              <a:rPr lang="en-US" dirty="0" smtClean="0"/>
              <a:t>for development of EMS</a:t>
            </a:r>
          </a:p>
          <a:p>
            <a:pPr lvl="1"/>
            <a:r>
              <a:rPr lang="en-US" dirty="0"/>
              <a:t>Adipose tissue (fat) is an active endocrine organ</a:t>
            </a:r>
          </a:p>
          <a:p>
            <a:pPr lvl="2"/>
            <a:r>
              <a:rPr lang="en-US" dirty="0"/>
              <a:t>Secretes </a:t>
            </a:r>
            <a:r>
              <a:rPr lang="en-US" dirty="0" err="1"/>
              <a:t>adipokines</a:t>
            </a:r>
            <a:r>
              <a:rPr lang="en-US" dirty="0"/>
              <a:t>, such as leptin and adiponectin</a:t>
            </a:r>
          </a:p>
          <a:p>
            <a:pPr lvl="2"/>
            <a:r>
              <a:rPr lang="en-US" dirty="0"/>
              <a:t>Also </a:t>
            </a:r>
            <a:r>
              <a:rPr lang="en-US" dirty="0" err="1"/>
              <a:t>TNF</a:t>
            </a:r>
            <a:r>
              <a:rPr lang="en-US" dirty="0" err="1">
                <a:latin typeface="Symbol" charset="2"/>
                <a:ea typeface="Symbol" charset="2"/>
                <a:cs typeface="Symbol" charset="2"/>
              </a:rPr>
              <a:t>a</a:t>
            </a:r>
            <a:r>
              <a:rPr lang="en-US" dirty="0">
                <a:ea typeface="Symbol" charset="2"/>
                <a:cs typeface="Symbol" charset="2"/>
              </a:rPr>
              <a:t> and IL-1 (pro-inflammatory cytokines</a:t>
            </a:r>
            <a:r>
              <a:rPr lang="en-US" dirty="0" smtClean="0">
                <a:ea typeface="Symbol" charset="2"/>
                <a:cs typeface="Symbol" charset="2"/>
              </a:rPr>
              <a:t>)</a:t>
            </a:r>
            <a:endParaRPr lang="en-US" dirty="0" smtClean="0"/>
          </a:p>
          <a:p>
            <a:r>
              <a:rPr lang="en-US" b="1" i="1" dirty="0" smtClean="0"/>
              <a:t>How insulin resistance develops remains unknown</a:t>
            </a:r>
          </a:p>
          <a:p>
            <a:pPr lvl="1"/>
            <a:r>
              <a:rPr lang="en-US" dirty="0" smtClean="0"/>
              <a:t>Increased adiposity in humans and rodents:</a:t>
            </a:r>
          </a:p>
          <a:p>
            <a:pPr lvl="2"/>
            <a:r>
              <a:rPr lang="en-US" dirty="0" smtClean="0"/>
              <a:t>Local and systemic inflammation</a:t>
            </a:r>
          </a:p>
          <a:p>
            <a:pPr lvl="2"/>
            <a:r>
              <a:rPr lang="en-US" dirty="0" smtClean="0"/>
              <a:t>Abnormal glucocorticoid metabolism</a:t>
            </a:r>
          </a:p>
          <a:p>
            <a:pPr lvl="2"/>
            <a:r>
              <a:rPr lang="en-US" dirty="0" smtClean="0"/>
              <a:t>Oxidative damage</a:t>
            </a:r>
          </a:p>
          <a:p>
            <a:pPr lvl="2"/>
            <a:r>
              <a:rPr lang="en-US" dirty="0" smtClean="0"/>
              <a:t>Dyslipidemia</a:t>
            </a:r>
          </a:p>
          <a:p>
            <a:pPr lvl="2"/>
            <a:r>
              <a:rPr lang="en-US" dirty="0" smtClean="0"/>
              <a:t>Altered </a:t>
            </a:r>
            <a:r>
              <a:rPr lang="en-US" dirty="0" err="1" smtClean="0"/>
              <a:t>adipokine</a:t>
            </a:r>
            <a:r>
              <a:rPr lang="en-US" dirty="0" smtClean="0"/>
              <a:t> function</a:t>
            </a:r>
          </a:p>
        </p:txBody>
      </p:sp>
    </p:spTree>
    <p:extLst>
      <p:ext uri="{BB962C8B-B14F-4D97-AF65-F5344CB8AC3E}">
        <p14:creationId xmlns:p14="http://schemas.microsoft.com/office/powerpoint/2010/main" val="32150953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219200" y="603159"/>
            <a:ext cx="7004829" cy="5572236"/>
          </a:xfrm>
          <a:prstGeom prst="rect">
            <a:avLst/>
          </a:prstGeom>
        </p:spPr>
      </p:pic>
    </p:spTree>
    <p:extLst>
      <p:ext uri="{BB962C8B-B14F-4D97-AF65-F5344CB8AC3E}">
        <p14:creationId xmlns:p14="http://schemas.microsoft.com/office/powerpoint/2010/main" val="4597843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3952" y="3688376"/>
            <a:ext cx="7886700" cy="3026900"/>
          </a:xfrm>
          <a:effectLst>
            <a:outerShdw blurRad="50800" dist="38100" dir="13500000" sx="102000" sy="102000" algn="br" rotWithShape="0">
              <a:prstClr val="black">
                <a:alpha val="67000"/>
              </a:prstClr>
            </a:outerShdw>
          </a:effectLst>
        </p:spPr>
      </p:pic>
      <p:pic>
        <p:nvPicPr>
          <p:cNvPr id="5"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0818" y="46149"/>
            <a:ext cx="7886700" cy="3323250"/>
          </a:xfrm>
          <a:effectLst>
            <a:outerShdw blurRad="50800" dist="50800" dir="2700000" sx="102000" sy="102000" algn="ctr" rotWithShape="0">
              <a:schemeClr val="tx1">
                <a:alpha val="67000"/>
              </a:schemeClr>
            </a:outerShdw>
          </a:effectLst>
        </p:spPr>
      </p:pic>
    </p:spTree>
    <p:extLst>
      <p:ext uri="{BB962C8B-B14F-4D97-AF65-F5344CB8AC3E}">
        <p14:creationId xmlns:p14="http://schemas.microsoft.com/office/powerpoint/2010/main" val="3655432496"/>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Custom 3">
      <a:dk1>
        <a:srgbClr val="000000"/>
      </a:dk1>
      <a:lt1>
        <a:srgbClr val="797979"/>
      </a:lt1>
      <a:dk2>
        <a:srgbClr val="000000"/>
      </a:dk2>
      <a:lt2>
        <a:srgbClr val="86B234"/>
      </a:lt2>
      <a:accent1>
        <a:srgbClr val="BBE0E3"/>
      </a:accent1>
      <a:accent2>
        <a:srgbClr val="333399"/>
      </a:accent2>
      <a:accent3>
        <a:srgbClr val="BEBEBE"/>
      </a:accent3>
      <a:accent4>
        <a:srgbClr val="000000"/>
      </a:accent4>
      <a:accent5>
        <a:srgbClr val="DAEDEF"/>
      </a:accent5>
      <a:accent6>
        <a:srgbClr val="2D2D8A"/>
      </a:accent6>
      <a:hlink>
        <a:srgbClr val="008000"/>
      </a:hlink>
      <a:folHlink>
        <a:srgbClr val="99CC00"/>
      </a:folHlink>
    </a:clrScheme>
    <a:fontScheme name="Blank">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1738</TotalTime>
  <Words>3690</Words>
  <Application>Microsoft Office PowerPoint</Application>
  <PresentationFormat>On-screen Show (4:3)</PresentationFormat>
  <Paragraphs>321</Paragraphs>
  <Slides>39</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ＭＳ Ｐゴシック</vt:lpstr>
      <vt:lpstr>Arial</vt:lpstr>
      <vt:lpstr>Arial Black</vt:lpstr>
      <vt:lpstr>Calibri</vt:lpstr>
      <vt:lpstr>Georgia</vt:lpstr>
      <vt:lpstr>Symbol</vt:lpstr>
      <vt:lpstr>Times</vt:lpstr>
      <vt:lpstr>Wingdings</vt:lpstr>
      <vt:lpstr>Blank</vt:lpstr>
      <vt:lpstr>Obesity and Equine Metabolic Syndrome (EMS)</vt:lpstr>
      <vt:lpstr>PowerPoint Presentation</vt:lpstr>
      <vt:lpstr>Equine Metabolic Syndrome</vt:lpstr>
      <vt:lpstr>Pathophysiology of Equine Metabolic Syndrome</vt:lpstr>
      <vt:lpstr>What do we know?</vt:lpstr>
      <vt:lpstr>What is Insulin Resistance?</vt:lpstr>
      <vt:lpstr>What do we know?</vt:lpstr>
      <vt:lpstr>PowerPoint Presentation</vt:lpstr>
      <vt:lpstr>PowerPoint Presentation</vt:lpstr>
      <vt:lpstr>What about diagnostics?</vt:lpstr>
      <vt:lpstr>Current Diagnostics</vt:lpstr>
      <vt:lpstr>Current Diagnostics</vt:lpstr>
      <vt:lpstr>Current Diagnostics</vt:lpstr>
      <vt:lpstr>Current Diagnostics</vt:lpstr>
      <vt:lpstr>New diagnostics?</vt:lpstr>
      <vt:lpstr>PowerPoint Presentation</vt:lpstr>
      <vt:lpstr>Current Therapies:</vt:lpstr>
      <vt:lpstr>Current Therapies:</vt:lpstr>
      <vt:lpstr>The Future?</vt:lpstr>
      <vt:lpstr>The Future?</vt:lpstr>
      <vt:lpstr>Management of Equine Metabolic Syndrome  </vt:lpstr>
      <vt:lpstr>Management</vt:lpstr>
      <vt:lpstr>Management </vt:lpstr>
      <vt:lpstr>Management</vt:lpstr>
      <vt:lpstr>Management </vt:lpstr>
      <vt:lpstr>What is the Body Condition Score?</vt:lpstr>
      <vt:lpstr>Body Condition Scoring</vt:lpstr>
      <vt:lpstr>Body Condition Scoring</vt:lpstr>
      <vt:lpstr>Body Condition Scoring</vt:lpstr>
      <vt:lpstr>How do we Body Condition Score?</vt:lpstr>
      <vt:lpstr>Why Body Condition Score?</vt:lpstr>
      <vt:lpstr>BCS 1 – “Poor”</vt:lpstr>
      <vt:lpstr>BCS 3 – “Thin”</vt:lpstr>
      <vt:lpstr>BCS 5 – “Moderate”</vt:lpstr>
      <vt:lpstr>BCS 7 – “Fleshy”</vt:lpstr>
      <vt:lpstr>BCS 9 – “Extremely fat”</vt:lpstr>
      <vt:lpstr>BCS and Welfare</vt:lpstr>
      <vt:lpstr>Obesity and Welfare</vt:lpstr>
      <vt:lpstr>Thank You Very Much!</vt:lpstr>
    </vt:vector>
  </TitlesOfParts>
  <Company>Division of Media and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 David Snell</dc:creator>
  <cp:lastModifiedBy>Manning, Stephen</cp:lastModifiedBy>
  <cp:revision>94</cp:revision>
  <dcterms:created xsi:type="dcterms:W3CDTF">2010-08-15T00:58:20Z</dcterms:created>
  <dcterms:modified xsi:type="dcterms:W3CDTF">2018-11-18T14:54:05Z</dcterms:modified>
</cp:coreProperties>
</file>