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05" r:id="rId3"/>
  </p:sldMasterIdLst>
  <p:notesMasterIdLst>
    <p:notesMasterId r:id="rId34"/>
  </p:notesMasterIdLst>
  <p:sldIdLst>
    <p:sldId id="334" r:id="rId4"/>
    <p:sldId id="266" r:id="rId5"/>
    <p:sldId id="279" r:id="rId6"/>
    <p:sldId id="329" r:id="rId7"/>
    <p:sldId id="330" r:id="rId8"/>
    <p:sldId id="262" r:id="rId9"/>
    <p:sldId id="333" r:id="rId10"/>
    <p:sldId id="297" r:id="rId11"/>
    <p:sldId id="308" r:id="rId12"/>
    <p:sldId id="305" r:id="rId13"/>
    <p:sldId id="331" r:id="rId14"/>
    <p:sldId id="261" r:id="rId15"/>
    <p:sldId id="302" r:id="rId16"/>
    <p:sldId id="263" r:id="rId17"/>
    <p:sldId id="264" r:id="rId18"/>
    <p:sldId id="265" r:id="rId19"/>
    <p:sldId id="309" r:id="rId20"/>
    <p:sldId id="293" r:id="rId21"/>
    <p:sldId id="296" r:id="rId22"/>
    <p:sldId id="275" r:id="rId23"/>
    <p:sldId id="276" r:id="rId24"/>
    <p:sldId id="325" r:id="rId25"/>
    <p:sldId id="304" r:id="rId26"/>
    <p:sldId id="299" r:id="rId27"/>
    <p:sldId id="301" r:id="rId28"/>
    <p:sldId id="314" r:id="rId29"/>
    <p:sldId id="288" r:id="rId30"/>
    <p:sldId id="282" r:id="rId31"/>
    <p:sldId id="281" r:id="rId32"/>
    <p:sldId id="273"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55" autoAdjust="0"/>
  </p:normalViewPr>
  <p:slideViewPr>
    <p:cSldViewPr>
      <p:cViewPr varScale="1">
        <p:scale>
          <a:sx n="95" d="100"/>
          <a:sy n="95" d="100"/>
        </p:scale>
        <p:origin x="19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E5D24-BEAB-4FF3-8403-8C63104F35C6}" type="datetimeFigureOut">
              <a:rPr lang="fr-CA" smtClean="0"/>
              <a:t>2018-11-14</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23742-58D7-42C4-A231-D5099556FD88}" type="slidenum">
              <a:rPr lang="fr-CA" smtClean="0"/>
              <a:t>‹#›</a:t>
            </a:fld>
            <a:endParaRPr lang="fr-CA"/>
          </a:p>
        </p:txBody>
      </p:sp>
    </p:spTree>
    <p:extLst>
      <p:ext uri="{BB962C8B-B14F-4D97-AF65-F5344CB8AC3E}">
        <p14:creationId xmlns:p14="http://schemas.microsoft.com/office/powerpoint/2010/main" val="180116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skjpc.org/wsco/wsc/wsc99/99l/9w281a.jp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changes in our thinking about</a:t>
            </a:r>
            <a:r>
              <a:rPr lang="en-US" baseline="0" dirty="0"/>
              <a:t> deworming. The AAEP has put out new recommendations.</a:t>
            </a:r>
          </a:p>
          <a:p>
            <a:r>
              <a:rPr lang="en-US" baseline="0" dirty="0"/>
              <a:t>We can’t remove parasites from a horse’s environment- they can live in harmony with proper management and deworming protocols.</a:t>
            </a:r>
          </a:p>
          <a:p>
            <a:r>
              <a:rPr lang="en-US" dirty="0"/>
              <a:t>property="</a:t>
            </a:r>
            <a:r>
              <a:rPr lang="en-US" dirty="0" err="1"/>
              <a:t>og:image</a:t>
            </a:r>
            <a:r>
              <a:rPr lang="en-US" dirty="0"/>
              <a:t>" content="http://www.integralequine.com.au/uploads/7/2/9/4/72949239/2f77da5b05-worms-cartoon_orig.jpg" /&gt;</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2</a:t>
            </a:fld>
            <a:endParaRPr lang="fr-CA"/>
          </a:p>
        </p:txBody>
      </p:sp>
    </p:spTree>
    <p:extLst>
      <p:ext uri="{BB962C8B-B14F-4D97-AF65-F5344CB8AC3E}">
        <p14:creationId xmlns:p14="http://schemas.microsoft.com/office/powerpoint/2010/main" val="18608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i="0" kern="1200" dirty="0">
                <a:solidFill>
                  <a:schemeClr val="tx1"/>
                </a:solidFill>
                <a:effectLst/>
                <a:latin typeface="+mn-lt"/>
                <a:ea typeface="+mn-ea"/>
                <a:cs typeface="+mn-cs"/>
              </a:rPr>
              <a:t>“These next two points are taken directly from the AAEP Parasite Control Guidelines, which you will remember that was last updated in 2016.  Here they state: Important changes in the parasitic fauna of horses have occurred such that </a:t>
            </a:r>
            <a:r>
              <a:rPr lang="en-US" sz="1200" i="0" kern="1200" dirty="0" err="1">
                <a:solidFill>
                  <a:schemeClr val="tx1"/>
                </a:solidFill>
                <a:effectLst/>
                <a:latin typeface="+mn-lt"/>
                <a:ea typeface="+mn-ea"/>
                <a:cs typeface="+mn-cs"/>
              </a:rPr>
              <a:t>Strongylus</a:t>
            </a:r>
            <a:r>
              <a:rPr lang="en-US" sz="1200" i="0" kern="1200" dirty="0">
                <a:solidFill>
                  <a:schemeClr val="tx1"/>
                </a:solidFill>
                <a:effectLst/>
                <a:latin typeface="+mn-lt"/>
                <a:ea typeface="+mn-ea"/>
                <a:cs typeface="+mn-cs"/>
              </a:rPr>
              <a:t> vulgaris and other large </a:t>
            </a:r>
            <a:r>
              <a:rPr lang="en-US" sz="1200" i="0" kern="1200" dirty="0" err="1">
                <a:solidFill>
                  <a:schemeClr val="tx1"/>
                </a:solidFill>
                <a:effectLst/>
                <a:latin typeface="+mn-lt"/>
                <a:ea typeface="+mn-ea"/>
                <a:cs typeface="+mn-cs"/>
              </a:rPr>
              <a:t>strongyles</a:t>
            </a:r>
            <a:r>
              <a:rPr lang="en-US" sz="1200" i="0" kern="1200" dirty="0">
                <a:solidFill>
                  <a:schemeClr val="tx1"/>
                </a:solidFill>
                <a:effectLst/>
                <a:latin typeface="+mn-lt"/>
                <a:ea typeface="+mn-ea"/>
                <a:cs typeface="+mn-cs"/>
              </a:rPr>
              <a:t> are now rare, and </a:t>
            </a:r>
            <a:r>
              <a:rPr lang="en-US" sz="1200" i="0" kern="1200" dirty="0" err="1">
                <a:solidFill>
                  <a:schemeClr val="tx1"/>
                </a:solidFill>
                <a:effectLst/>
                <a:latin typeface="+mn-lt"/>
                <a:ea typeface="+mn-ea"/>
                <a:cs typeface="+mn-cs"/>
              </a:rPr>
              <a:t>cyathostomins</a:t>
            </a:r>
            <a:r>
              <a:rPr lang="en-US" sz="1200" i="0" kern="1200" dirty="0">
                <a:solidFill>
                  <a:schemeClr val="tx1"/>
                </a:solidFill>
                <a:effectLst/>
                <a:latin typeface="+mn-lt"/>
                <a:ea typeface="+mn-ea"/>
                <a:cs typeface="+mn-cs"/>
              </a:rPr>
              <a:t> (small </a:t>
            </a:r>
            <a:r>
              <a:rPr lang="en-US" sz="1200" i="0" kern="1200" dirty="0" err="1">
                <a:solidFill>
                  <a:schemeClr val="tx1"/>
                </a:solidFill>
                <a:effectLst/>
                <a:latin typeface="+mn-lt"/>
                <a:ea typeface="+mn-ea"/>
                <a:cs typeface="+mn-cs"/>
              </a:rPr>
              <a:t>strongyles</a:t>
            </a:r>
            <a:r>
              <a:rPr lang="en-US" sz="1200" i="0" kern="1200" dirty="0">
                <a:solidFill>
                  <a:schemeClr val="tx1"/>
                </a:solidFill>
                <a:effectLst/>
                <a:latin typeface="+mn-lt"/>
                <a:ea typeface="+mn-ea"/>
                <a:cs typeface="+mn-cs"/>
              </a:rPr>
              <a:t>) and tapeworms are now the major parasites of concern in adult horses.’  They also go further to state in the section that outlines deworming considerations in mature horses to, ‘Consider including a treatment effective against encysted </a:t>
            </a:r>
            <a:r>
              <a:rPr lang="en-US" sz="1200" i="0" kern="1200" dirty="0" err="1">
                <a:solidFill>
                  <a:schemeClr val="tx1"/>
                </a:solidFill>
                <a:effectLst/>
                <a:latin typeface="+mn-lt"/>
                <a:ea typeface="+mn-ea"/>
                <a:cs typeface="+mn-cs"/>
              </a:rPr>
              <a:t>cyathostomins</a:t>
            </a:r>
            <a:r>
              <a:rPr lang="en-US" sz="1200" i="0" kern="1200" dirty="0">
                <a:solidFill>
                  <a:schemeClr val="tx1"/>
                </a:solidFill>
                <a:effectLst/>
                <a:latin typeface="+mn-lt"/>
                <a:ea typeface="+mn-ea"/>
                <a:cs typeface="+mn-cs"/>
              </a:rPr>
              <a:t> at a time when the mucosal burden is at its peak.’  This ideal time to target the encysted </a:t>
            </a:r>
            <a:r>
              <a:rPr lang="en-US" sz="1200" i="0" kern="1200" dirty="0" err="1">
                <a:solidFill>
                  <a:schemeClr val="tx1"/>
                </a:solidFill>
                <a:effectLst/>
                <a:latin typeface="+mn-lt"/>
                <a:ea typeface="+mn-ea"/>
                <a:cs typeface="+mn-cs"/>
              </a:rPr>
              <a:t>cyathostomins</a:t>
            </a:r>
            <a:r>
              <a:rPr lang="en-US" sz="1200" i="0" kern="1200" dirty="0">
                <a:solidFill>
                  <a:schemeClr val="tx1"/>
                </a:solidFill>
                <a:effectLst/>
                <a:latin typeface="+mn-lt"/>
                <a:ea typeface="+mn-ea"/>
                <a:cs typeface="+mn-cs"/>
              </a:rPr>
              <a:t> is in the fall.”</a:t>
            </a:r>
            <a:endParaRPr lang="fr-CA" sz="120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C9291D-2DB7-4687-8DCC-10E29570E34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75347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Once at the encysted stage, tens of thousands of encysted larvae may literally cover the mucosa wall, severely damaging it and greatly reducing nutritional metabolism [5]. The wall of the cyst protects the larva, and thus it may be unaffected by conventional </a:t>
            </a:r>
            <a:r>
              <a:rPr lang="en-CA" altLang="en-US" dirty="0" err="1"/>
              <a:t>dewormers</a:t>
            </a:r>
            <a:r>
              <a:rPr lang="en-CA" altLang="en-US" dirty="0"/>
              <a:t>.</a:t>
            </a:r>
          </a:p>
          <a:p>
            <a:r>
              <a:rPr lang="en-CA" altLang="en-US" dirty="0"/>
              <a:t>Affected horses may be of any age and present with any of the following signs: chronic diarrhoea, oedema, anorexia, dullness, acute weight loss pyrexia [24,33]. Similarly haematology is not diagnostic. A typical clinical picture includes neutrophilia, </a:t>
            </a:r>
            <a:r>
              <a:rPr lang="en-CA" altLang="en-US" dirty="0" err="1"/>
              <a:t>hypoalbuminaemia</a:t>
            </a:r>
            <a:r>
              <a:rPr lang="en-CA" altLang="en-US" dirty="0"/>
              <a:t>, hyperglobulinaemia, especially </a:t>
            </a:r>
            <a:r>
              <a:rPr lang="en-CA" altLang="en-US" dirty="0" err="1"/>
              <a:t>betaglobulin</a:t>
            </a:r>
            <a:r>
              <a:rPr lang="en-CA" altLang="en-US" dirty="0"/>
              <a:t>, all are findings that are consistent with a protein-losing enteropathy. Low total serum protein has been reported. </a:t>
            </a:r>
          </a:p>
          <a:p>
            <a:endParaRPr lang="en-CA" altLang="en-US" dirty="0"/>
          </a:p>
          <a:p>
            <a:endParaRPr lang="en-CA" altLang="en-US" dirty="0"/>
          </a:p>
          <a:p>
            <a:r>
              <a:rPr lang="en-CA" altLang="en-US" dirty="0"/>
              <a:t> pictures: http://www.askjpc.org/wsco/wsc_showcase2.php?id=434</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997289-C60A-47B2-A8A9-473E37B00993}" type="slidenum">
              <a:rPr lang="en-US" altLang="en-US" smtClean="0">
                <a:solidFill>
                  <a:srgbClr val="000000"/>
                </a:solidFill>
                <a:latin typeface="Arial" charset="0"/>
              </a:rPr>
              <a:pPr eaLnBrk="1" hangingPunct="1">
                <a:spcBef>
                  <a:spcPct val="0"/>
                </a:spcBef>
              </a:pPr>
              <a:t>20</a:t>
            </a:fld>
            <a:endParaRPr lang="en-US" altLang="en-US">
              <a:solidFill>
                <a:srgbClr val="000000"/>
              </a:solidFill>
              <a:latin typeface="Arial" charset="0"/>
            </a:endParaRPr>
          </a:p>
        </p:txBody>
      </p:sp>
    </p:spTree>
    <p:extLst>
      <p:ext uri="{BB962C8B-B14F-4D97-AF65-F5344CB8AC3E}">
        <p14:creationId xmlns:p14="http://schemas.microsoft.com/office/powerpoint/2010/main" val="258775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fear of causing inflammation</a:t>
            </a:r>
            <a:r>
              <a:rPr lang="en-US" sz="1200" kern="1200" baseline="0" dirty="0">
                <a:solidFill>
                  <a:schemeClr val="tx1"/>
                </a:solidFill>
                <a:effectLst/>
                <a:latin typeface="+mn-lt"/>
                <a:ea typeface="+mn-ea"/>
                <a:cs typeface="+mn-cs"/>
              </a:rPr>
              <a:t> in the gut is real for some veterinarians and owners. </a:t>
            </a:r>
            <a:r>
              <a:rPr lang="en-US" sz="1200" kern="1200" dirty="0">
                <a:solidFill>
                  <a:schemeClr val="tx1"/>
                </a:solidFill>
                <a:effectLst/>
                <a:latin typeface="+mn-lt"/>
                <a:ea typeface="+mn-ea"/>
                <a:cs typeface="+mn-cs"/>
              </a:rPr>
              <a:t>I remember treating horse with the 5 day treatment</a:t>
            </a:r>
            <a:r>
              <a:rPr lang="en-US" sz="1200" kern="1200" baseline="0" dirty="0">
                <a:solidFill>
                  <a:schemeClr val="tx1"/>
                </a:solidFill>
                <a:effectLst/>
                <a:latin typeface="+mn-lt"/>
                <a:ea typeface="+mn-ea"/>
                <a:cs typeface="+mn-cs"/>
              </a:rPr>
              <a:t> of </a:t>
            </a:r>
            <a:r>
              <a:rPr lang="en-US" sz="1200" kern="1200" baseline="0" dirty="0" err="1">
                <a:solidFill>
                  <a:schemeClr val="tx1"/>
                </a:solidFill>
                <a:effectLst/>
                <a:latin typeface="+mn-lt"/>
                <a:ea typeface="+mn-ea"/>
                <a:cs typeface="+mn-cs"/>
              </a:rPr>
              <a:t>fenbendazole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suspected </a:t>
            </a:r>
            <a:r>
              <a:rPr lang="en-US" sz="1200" kern="1200" dirty="0" err="1">
                <a:solidFill>
                  <a:schemeClr val="tx1"/>
                </a:solidFill>
                <a:effectLst/>
                <a:latin typeface="+mn-lt"/>
                <a:ea typeface="+mn-ea"/>
                <a:cs typeface="+mn-cs"/>
              </a:rPr>
              <a:t>cyathostomosis</a:t>
            </a:r>
            <a:r>
              <a:rPr lang="en-US" sz="1200" kern="1200" dirty="0">
                <a:solidFill>
                  <a:schemeClr val="tx1"/>
                </a:solidFill>
                <a:effectLst/>
                <a:latin typeface="+mn-lt"/>
                <a:ea typeface="+mn-ea"/>
                <a:cs typeface="+mn-cs"/>
              </a:rPr>
              <a:t> and everybody being afraid of causing more problems with gut inflammation, so we were giving corticosteroids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the same time.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To study this phenomenon</a:t>
            </a:r>
            <a:r>
              <a:rPr lang="en-US" sz="1200" kern="1200" baseline="0" dirty="0">
                <a:solidFill>
                  <a:schemeClr val="tx1"/>
                </a:solidFill>
                <a:effectLst/>
                <a:latin typeface="+mn-lt"/>
                <a:ea typeface="+mn-ea"/>
                <a:cs typeface="+mn-cs"/>
              </a:rPr>
              <a:t> of intestinal inflammation was explored further in 2015 by Betancourt </a:t>
            </a:r>
            <a:r>
              <a:rPr lang="en-US" sz="1200" i="1" kern="1200" baseline="0" dirty="0">
                <a:solidFill>
                  <a:schemeClr val="tx1"/>
                </a:solidFill>
                <a:effectLst/>
                <a:latin typeface="+mn-lt"/>
                <a:ea typeface="+mn-ea"/>
                <a:cs typeface="+mn-cs"/>
              </a:rPr>
              <a:t>et al</a:t>
            </a:r>
            <a:r>
              <a:rPr lang="en-US" sz="1200" i="0" kern="1200" baseline="0" dirty="0">
                <a:solidFill>
                  <a:schemeClr val="tx1"/>
                </a:solidFill>
                <a:effectLst/>
                <a:latin typeface="+mn-lt"/>
                <a:ea typeface="+mn-ea"/>
                <a:cs typeface="+mn-cs"/>
              </a:rPr>
              <a:t> which is the basis of one of the Tech Bulletins that you have.</a:t>
            </a:r>
            <a:endParaRPr lang="fr-CA" sz="1200" kern="1200" dirty="0">
              <a:solidFill>
                <a:schemeClr val="tx1"/>
              </a:solidFill>
              <a:effectLst/>
              <a:latin typeface="+mn-lt"/>
              <a:ea typeface="+mn-ea"/>
              <a:cs typeface="+mn-cs"/>
            </a:endParaRPr>
          </a:p>
          <a:p>
            <a:pPr marL="0" indent="0">
              <a:lnSpc>
                <a:spcPct val="100000"/>
              </a:lnSpc>
              <a:buFont typeface="Arial" panose="020B0604020202020204" pitchFamily="34" charset="0"/>
              <a:buNone/>
            </a:pPr>
            <a:endParaRPr lang="en-US" b="0" dirty="0">
              <a:solidFill>
                <a:schemeClr val="tx1">
                  <a:lumMod val="50000"/>
                </a:schemeClr>
              </a:solidFill>
            </a:endParaRPr>
          </a:p>
          <a:p>
            <a:pPr marL="285750" indent="-285750">
              <a:lnSpc>
                <a:spcPct val="100000"/>
              </a:lnSpc>
              <a:buFont typeface="Arial" panose="020B0604020202020204" pitchFamily="34" charset="0"/>
              <a:buChar char="•"/>
            </a:pPr>
            <a:r>
              <a:rPr lang="en-US" b="0" dirty="0">
                <a:solidFill>
                  <a:schemeClr val="tx1">
                    <a:lumMod val="50000"/>
                  </a:schemeClr>
                </a:solidFill>
              </a:rPr>
              <a:t>Small </a:t>
            </a:r>
            <a:r>
              <a:rPr lang="en-US" b="0" dirty="0" err="1">
                <a:solidFill>
                  <a:schemeClr val="tx1">
                    <a:lumMod val="50000"/>
                  </a:schemeClr>
                </a:solidFill>
              </a:rPr>
              <a:t>strongyle</a:t>
            </a:r>
            <a:r>
              <a:rPr lang="en-US" b="0" dirty="0">
                <a:solidFill>
                  <a:schemeClr val="tx1">
                    <a:lumMod val="50000"/>
                  </a:schemeClr>
                </a:solidFill>
              </a:rPr>
              <a:t> infection: Consequences of </a:t>
            </a:r>
            <a:r>
              <a:rPr lang="en-US" b="0" dirty="0" err="1">
                <a:solidFill>
                  <a:schemeClr val="tx1">
                    <a:lumMod val="50000"/>
                  </a:schemeClr>
                </a:solidFill>
              </a:rPr>
              <a:t>larvicidal</a:t>
            </a:r>
            <a:r>
              <a:rPr lang="en-US" b="0" dirty="0">
                <a:solidFill>
                  <a:schemeClr val="tx1">
                    <a:lumMod val="50000"/>
                  </a:schemeClr>
                </a:solidFill>
              </a:rPr>
              <a:t> treatment of horses with </a:t>
            </a:r>
            <a:r>
              <a:rPr lang="en-US" b="0" dirty="0" err="1">
                <a:solidFill>
                  <a:schemeClr val="tx1">
                    <a:lumMod val="50000"/>
                  </a:schemeClr>
                </a:solidFill>
              </a:rPr>
              <a:t>fenbendazole</a:t>
            </a:r>
            <a:r>
              <a:rPr lang="en-US" b="0" dirty="0">
                <a:solidFill>
                  <a:schemeClr val="tx1">
                    <a:lumMod val="50000"/>
                  </a:schemeClr>
                </a:solidFill>
              </a:rPr>
              <a:t> and </a:t>
            </a:r>
            <a:r>
              <a:rPr lang="en-US" b="0" dirty="0" err="1">
                <a:solidFill>
                  <a:schemeClr val="tx1">
                    <a:lumMod val="50000"/>
                  </a:schemeClr>
                </a:solidFill>
              </a:rPr>
              <a:t>moxidectin</a:t>
            </a:r>
            <a:r>
              <a:rPr lang="en-US" b="0" dirty="0">
                <a:solidFill>
                  <a:schemeClr val="tx1">
                    <a:lumMod val="50000"/>
                  </a:schemeClr>
                </a:solidFill>
              </a:rPr>
              <a:t> </a:t>
            </a:r>
            <a:r>
              <a:rPr lang="en-US" sz="1000" b="0" dirty="0">
                <a:solidFill>
                  <a:schemeClr val="tx1">
                    <a:lumMod val="50000"/>
                  </a:schemeClr>
                </a:solidFill>
              </a:rPr>
              <a:t>(</a:t>
            </a:r>
            <a:r>
              <a:rPr lang="fr-CA" sz="1000" b="0" dirty="0" err="1">
                <a:solidFill>
                  <a:schemeClr val="tx1">
                    <a:lumMod val="50000"/>
                  </a:schemeClr>
                </a:solidFill>
              </a:rPr>
              <a:t>Steinbach</a:t>
            </a:r>
            <a:r>
              <a:rPr lang="fr-CA" sz="1000" b="0" dirty="0">
                <a:solidFill>
                  <a:schemeClr val="tx1">
                    <a:lumMod val="50000"/>
                  </a:schemeClr>
                </a:solidFill>
              </a:rPr>
              <a:t> et al., Vet </a:t>
            </a:r>
            <a:r>
              <a:rPr lang="fr-CA" sz="1000" b="0" dirty="0" err="1">
                <a:solidFill>
                  <a:schemeClr val="tx1">
                    <a:lumMod val="50000"/>
                  </a:schemeClr>
                </a:solidFill>
              </a:rPr>
              <a:t>Parasitology</a:t>
            </a:r>
            <a:r>
              <a:rPr lang="fr-CA" sz="1000" b="0" dirty="0">
                <a:solidFill>
                  <a:schemeClr val="tx1">
                    <a:lumMod val="50000"/>
                  </a:schemeClr>
                </a:solidFill>
              </a:rPr>
              <a:t>, 2006)</a:t>
            </a:r>
          </a:p>
          <a:p>
            <a:pPr marL="285750" indent="-285750">
              <a:lnSpc>
                <a:spcPct val="100000"/>
              </a:lnSpc>
              <a:buFont typeface="Arial" panose="020B0604020202020204" pitchFamily="34" charset="0"/>
              <a:buChar char="•"/>
            </a:pPr>
            <a:endParaRPr lang="en-US" b="0" dirty="0">
              <a:solidFill>
                <a:schemeClr val="tx1">
                  <a:lumMod val="50000"/>
                </a:schemeClr>
              </a:solidFill>
            </a:endParaRPr>
          </a:p>
          <a:p>
            <a:pPr marL="0" indent="0">
              <a:lnSpc>
                <a:spcPct val="100000"/>
              </a:lnSpc>
              <a:buFont typeface="Arial" panose="020B0604020202020204" pitchFamily="34" charset="0"/>
              <a:buNone/>
            </a:pPr>
            <a:r>
              <a:rPr lang="en-US" b="0" dirty="0">
                <a:solidFill>
                  <a:schemeClr val="tx1">
                    <a:lumMod val="50000"/>
                  </a:schemeClr>
                </a:solidFill>
              </a:rPr>
              <a:t>******</a:t>
            </a:r>
          </a:p>
          <a:p>
            <a:pPr marL="0" indent="0">
              <a:lnSpc>
                <a:spcPct val="100000"/>
              </a:lnSpc>
              <a:buFont typeface="Arial" panose="020B0604020202020204" pitchFamily="34" charset="0"/>
              <a:buNone/>
            </a:pPr>
            <a:r>
              <a:rPr lang="en-US" b="1" dirty="0">
                <a:solidFill>
                  <a:schemeClr val="tx1">
                    <a:lumMod val="50000"/>
                  </a:schemeClr>
                </a:solidFill>
              </a:rPr>
              <a:t>Background info:</a:t>
            </a:r>
          </a:p>
          <a:p>
            <a:r>
              <a:rPr lang="en-US" sz="1200" i="0" kern="1200" dirty="0">
                <a:solidFill>
                  <a:schemeClr val="tx1"/>
                </a:solidFill>
                <a:effectLst/>
                <a:latin typeface="+mn-lt"/>
                <a:ea typeface="+mn-ea"/>
                <a:cs typeface="+mn-cs"/>
              </a:rPr>
              <a:t>Statement</a:t>
            </a:r>
            <a:r>
              <a:rPr lang="en-US" sz="1200" i="0" kern="1200" baseline="0" dirty="0">
                <a:solidFill>
                  <a:schemeClr val="tx1"/>
                </a:solidFill>
                <a:effectLst/>
                <a:latin typeface="+mn-lt"/>
                <a:ea typeface="+mn-ea"/>
                <a:cs typeface="+mn-cs"/>
              </a:rPr>
              <a:t> from Steinbach 2006 study intro: </a:t>
            </a:r>
            <a:r>
              <a:rPr lang="en-US" sz="1200" i="0" kern="1200" dirty="0">
                <a:solidFill>
                  <a:schemeClr val="tx1"/>
                </a:solidFill>
                <a:effectLst/>
                <a:latin typeface="+mn-lt"/>
                <a:ea typeface="+mn-ea"/>
                <a:cs typeface="+mn-cs"/>
              </a:rPr>
              <a:t>"However, there is an ongoing debate on the real benefit of such drug applications since </a:t>
            </a:r>
            <a:r>
              <a:rPr lang="en-US" sz="1200" b="1" i="1" kern="1200" dirty="0">
                <a:solidFill>
                  <a:schemeClr val="tx1"/>
                </a:solidFill>
                <a:effectLst/>
                <a:latin typeface="+mn-lt"/>
                <a:ea typeface="+mn-ea"/>
                <a:cs typeface="+mn-cs"/>
              </a:rPr>
              <a:t>it was reported in a number of cases that horses developed clinical symptoms of larval </a:t>
            </a:r>
            <a:r>
              <a:rPr lang="en-US" sz="1200" b="1" i="1" kern="1200" dirty="0" err="1">
                <a:solidFill>
                  <a:schemeClr val="tx1"/>
                </a:solidFill>
                <a:effectLst/>
                <a:latin typeface="+mn-lt"/>
                <a:ea typeface="+mn-ea"/>
                <a:cs typeface="+mn-cs"/>
              </a:rPr>
              <a:t>cyathostominosis</a:t>
            </a:r>
            <a:r>
              <a:rPr lang="en-US" sz="1200" b="1" i="1" kern="1200" dirty="0">
                <a:solidFill>
                  <a:schemeClr val="tx1"/>
                </a:solidFill>
                <a:effectLst/>
                <a:latin typeface="+mn-lt"/>
                <a:ea typeface="+mn-ea"/>
                <a:cs typeface="+mn-cs"/>
              </a:rPr>
              <a:t> within a short period of time after treatment. Up to date, however, there are no real proofs for these suggestions</a:t>
            </a:r>
            <a:r>
              <a:rPr lang="en-US" sz="1200" i="0" kern="1200" dirty="0">
                <a:solidFill>
                  <a:schemeClr val="tx1"/>
                </a:solidFill>
                <a:effectLst/>
                <a:latin typeface="+mn-lt"/>
                <a:ea typeface="+mn-ea"/>
                <a:cs typeface="+mn-cs"/>
              </a:rPr>
              <a:t>." (Steinbach, 2006, Vet Parasitology)</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is why the 2006 Steinbach study was done.</a:t>
            </a:r>
          </a:p>
          <a:p>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Because anthelmintic treatments have been associated with intestinal reactions</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 and these inflammatory reactions may play a role in the development of parasitic disease post anthelmintic treatment (larval </a:t>
            </a:r>
            <a:r>
              <a:rPr lang="en-US" sz="1200" i="1" kern="1200" dirty="0" err="1">
                <a:solidFill>
                  <a:schemeClr val="tx1"/>
                </a:solidFill>
                <a:effectLst/>
                <a:latin typeface="+mn-lt"/>
                <a:ea typeface="+mn-ea"/>
                <a:cs typeface="+mn-cs"/>
              </a:rPr>
              <a:t>cyathostominosis</a:t>
            </a:r>
            <a:r>
              <a:rPr lang="en-US" sz="1200" i="1" kern="1200" dirty="0">
                <a:solidFill>
                  <a:schemeClr val="tx1"/>
                </a:solidFill>
                <a:effectLst/>
                <a:latin typeface="+mn-lt"/>
                <a:ea typeface="+mn-ea"/>
                <a:cs typeface="+mn-cs"/>
              </a:rPr>
              <a:t>)</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Ref 2 is the Steinbach one. Like we discussed before ref 3 is the paper explained in the tech bulletin on cytokine genes expression. Ref 4: Time since last anthelmintic treatment was significantly associated with chronic diarrhea (type and frequency not significant).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the Steinbach study with histological evidence of inflammation and the Betancourt study showing increased cytokine gene expression for </a:t>
            </a:r>
            <a:r>
              <a:rPr lang="en-US" sz="1200" kern="1200" dirty="0" err="1">
                <a:solidFill>
                  <a:schemeClr val="tx1"/>
                </a:solidFill>
                <a:effectLst/>
                <a:latin typeface="+mn-lt"/>
                <a:ea typeface="+mn-ea"/>
                <a:cs typeface="+mn-cs"/>
              </a:rPr>
              <a:t>fenbendazole</a:t>
            </a:r>
            <a:r>
              <a:rPr lang="en-US" sz="1200" kern="1200" dirty="0">
                <a:solidFill>
                  <a:schemeClr val="tx1"/>
                </a:solidFill>
                <a:effectLst/>
                <a:latin typeface="+mn-lt"/>
                <a:ea typeface="+mn-ea"/>
                <a:cs typeface="+mn-cs"/>
              </a:rPr>
              <a:t> and not </a:t>
            </a:r>
            <a:r>
              <a:rPr lang="en-US" sz="1200" kern="1200" dirty="0" err="1">
                <a:solidFill>
                  <a:schemeClr val="tx1"/>
                </a:solidFill>
                <a:effectLst/>
                <a:latin typeface="+mn-lt"/>
                <a:ea typeface="+mn-ea"/>
                <a:cs typeface="+mn-cs"/>
              </a:rPr>
              <a:t>moxidectin</a:t>
            </a:r>
            <a:r>
              <a:rPr lang="en-US" sz="1200" kern="1200" dirty="0">
                <a:solidFill>
                  <a:schemeClr val="tx1"/>
                </a:solidFill>
                <a:effectLst/>
                <a:latin typeface="+mn-lt"/>
                <a:ea typeface="+mn-ea"/>
                <a:cs typeface="+mn-cs"/>
              </a:rPr>
              <a:t>, We can now say this inflammation is only with </a:t>
            </a:r>
            <a:r>
              <a:rPr lang="en-US" sz="1200" kern="1200" dirty="0" err="1">
                <a:solidFill>
                  <a:schemeClr val="tx1"/>
                </a:solidFill>
                <a:effectLst/>
                <a:latin typeface="+mn-lt"/>
                <a:ea typeface="+mn-ea"/>
                <a:cs typeface="+mn-cs"/>
              </a:rPr>
              <a:t>fenbendazole</a:t>
            </a:r>
            <a:r>
              <a:rPr lang="en-US" sz="1200" kern="1200" dirty="0">
                <a:solidFill>
                  <a:schemeClr val="tx1"/>
                </a:solidFill>
                <a:effectLst/>
                <a:latin typeface="+mn-lt"/>
                <a:ea typeface="+mn-ea"/>
                <a:cs typeface="+mn-cs"/>
              </a:rPr>
              <a:t> (at least in these 2 studies) and is only related to encysted small </a:t>
            </a:r>
            <a:r>
              <a:rPr lang="en-US" sz="1200" kern="1200" dirty="0" err="1">
                <a:solidFill>
                  <a:schemeClr val="tx1"/>
                </a:solidFill>
                <a:effectLst/>
                <a:latin typeface="+mn-lt"/>
                <a:ea typeface="+mn-ea"/>
                <a:cs typeface="+mn-cs"/>
              </a:rPr>
              <a:t>strongyles</a:t>
            </a:r>
            <a:r>
              <a:rPr lang="en-US" sz="1200"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Encysted: </a:t>
            </a:r>
            <a:r>
              <a:rPr lang="en-US" sz="1200" u="sng" kern="1200" dirty="0">
                <a:solidFill>
                  <a:schemeClr val="tx1"/>
                </a:solidFill>
                <a:effectLst/>
                <a:latin typeface="+mn-lt"/>
                <a:ea typeface="+mn-ea"/>
                <a:cs typeface="+mn-cs"/>
                <a:hlinkClick r:id="rId3"/>
              </a:rPr>
              <a:t>https://www.askjpc.org/wsco/wsc/wsc99/99l/9w281a.jpg</a:t>
            </a:r>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marL="0" indent="0">
              <a:lnSpc>
                <a:spcPct val="100000"/>
              </a:lnSpc>
              <a:buFont typeface="Arial" panose="020B0604020202020204" pitchFamily="34" charset="0"/>
              <a:buNone/>
            </a:pPr>
            <a:endParaRPr lang="en-US" b="0" dirty="0">
              <a:solidFill>
                <a:schemeClr val="tx1">
                  <a:lumMod val="50000"/>
                </a:schemeClr>
              </a:solidFill>
            </a:endParaRPr>
          </a:p>
          <a:p>
            <a:pPr marL="0" indent="0">
              <a:lnSpc>
                <a:spcPct val="100000"/>
              </a:lnSpc>
              <a:buFont typeface="Arial" panose="020B0604020202020204" pitchFamily="34" charset="0"/>
              <a:buNone/>
            </a:pPr>
            <a:endParaRPr lang="fr-CA" b="0" dirty="0">
              <a:solidFill>
                <a:schemeClr val="tx1">
                  <a:lumMod val="50000"/>
                </a:schemeClr>
              </a:solidFill>
            </a:endParaRP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C9291D-2DB7-4687-8DCC-10E29570E34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0390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When we look at all of the products on the screen, </a:t>
            </a:r>
            <a:r>
              <a:rPr lang="en-US" sz="1200" kern="1200" dirty="0" err="1">
                <a:solidFill>
                  <a:schemeClr val="tx1"/>
                </a:solidFill>
                <a:effectLst/>
                <a:latin typeface="+mn-lt"/>
                <a:ea typeface="+mn-ea"/>
                <a:cs typeface="+mn-cs"/>
              </a:rPr>
              <a:t>Eqvalan</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Eqvalan</a:t>
            </a:r>
            <a:r>
              <a:rPr lang="en-US" sz="1200" kern="1200" dirty="0">
                <a:solidFill>
                  <a:schemeClr val="tx1"/>
                </a:solidFill>
                <a:effectLst/>
                <a:latin typeface="+mn-lt"/>
                <a:ea typeface="+mn-ea"/>
                <a:cs typeface="+mn-cs"/>
              </a:rPr>
              <a:t> Gold are our main competitors in this field.</a:t>
            </a:r>
            <a:endParaRPr lang="fr-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You can think of the </a:t>
            </a:r>
            <a:r>
              <a:rPr lang="en-US" sz="1200" kern="1200" dirty="0" err="1">
                <a:solidFill>
                  <a:schemeClr val="tx1"/>
                </a:solidFill>
                <a:effectLst/>
                <a:latin typeface="+mn-lt"/>
                <a:ea typeface="+mn-ea"/>
                <a:cs typeface="+mn-cs"/>
              </a:rPr>
              <a:t>Eqvalan</a:t>
            </a:r>
            <a:r>
              <a:rPr lang="en-US" sz="1200" kern="1200" dirty="0">
                <a:solidFill>
                  <a:schemeClr val="tx1"/>
                </a:solidFill>
                <a:effectLst/>
                <a:latin typeface="+mn-lt"/>
                <a:ea typeface="+mn-ea"/>
                <a:cs typeface="+mn-cs"/>
              </a:rPr>
              <a:t> brand as the “Kleenex” of equine </a:t>
            </a:r>
            <a:r>
              <a:rPr lang="en-US" sz="1200" kern="1200" dirty="0" err="1">
                <a:solidFill>
                  <a:schemeClr val="tx1"/>
                </a:solidFill>
                <a:effectLst/>
                <a:latin typeface="+mn-lt"/>
                <a:ea typeface="+mn-ea"/>
                <a:cs typeface="+mn-cs"/>
              </a:rPr>
              <a:t>dewormers</a:t>
            </a:r>
            <a:r>
              <a:rPr lang="en-US" sz="1200" kern="1200" dirty="0">
                <a:solidFill>
                  <a:schemeClr val="tx1"/>
                </a:solidFill>
                <a:effectLst/>
                <a:latin typeface="+mn-lt"/>
                <a:ea typeface="+mn-ea"/>
                <a:cs typeface="+mn-cs"/>
              </a:rPr>
              <a:t>, where people automatically associate </a:t>
            </a:r>
            <a:r>
              <a:rPr lang="en-US" sz="1200" kern="1200" dirty="0" err="1">
                <a:solidFill>
                  <a:schemeClr val="tx1"/>
                </a:solidFill>
                <a:effectLst/>
                <a:latin typeface="+mn-lt"/>
                <a:ea typeface="+mn-ea"/>
                <a:cs typeface="+mn-cs"/>
              </a:rPr>
              <a:t>Eqvalan</a:t>
            </a:r>
            <a:r>
              <a:rPr lang="en-US" sz="1200" kern="1200" dirty="0">
                <a:solidFill>
                  <a:schemeClr val="tx1"/>
                </a:solidFill>
                <a:effectLst/>
                <a:latin typeface="+mn-lt"/>
                <a:ea typeface="+mn-ea"/>
                <a:cs typeface="+mn-cs"/>
              </a:rPr>
              <a:t> as the “brand name </a:t>
            </a:r>
            <a:r>
              <a:rPr lang="en-US" sz="1200" kern="1200" dirty="0" err="1">
                <a:solidFill>
                  <a:schemeClr val="tx1"/>
                </a:solidFill>
                <a:effectLst/>
                <a:latin typeface="+mn-lt"/>
                <a:ea typeface="+mn-ea"/>
                <a:cs typeface="+mn-cs"/>
              </a:rPr>
              <a:t>dewormer</a:t>
            </a:r>
            <a:r>
              <a:rPr lang="en-US" sz="1200" kern="1200" dirty="0">
                <a:solidFill>
                  <a:schemeClr val="tx1"/>
                </a:solidFill>
                <a:effectLst/>
                <a:latin typeface="+mn-lt"/>
                <a:ea typeface="+mn-ea"/>
                <a:cs typeface="+mn-cs"/>
              </a:rPr>
              <a:t> of choice.”</a:t>
            </a:r>
            <a:endParaRPr lang="fr-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However, if you remember from the AAEP Parasite Control Guidelines, they specifically state that small </a:t>
            </a:r>
            <a:r>
              <a:rPr lang="en-US" sz="1200" kern="1200" dirty="0" err="1">
                <a:solidFill>
                  <a:schemeClr val="tx1"/>
                </a:solidFill>
                <a:effectLst/>
                <a:latin typeface="+mn-lt"/>
                <a:ea typeface="+mn-ea"/>
                <a:cs typeface="+mn-cs"/>
              </a:rPr>
              <a:t>strongyles</a:t>
            </a:r>
            <a:r>
              <a:rPr lang="en-US" sz="1200" kern="1200" dirty="0">
                <a:solidFill>
                  <a:schemeClr val="tx1"/>
                </a:solidFill>
                <a:effectLst/>
                <a:latin typeface="+mn-lt"/>
                <a:ea typeface="+mn-ea"/>
                <a:cs typeface="+mn-cs"/>
              </a:rPr>
              <a:t> are now the major concern in adult horses, and that we should “Consider including a treatment effective against encysted </a:t>
            </a:r>
            <a:r>
              <a:rPr lang="en-US" sz="1200" kern="1200" dirty="0" err="1">
                <a:solidFill>
                  <a:schemeClr val="tx1"/>
                </a:solidFill>
                <a:effectLst/>
                <a:latin typeface="+mn-lt"/>
                <a:ea typeface="+mn-ea"/>
                <a:cs typeface="+mn-cs"/>
              </a:rPr>
              <a:t>cyathostomins</a:t>
            </a:r>
            <a:r>
              <a:rPr lang="en-US" sz="1200" kern="1200" dirty="0">
                <a:solidFill>
                  <a:schemeClr val="tx1"/>
                </a:solidFill>
                <a:effectLst/>
                <a:latin typeface="+mn-lt"/>
                <a:ea typeface="+mn-ea"/>
                <a:cs typeface="+mn-cs"/>
              </a:rPr>
              <a:t>.”  Which means Quest or Quest Plus!</a:t>
            </a:r>
            <a:endParaRPr lang="fr-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There is a lack of awareness of the importance of encysted small </a:t>
            </a:r>
            <a:r>
              <a:rPr lang="en-US" sz="1200" kern="1200" dirty="0" err="1">
                <a:solidFill>
                  <a:schemeClr val="tx1"/>
                </a:solidFill>
                <a:effectLst/>
                <a:latin typeface="+mn-lt"/>
                <a:ea typeface="+mn-ea"/>
                <a:cs typeface="+mn-cs"/>
              </a:rPr>
              <a:t>strongyles</a:t>
            </a:r>
            <a:r>
              <a:rPr lang="en-US" sz="1200" kern="1200" dirty="0">
                <a:solidFill>
                  <a:schemeClr val="tx1"/>
                </a:solidFill>
                <a:effectLst/>
                <a:latin typeface="+mn-lt"/>
                <a:ea typeface="+mn-ea"/>
                <a:cs typeface="+mn-cs"/>
              </a:rPr>
              <a:t> and the role they play:</a:t>
            </a:r>
            <a:endParaRPr lang="fr-CA"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Tell your story about horse owner feedback from when you have presented</a:t>
            </a:r>
            <a:endParaRPr lang="fr-CA"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Tell your story about the possibility of causing colic</a:t>
            </a:r>
            <a:endParaRPr lang="fr-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Your role as TMs is to raise awareness of, and to remind people of, the importance of encysted small </a:t>
            </a:r>
            <a:r>
              <a:rPr lang="en-US" sz="1200" kern="1200" dirty="0" err="1">
                <a:solidFill>
                  <a:schemeClr val="tx1"/>
                </a:solidFill>
                <a:effectLst/>
                <a:latin typeface="+mn-lt"/>
                <a:ea typeface="+mn-ea"/>
                <a:cs typeface="+mn-cs"/>
              </a:rPr>
              <a:t>strongyles</a:t>
            </a:r>
            <a:r>
              <a:rPr lang="en-US" sz="1200" kern="1200" dirty="0">
                <a:solidFill>
                  <a:schemeClr val="tx1"/>
                </a:solidFill>
                <a:effectLst/>
                <a:latin typeface="+mn-lt"/>
                <a:ea typeface="+mn-ea"/>
                <a:cs typeface="+mn-cs"/>
              </a:rPr>
              <a:t> as per the AAEP deworming recommendations.  This allows you to position Quest Plus as the </a:t>
            </a:r>
            <a:r>
              <a:rPr lang="en-US" sz="1200" kern="1200" dirty="0" err="1">
                <a:solidFill>
                  <a:schemeClr val="tx1"/>
                </a:solidFill>
                <a:effectLst/>
                <a:latin typeface="+mn-lt"/>
                <a:ea typeface="+mn-ea"/>
                <a:cs typeface="+mn-cs"/>
              </a:rPr>
              <a:t>dewormer</a:t>
            </a:r>
            <a:r>
              <a:rPr lang="en-US" sz="1200" kern="1200" dirty="0">
                <a:solidFill>
                  <a:schemeClr val="tx1"/>
                </a:solidFill>
                <a:effectLst/>
                <a:latin typeface="+mn-lt"/>
                <a:ea typeface="+mn-ea"/>
                <a:cs typeface="+mn-cs"/>
              </a:rPr>
              <a:t> of choice this fall.</a:t>
            </a:r>
            <a:endParaRPr lang="fr-CA"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competitor product we are positioning ourselves against here is </a:t>
            </a:r>
            <a:r>
              <a:rPr lang="en-US" dirty="0" err="1"/>
              <a:t>Eqvalan</a:t>
            </a:r>
            <a:r>
              <a:rPr lang="en-US" baseline="0" dirty="0"/>
              <a:t> and </a:t>
            </a:r>
            <a:r>
              <a:rPr lang="en-US" baseline="0" dirty="0" err="1"/>
              <a:t>Eqvalan</a:t>
            </a:r>
            <a:r>
              <a:rPr lang="en-US" baseline="0" dirty="0"/>
              <a:t> Gold</a:t>
            </a:r>
            <a:r>
              <a:rPr lang="en-US" dirty="0"/>
              <a:t>.</a:t>
            </a:r>
            <a:endParaRPr lang="fr-C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C9291D-2DB7-4687-8DCC-10E29570E34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125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stand directly in front.</a:t>
            </a:r>
          </a:p>
          <a:p>
            <a:r>
              <a:rPr lang="en-US" dirty="0"/>
              <a:t>Photo on right: https://encrypted-tbn0.gstatic.com/images?q=tbn:ANd9GcTc1DGmRniFXxspuh-A-xjyecr5V0Uo7NR_yM6yILZhQxzCI6BaXw</a:t>
            </a:r>
          </a:p>
          <a:p>
            <a:r>
              <a:rPr lang="en-US"/>
              <a:t>Photo on left: https://valleyvet.ca/files/2013/05/EQ_deworm_250.jpg</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28</a:t>
            </a:fld>
            <a:endParaRPr lang="fr-CA"/>
          </a:p>
        </p:txBody>
      </p:sp>
    </p:spTree>
    <p:extLst>
      <p:ext uri="{BB962C8B-B14F-4D97-AF65-F5344CB8AC3E}">
        <p14:creationId xmlns:p14="http://schemas.microsoft.com/office/powerpoint/2010/main" val="5123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https://www.horsetrainingvideos.com/images/horse-bites-man200a.jpg</a:t>
            </a:r>
          </a:p>
          <a:p>
            <a:r>
              <a:rPr lang="en-US" dirty="0"/>
              <a:t>Your veterinarian will thank you. As will your farrier,</a:t>
            </a:r>
            <a:r>
              <a:rPr lang="en-US" baseline="0" dirty="0"/>
              <a:t> </a:t>
            </a:r>
            <a:r>
              <a:rPr lang="en-US" baseline="0"/>
              <a:t>the horse </a:t>
            </a:r>
            <a:r>
              <a:rPr lang="en-US" baseline="0" dirty="0"/>
              <a:t>chiropractor, people that happen to be riding their bikes by </a:t>
            </a:r>
            <a:r>
              <a:rPr lang="en-US" baseline="0"/>
              <a:t>your pasture.</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29</a:t>
            </a:fld>
            <a:endParaRPr lang="fr-CA"/>
          </a:p>
        </p:txBody>
      </p:sp>
    </p:spTree>
    <p:extLst>
      <p:ext uri="{BB962C8B-B14F-4D97-AF65-F5344CB8AC3E}">
        <p14:creationId xmlns:p14="http://schemas.microsoft.com/office/powerpoint/2010/main" val="50398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has it’s own unique</a:t>
            </a:r>
            <a:r>
              <a:rPr lang="en-US" baseline="0" dirty="0"/>
              <a:t> life cycle.</a:t>
            </a:r>
          </a:p>
          <a:p>
            <a:r>
              <a:rPr lang="en-US" baseline="0" dirty="0"/>
              <a:t>TWs IH are forage mites</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3</a:t>
            </a:fld>
            <a:endParaRPr lang="fr-CA"/>
          </a:p>
        </p:txBody>
      </p:sp>
    </p:spTree>
    <p:extLst>
      <p:ext uri="{BB962C8B-B14F-4D97-AF65-F5344CB8AC3E}">
        <p14:creationId xmlns:p14="http://schemas.microsoft.com/office/powerpoint/2010/main" val="108942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annihilate! Get rid of them! Deworm,</a:t>
            </a:r>
            <a:r>
              <a:rPr lang="en-US" baseline="0" dirty="0"/>
              <a:t> Deworm, Deworm!</a:t>
            </a:r>
          </a:p>
          <a:p>
            <a:r>
              <a:rPr lang="en-US" baseline="0" dirty="0"/>
              <a:t>Unfortunately, that has been our thinking in the past and as a result have developed…</a:t>
            </a:r>
          </a:p>
          <a:p>
            <a:r>
              <a:rPr lang="en-US" baseline="0" dirty="0"/>
              <a:t>Photo on right: http://horsehints.org/graphics/Parasitesbots.jpg</a:t>
            </a:r>
          </a:p>
          <a:p>
            <a:r>
              <a:rPr lang="en-US" baseline="0" dirty="0"/>
              <a:t>Photo on left: </a:t>
            </a:r>
            <a:r>
              <a:rPr lang="fr-CA" dirty="0"/>
              <a:t>Wendy </a:t>
            </a:r>
            <a:r>
              <a:rPr lang="fr-CA" dirty="0" err="1"/>
              <a:t>Vaala</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6</a:t>
            </a:fld>
            <a:endParaRPr lang="fr-CA"/>
          </a:p>
        </p:txBody>
      </p:sp>
    </p:spTree>
    <p:extLst>
      <p:ext uri="{BB962C8B-B14F-4D97-AF65-F5344CB8AC3E}">
        <p14:creationId xmlns:p14="http://schemas.microsoft.com/office/powerpoint/2010/main" val="3161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Life</a:t>
            </a:r>
            <a:r>
              <a:rPr lang="fr-CA" baseline="0" dirty="0"/>
              <a:t> cycle of horse bot </a:t>
            </a:r>
            <a:r>
              <a:rPr lang="fr-CA" baseline="0" dirty="0" err="1"/>
              <a:t>fly</a:t>
            </a:r>
            <a:r>
              <a:rPr lang="fr-CA" baseline="0" dirty="0"/>
              <a:t>: http://www.eqhc.co.nz/controlling-the-worm-cycle.html and https://www.doctorramey.com/worms/</a:t>
            </a:r>
          </a:p>
          <a:p>
            <a:r>
              <a:rPr lang="fr-CA" baseline="0" dirty="0"/>
              <a:t>Image of </a:t>
            </a:r>
            <a:r>
              <a:rPr lang="fr-CA" baseline="0" dirty="0" err="1"/>
              <a:t>scraping</a:t>
            </a:r>
            <a:r>
              <a:rPr lang="fr-CA" baseline="0" dirty="0"/>
              <a:t> </a:t>
            </a:r>
            <a:r>
              <a:rPr lang="fr-CA" baseline="0" dirty="0" err="1"/>
              <a:t>eggs</a:t>
            </a:r>
            <a:r>
              <a:rPr lang="fr-CA" baseline="0" dirty="0"/>
              <a:t> on </a:t>
            </a:r>
            <a:r>
              <a:rPr lang="fr-CA" baseline="0" dirty="0" err="1"/>
              <a:t>leg</a:t>
            </a:r>
            <a:r>
              <a:rPr lang="fr-CA" baseline="0" dirty="0"/>
              <a:t>: https://www.doctorramey.com/worms/</a:t>
            </a:r>
          </a:p>
          <a:p>
            <a:r>
              <a:rPr lang="fr-CA" baseline="0" dirty="0" err="1"/>
              <a:t>Endoscopy</a:t>
            </a:r>
            <a:r>
              <a:rPr lang="fr-CA" baseline="0" dirty="0"/>
              <a:t> </a:t>
            </a:r>
            <a:r>
              <a:rPr lang="fr-CA" baseline="0" dirty="0" err="1"/>
              <a:t>with</a:t>
            </a:r>
            <a:r>
              <a:rPr lang="fr-CA" baseline="0" dirty="0"/>
              <a:t> bots: https://foundationequineclinic.com/blog//horse-stomach-bots</a:t>
            </a:r>
          </a:p>
          <a:p>
            <a:r>
              <a:rPr lang="fr-CA" baseline="0" dirty="0"/>
              <a:t>Bots in </a:t>
            </a:r>
            <a:r>
              <a:rPr lang="fr-CA" baseline="0" dirty="0" err="1"/>
              <a:t>stomach</a:t>
            </a:r>
            <a:r>
              <a:rPr lang="fr-CA" baseline="0" dirty="0"/>
              <a:t>, </a:t>
            </a:r>
            <a:r>
              <a:rPr lang="fr-CA" baseline="0" dirty="0" err="1"/>
              <a:t>lesions</a:t>
            </a:r>
            <a:r>
              <a:rPr lang="fr-CA" baseline="0" dirty="0"/>
              <a:t>: http://helminto.inta.gob.ar/Confe05/fig11.htm</a:t>
            </a: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C9291D-2DB7-4687-8DCC-10E29570E34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5136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Damage to fences and waterers</a:t>
            </a:r>
            <a:r>
              <a:rPr lang="en-US" baseline="0" dirty="0"/>
              <a:t> unless supplied some other means to scratch</a:t>
            </a:r>
          </a:p>
          <a:p>
            <a:r>
              <a:rPr lang="en-US" baseline="0" dirty="0"/>
              <a:t>Splinters can result in abscesses- can end up quite deep and hard to locate. Wood doesn’t show up on </a:t>
            </a:r>
            <a:r>
              <a:rPr lang="en-US" baseline="0" dirty="0" err="1"/>
              <a:t>xrays</a:t>
            </a:r>
            <a:r>
              <a:rPr lang="en-US" baseline="0" dirty="0"/>
              <a:t> well.</a:t>
            </a:r>
          </a:p>
          <a:p>
            <a:r>
              <a:rPr lang="en-US" baseline="0" dirty="0"/>
              <a:t>Photo on </a:t>
            </a:r>
            <a:r>
              <a:rPr lang="en-US" baseline="0" dirty="0" err="1"/>
              <a:t>left:https</a:t>
            </a:r>
            <a:r>
              <a:rPr lang="en-US" baseline="0" dirty="0"/>
              <a:t>://youtu.be/P_o8fNppnvA</a:t>
            </a:r>
          </a:p>
          <a:p>
            <a:r>
              <a:rPr lang="en-US" baseline="0" dirty="0"/>
              <a:t>Photo on right: </a:t>
            </a:r>
            <a:r>
              <a:rPr lang="fr-CA" dirty="0"/>
              <a:t>https://youtu.be/VK3qeIPn-wY</a:t>
            </a:r>
          </a:p>
        </p:txBody>
      </p:sp>
      <p:sp>
        <p:nvSpPr>
          <p:cNvPr id="4" name="Slide Number Placeholder 3"/>
          <p:cNvSpPr>
            <a:spLocks noGrp="1"/>
          </p:cNvSpPr>
          <p:nvPr>
            <p:ph type="sldNum" sz="quarter" idx="10"/>
          </p:nvPr>
        </p:nvSpPr>
        <p:spPr/>
        <p:txBody>
          <a:bodyPr/>
          <a:lstStyle/>
          <a:p>
            <a:fld id="{1FE23742-58D7-42C4-A231-D5099556FD88}" type="slidenum">
              <a:rPr lang="fr-CA" smtClean="0"/>
              <a:t>12</a:t>
            </a:fld>
            <a:endParaRPr lang="fr-CA"/>
          </a:p>
        </p:txBody>
      </p:sp>
    </p:spTree>
    <p:extLst>
      <p:ext uri="{BB962C8B-B14F-4D97-AF65-F5344CB8AC3E}">
        <p14:creationId xmlns:p14="http://schemas.microsoft.com/office/powerpoint/2010/main" val="64007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able to survive</a:t>
            </a:r>
            <a:r>
              <a:rPr lang="en-US" baseline="0" dirty="0"/>
              <a:t> any </a:t>
            </a:r>
            <a:r>
              <a:rPr lang="en-US" baseline="0" dirty="0" err="1"/>
              <a:t>dewormer</a:t>
            </a:r>
            <a:r>
              <a:rPr lang="en-US" baseline="0" dirty="0"/>
              <a:t> you throw at them. They create a population of anthelminthic resistant worms. So how do we prevent this from happening?</a:t>
            </a:r>
          </a:p>
          <a:p>
            <a:r>
              <a:rPr lang="en-US" baseline="0" dirty="0"/>
              <a:t>We need to step away from past conventional advice to deworm every 6-8 weeks</a:t>
            </a:r>
          </a:p>
          <a:p>
            <a:r>
              <a:rPr lang="fr-CA" dirty="0"/>
              <a:t>https://i.ytimg.com/vi/ty6c-fNismI/hqdefault.jpg</a:t>
            </a:r>
          </a:p>
        </p:txBody>
      </p:sp>
      <p:sp>
        <p:nvSpPr>
          <p:cNvPr id="4" name="Slide Number Placeholder 3"/>
          <p:cNvSpPr>
            <a:spLocks noGrp="1"/>
          </p:cNvSpPr>
          <p:nvPr>
            <p:ph type="sldNum" sz="quarter" idx="10"/>
          </p:nvPr>
        </p:nvSpPr>
        <p:spPr/>
        <p:txBody>
          <a:bodyPr/>
          <a:lstStyle/>
          <a:p>
            <a:fld id="{1FE23742-58D7-42C4-A231-D5099556FD88}" type="slidenum">
              <a:rPr lang="fr-CA" smtClean="0"/>
              <a:t>14</a:t>
            </a:fld>
            <a:endParaRPr lang="fr-CA"/>
          </a:p>
        </p:txBody>
      </p:sp>
    </p:spTree>
    <p:extLst>
      <p:ext uri="{BB962C8B-B14F-4D97-AF65-F5344CB8AC3E}">
        <p14:creationId xmlns:p14="http://schemas.microsoft.com/office/powerpoint/2010/main" val="364818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Refugia-</a:t>
            </a:r>
            <a:r>
              <a:rPr lang="en-US" baseline="0" dirty="0"/>
              <a:t> both in the horse and on the pasture</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15</a:t>
            </a:fld>
            <a:endParaRPr lang="fr-CA"/>
          </a:p>
        </p:txBody>
      </p:sp>
    </p:spTree>
    <p:extLst>
      <p:ext uri="{BB962C8B-B14F-4D97-AF65-F5344CB8AC3E}">
        <p14:creationId xmlns:p14="http://schemas.microsoft.com/office/powerpoint/2010/main" val="1673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Foals and yearlings should be treated as high shedders and require more frequent deworming- 3-4Xs/year</a:t>
            </a:r>
          </a:p>
          <a:p>
            <a:r>
              <a:rPr lang="en-US" sz="1200" kern="1200" dirty="0">
                <a:solidFill>
                  <a:schemeClr val="tx1"/>
                </a:solidFill>
                <a:effectLst/>
                <a:latin typeface="+mn-lt"/>
                <a:ea typeface="+mn-ea"/>
                <a:cs typeface="+mn-cs"/>
              </a:rPr>
              <a:t>Begin deworming foals at 2-3 moa. Warning... </a:t>
            </a:r>
          </a:p>
          <a:p>
            <a:r>
              <a:rPr lang="en-US" sz="1200" kern="1200" dirty="0">
                <a:solidFill>
                  <a:schemeClr val="tx1"/>
                </a:solidFill>
                <a:effectLst/>
                <a:latin typeface="+mn-lt"/>
                <a:ea typeface="+mn-ea"/>
                <a:cs typeface="+mn-cs"/>
              </a:rPr>
              <a:t>When deworming your youngsters, remember that </a:t>
            </a:r>
            <a:r>
              <a:rPr lang="en-US" sz="1200" kern="1200" dirty="0" err="1">
                <a:solidFill>
                  <a:schemeClr val="tx1"/>
                </a:solidFill>
                <a:effectLst/>
                <a:latin typeface="+mn-lt"/>
                <a:ea typeface="+mn-ea"/>
                <a:cs typeface="+mn-cs"/>
              </a:rPr>
              <a:t>ascarid</a:t>
            </a:r>
            <a:r>
              <a:rPr lang="en-US" sz="1200" kern="1200" dirty="0">
                <a:solidFill>
                  <a:schemeClr val="tx1"/>
                </a:solidFill>
                <a:effectLst/>
                <a:latin typeface="+mn-lt"/>
                <a:ea typeface="+mn-ea"/>
                <a:cs typeface="+mn-cs"/>
              </a:rPr>
              <a:t> impactions are a well-known consequence of therapeutic deworming in juvenile horses. The best way to avoid impactions is a regular control program that never allows a large population of adult </a:t>
            </a:r>
            <a:r>
              <a:rPr lang="en-US" sz="1200" kern="1200" dirty="0" err="1">
                <a:solidFill>
                  <a:schemeClr val="tx1"/>
                </a:solidFill>
                <a:effectLst/>
                <a:latin typeface="+mn-lt"/>
                <a:ea typeface="+mn-ea"/>
                <a:cs typeface="+mn-cs"/>
              </a:rPr>
              <a:t>ascarids</a:t>
            </a:r>
            <a:r>
              <a:rPr lang="en-US" sz="1200" kern="1200" dirty="0">
                <a:solidFill>
                  <a:schemeClr val="tx1"/>
                </a:solidFill>
                <a:effectLst/>
                <a:latin typeface="+mn-lt"/>
                <a:ea typeface="+mn-ea"/>
                <a:cs typeface="+mn-cs"/>
              </a:rPr>
              <a:t> to develop within an individual foal. But how should deworming be implemented for foals which haven't been on a regular control program, or worse, for those which already have developed obvious signs of </a:t>
            </a:r>
            <a:r>
              <a:rPr lang="en-US" sz="1200" kern="1200" dirty="0" err="1">
                <a:solidFill>
                  <a:schemeClr val="tx1"/>
                </a:solidFill>
                <a:effectLst/>
                <a:latin typeface="+mn-lt"/>
                <a:ea typeface="+mn-ea"/>
                <a:cs typeface="+mn-cs"/>
              </a:rPr>
              <a:t>ascarid</a:t>
            </a:r>
            <a:r>
              <a:rPr lang="en-US" sz="1200" kern="1200" dirty="0">
                <a:solidFill>
                  <a:schemeClr val="tx1"/>
                </a:solidFill>
                <a:effectLst/>
                <a:latin typeface="+mn-lt"/>
                <a:ea typeface="+mn-ea"/>
                <a:cs typeface="+mn-cs"/>
              </a:rPr>
              <a:t> infection? </a:t>
            </a:r>
          </a:p>
          <a:p>
            <a:r>
              <a:rPr lang="en-US" sz="1200" kern="1200" dirty="0">
                <a:solidFill>
                  <a:schemeClr val="tx1"/>
                </a:solidFill>
                <a:effectLst/>
                <a:latin typeface="+mn-lt"/>
                <a:ea typeface="+mn-ea"/>
                <a:cs typeface="+mn-cs"/>
              </a:rPr>
              <a:t>The first step is to enlist the assistance of your veterinarian.</a:t>
            </a:r>
          </a:p>
        </p:txBody>
      </p:sp>
      <p:sp>
        <p:nvSpPr>
          <p:cNvPr id="4" name="Slide Number Placeholder 3"/>
          <p:cNvSpPr>
            <a:spLocks noGrp="1"/>
          </p:cNvSpPr>
          <p:nvPr>
            <p:ph type="sldNum" sz="quarter" idx="10"/>
          </p:nvPr>
        </p:nvSpPr>
        <p:spPr/>
        <p:txBody>
          <a:bodyPr/>
          <a:lstStyle/>
          <a:p>
            <a:fld id="{1FE23742-58D7-42C4-A231-D5099556FD88}" type="slidenum">
              <a:rPr lang="fr-CA" smtClean="0"/>
              <a:t>16</a:t>
            </a:fld>
            <a:endParaRPr lang="fr-CA"/>
          </a:p>
        </p:txBody>
      </p:sp>
    </p:spTree>
    <p:extLst>
      <p:ext uri="{BB962C8B-B14F-4D97-AF65-F5344CB8AC3E}">
        <p14:creationId xmlns:p14="http://schemas.microsoft.com/office/powerpoint/2010/main" val="7099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mn-lt"/>
                <a:ea typeface="+mn-ea"/>
                <a:cs typeface="+mn-cs"/>
              </a:rPr>
              <a:t>“First we are going to go through what the AAEP deworming recommendations are over the course of a full year.  To give you the context as to how these recommendations are made, the AAEP does both an extensive literature search on the topic, and they also have a panel of experts that create recommendations.  These recommendations are reviewed on a regular basis and updated as needed.  The last update was done in 2016.  Let’s start with the recommendations for deworming in the winter… </a:t>
            </a:r>
            <a:r>
              <a:rPr lang="en-US" sz="1200" i="1" kern="1200" dirty="0" err="1">
                <a:solidFill>
                  <a:schemeClr val="tx1"/>
                </a:solidFill>
                <a:effectLst/>
                <a:latin typeface="+mn-lt"/>
                <a:ea typeface="+mn-ea"/>
                <a:cs typeface="+mn-cs"/>
              </a:rPr>
              <a:t>etc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etc</a:t>
            </a:r>
            <a:r>
              <a:rPr lang="en-US" sz="1200" i="1"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a:defRPr/>
            </a:pPr>
            <a:fld id="{EDC9291D-2DB7-4687-8DCC-10E29570E34E}" type="slidenum">
              <a:rPr lang="en-US" smtClean="0"/>
              <a:pPr>
                <a:defRPr/>
              </a:pPr>
              <a:t>18</a:t>
            </a:fld>
            <a:endParaRPr lang="en-US"/>
          </a:p>
        </p:txBody>
      </p:sp>
    </p:spTree>
    <p:extLst>
      <p:ext uri="{BB962C8B-B14F-4D97-AF65-F5344CB8AC3E}">
        <p14:creationId xmlns:p14="http://schemas.microsoft.com/office/powerpoint/2010/main" val="213888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48723416-5077-48B1-B676-678C43539985}"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272209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48723416-5077-48B1-B676-678C43539985}"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402698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48723416-5077-48B1-B676-678C43539985}"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128650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w Image">
    <p:spTree>
      <p:nvGrpSpPr>
        <p:cNvPr id="1" name=""/>
        <p:cNvGrpSpPr/>
        <p:nvPr/>
      </p:nvGrpSpPr>
      <p:grpSpPr>
        <a:xfrm>
          <a:off x="0" y="0"/>
          <a:ext cx="0" cy="0"/>
          <a:chOff x="0" y="0"/>
          <a:chExt cx="0" cy="0"/>
        </a:xfrm>
      </p:grpSpPr>
      <p:sp>
        <p:nvSpPr>
          <p:cNvPr id="2" name="Picture Placeholder 13"/>
          <p:cNvSpPr>
            <a:spLocks noGrp="1"/>
          </p:cNvSpPr>
          <p:nvPr>
            <p:ph type="pic" sz="quarter" idx="10"/>
          </p:nvPr>
        </p:nvSpPr>
        <p:spPr>
          <a:xfrm>
            <a:off x="0" y="0"/>
            <a:ext cx="9144000" cy="6858000"/>
          </a:xfrm>
          <a:solidFill>
            <a:schemeClr val="tx1"/>
          </a:solidFill>
          <a:ln>
            <a:noFill/>
          </a:ln>
        </p:spPr>
        <p:txBody>
          <a:bodyPr rtlCol="0">
            <a:noAutofit/>
          </a:bodyPr>
          <a:lstStyle>
            <a:lvl1pPr marL="0" indent="0">
              <a:buNone/>
              <a:defRPr/>
            </a:lvl1pPr>
          </a:lstStyle>
          <a:p>
            <a:pPr lvl="0"/>
            <a:r>
              <a:rPr lang="en-US" noProof="0"/>
              <a:t>Click icon to add picture</a:t>
            </a:r>
          </a:p>
        </p:txBody>
      </p:sp>
      <p:sp>
        <p:nvSpPr>
          <p:cNvPr id="4" name="Title 1"/>
          <p:cNvSpPr>
            <a:spLocks noGrp="1"/>
          </p:cNvSpPr>
          <p:nvPr>
            <p:ph type="title"/>
          </p:nvPr>
        </p:nvSpPr>
        <p:spPr>
          <a:xfrm>
            <a:off x="437803" y="1659485"/>
            <a:ext cx="7772400" cy="2494031"/>
          </a:xfrm>
        </p:spPr>
        <p:txBody>
          <a:bodyPr/>
          <a:lstStyle>
            <a:lvl1pPr algn="l">
              <a:defRPr sz="48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03232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range Title Band Top, 1/1 Conten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5" y="2006600"/>
            <a:ext cx="8778874" cy="4116917"/>
          </a:xfrm>
        </p:spPr>
        <p:txBody>
          <a:bodyPr/>
          <a:lstStyle>
            <a:lvl1pPr>
              <a:spcAft>
                <a:spcPts val="600"/>
              </a:spcAft>
              <a:defRPr sz="1800">
                <a:solidFill>
                  <a:schemeClr val="tx1">
                    <a:lumMod val="50000"/>
                  </a:schemeClr>
                </a:solidFill>
              </a:defRPr>
            </a:lvl1pPr>
            <a:lvl2pPr>
              <a:spcAft>
                <a:spcPts val="600"/>
              </a:spcAft>
              <a:defRPr sz="1800">
                <a:solidFill>
                  <a:schemeClr val="tx1">
                    <a:lumMod val="50000"/>
                  </a:schemeClr>
                </a:solidFill>
              </a:defRPr>
            </a:lvl2pPr>
            <a:lvl3pPr>
              <a:spcAft>
                <a:spcPts val="600"/>
              </a:spcAft>
              <a:defRPr sz="1800">
                <a:solidFill>
                  <a:schemeClr val="tx1">
                    <a:lumMod val="50000"/>
                  </a:schemeClr>
                </a:solidFill>
              </a:defRPr>
            </a:lvl3pPr>
            <a:lvl4pPr>
              <a:spcAft>
                <a:spcPts val="600"/>
              </a:spcAft>
              <a:defRPr sz="1800">
                <a:solidFill>
                  <a:schemeClr val="tx1">
                    <a:lumMod val="50000"/>
                  </a:schemeClr>
                </a:solidFill>
              </a:defRPr>
            </a:lvl4pPr>
            <a:lvl5pPr>
              <a:spcAft>
                <a:spcPts val="600"/>
              </a:spcAft>
              <a:defRPr sz="180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0"/>
            <a:ext cx="8778874" cy="609600"/>
          </a:xfrm>
        </p:spPr>
        <p:txBody>
          <a:bodyPr anchor="b"/>
          <a:lstStyle>
            <a:lvl1pPr marL="0" indent="0" algn="l">
              <a:lnSpc>
                <a:spcPct val="80000"/>
              </a:lnSpc>
              <a:buNone/>
              <a:defRPr sz="2000" b="1">
                <a:solidFill>
                  <a:schemeClr val="accent3"/>
                </a:solidFill>
              </a:defRPr>
            </a:lvl1pPr>
          </a:lstStyle>
          <a:p>
            <a:pPr lvl="0"/>
            <a:r>
              <a:rPr lang="en-US" dirty="0"/>
              <a:t>SUBHEAD SET IN 18PT ARIAL BOLD</a:t>
            </a:r>
          </a:p>
        </p:txBody>
      </p:sp>
      <p:sp>
        <p:nvSpPr>
          <p:cNvPr id="8"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419804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full image background, white band bottom">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dirty="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sp>
        <p:nvSpPr>
          <p:cNvPr id="7" name="Rectangle 6"/>
          <p:cNvSpPr/>
          <p:nvPr userDrawn="1"/>
        </p:nvSpPr>
        <p:spPr bwMode="auto">
          <a:xfrm>
            <a:off x="0" y="6114288"/>
            <a:ext cx="9144000" cy="743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026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full image background, orange band bottom">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dirty="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pic>
        <p:nvPicPr>
          <p:cNvPr id="7"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6126270"/>
            <a:ext cx="9144000" cy="7317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1"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741673" y="6126271"/>
            <a:ext cx="1214617" cy="76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341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Orange Band Left, Title and Lis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sp>
        <p:nvSpPr>
          <p:cNvPr id="8" name="Text Placeholder 5"/>
          <p:cNvSpPr>
            <a:spLocks noGrp="1"/>
          </p:cNvSpPr>
          <p:nvPr>
            <p:ph type="body" sz="quarter" idx="21" hasCustomPrompt="1"/>
          </p:nvPr>
        </p:nvSpPr>
        <p:spPr>
          <a:xfrm>
            <a:off x="2735264" y="1498600"/>
            <a:ext cx="6226175" cy="4624917"/>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07742" cy="6123517"/>
          </a:xfrm>
          <a:prstGeom prst="rect">
            <a:avLst/>
          </a:prstGeom>
        </p:spPr>
      </p:pic>
    </p:spTree>
    <p:extLst>
      <p:ext uri="{BB962C8B-B14F-4D97-AF65-F5344CB8AC3E}">
        <p14:creationId xmlns:p14="http://schemas.microsoft.com/office/powerpoint/2010/main" val="3354540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Orange Band Left, Title and List">
    <p:spTree>
      <p:nvGrpSpPr>
        <p:cNvPr id="1" name=""/>
        <p:cNvGrpSpPr/>
        <p:nvPr/>
      </p:nvGrpSpPr>
      <p:grpSpPr>
        <a:xfrm>
          <a:off x="0" y="0"/>
          <a:ext cx="0" cy="0"/>
          <a:chOff x="0" y="0"/>
          <a:chExt cx="0" cy="0"/>
        </a:xfrm>
      </p:grpSpPr>
      <p:sp>
        <p:nvSpPr>
          <p:cNvPr id="2" name="Title 1"/>
          <p:cNvSpPr>
            <a:spLocks noGrp="1"/>
          </p:cNvSpPr>
          <p:nvPr>
            <p:ph type="title"/>
          </p:nvPr>
        </p:nvSpPr>
        <p:spPr>
          <a:xfrm>
            <a:off x="914401" y="224368"/>
            <a:ext cx="8047038" cy="969433"/>
          </a:xfrm>
        </p:spPr>
        <p:txBody>
          <a:bodyPr anchor="ctr"/>
          <a:lstStyle>
            <a:lvl1pPr>
              <a:defRPr cap="all" baseline="0"/>
            </a:lvl1pPr>
          </a:lstStyle>
          <a:p>
            <a:r>
              <a:rPr lang="en-US" dirty="0"/>
              <a:t>Click to edit Master title style</a:t>
            </a:r>
          </a:p>
        </p:txBody>
      </p:sp>
      <p:sp>
        <p:nvSpPr>
          <p:cNvPr id="9" name="Text Placeholder 5"/>
          <p:cNvSpPr>
            <a:spLocks noGrp="1"/>
          </p:cNvSpPr>
          <p:nvPr>
            <p:ph type="body" sz="quarter" idx="21" hasCustomPrompt="1"/>
          </p:nvPr>
        </p:nvSpPr>
        <p:spPr>
          <a:xfrm>
            <a:off x="914402" y="1498600"/>
            <a:ext cx="8047037"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0"/>
            <a:ext cx="664049" cy="6123517"/>
          </a:xfrm>
          <a:prstGeom prst="rect">
            <a:avLst/>
          </a:prstGeom>
        </p:spPr>
      </p:pic>
    </p:spTree>
    <p:extLst>
      <p:ext uri="{BB962C8B-B14F-4D97-AF65-F5344CB8AC3E}">
        <p14:creationId xmlns:p14="http://schemas.microsoft.com/office/powerpoint/2010/main" val="73456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Title  Band Top, Title and List">
    <p:spTree>
      <p:nvGrpSpPr>
        <p:cNvPr id="1" name=""/>
        <p:cNvGrpSpPr/>
        <p:nvPr/>
      </p:nvGrpSpPr>
      <p:grpSpPr>
        <a:xfrm>
          <a:off x="0" y="0"/>
          <a:ext cx="0" cy="0"/>
          <a:chOff x="0" y="0"/>
          <a:chExt cx="0" cy="0"/>
        </a:xfrm>
      </p:grpSpPr>
      <p:sp>
        <p:nvSpPr>
          <p:cNvPr id="9" name="Text Placeholder 5"/>
          <p:cNvSpPr>
            <a:spLocks noGrp="1"/>
          </p:cNvSpPr>
          <p:nvPr>
            <p:ph type="body" sz="quarter" idx="21" hasCustomPrompt="1"/>
          </p:nvPr>
        </p:nvSpPr>
        <p:spPr>
          <a:xfrm>
            <a:off x="182564" y="1498600"/>
            <a:ext cx="8778875"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sp>
        <p:nvSpPr>
          <p:cNvPr id="5"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351886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Title Band Top">
    <p:spTree>
      <p:nvGrpSpPr>
        <p:cNvPr id="1" name=""/>
        <p:cNvGrpSpPr/>
        <p:nvPr/>
      </p:nvGrpSpPr>
      <p:grpSpPr>
        <a:xfrm>
          <a:off x="0" y="0"/>
          <a:ext cx="0" cy="0"/>
          <a:chOff x="0" y="0"/>
          <a:chExt cx="0" cy="0"/>
        </a:xfrm>
      </p:grpSpPr>
      <p:sp>
        <p:nvSpPr>
          <p:cNvPr id="4" name="Text Placeholder 2"/>
          <p:cNvSpPr>
            <a:spLocks noGrp="1"/>
          </p:cNvSpPr>
          <p:nvPr>
            <p:ph type="body" sz="quarter" idx="15" hasCustomPrompt="1"/>
          </p:nvPr>
        </p:nvSpPr>
        <p:spPr>
          <a:xfrm>
            <a:off x="182564" y="1397000"/>
            <a:ext cx="8778874" cy="609600"/>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6"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11308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48723416-5077-48B1-B676-678C43539985}"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671247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Title Band Top, 1/1 Conten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5" y="2006600"/>
            <a:ext cx="8778874" cy="4116917"/>
          </a:xfrm>
        </p:spPr>
        <p:txBody>
          <a:bodyPr/>
          <a:lstStyle>
            <a:lvl1pPr>
              <a:spcAft>
                <a:spcPts val="600"/>
              </a:spcAft>
              <a:defRPr sz="1800">
                <a:solidFill>
                  <a:schemeClr val="tx1">
                    <a:lumMod val="50000"/>
                  </a:schemeClr>
                </a:solidFill>
              </a:defRPr>
            </a:lvl1pPr>
            <a:lvl2pPr>
              <a:spcAft>
                <a:spcPts val="600"/>
              </a:spcAft>
              <a:defRPr sz="1800">
                <a:solidFill>
                  <a:schemeClr val="tx1">
                    <a:lumMod val="50000"/>
                  </a:schemeClr>
                </a:solidFill>
              </a:defRPr>
            </a:lvl2pPr>
            <a:lvl3pPr>
              <a:spcAft>
                <a:spcPts val="600"/>
              </a:spcAft>
              <a:defRPr sz="1800">
                <a:solidFill>
                  <a:schemeClr val="tx1">
                    <a:lumMod val="50000"/>
                  </a:schemeClr>
                </a:solidFill>
              </a:defRPr>
            </a:lvl3pPr>
            <a:lvl4pPr>
              <a:spcAft>
                <a:spcPts val="600"/>
              </a:spcAft>
              <a:defRPr sz="1800">
                <a:solidFill>
                  <a:schemeClr val="tx1">
                    <a:lumMod val="50000"/>
                  </a:schemeClr>
                </a:solidFill>
              </a:defRPr>
            </a:lvl4pPr>
            <a:lvl5pPr>
              <a:spcAft>
                <a:spcPts val="600"/>
              </a:spcAft>
              <a:defRPr sz="180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0"/>
            <a:ext cx="8778874" cy="609600"/>
          </a:xfrm>
        </p:spPr>
        <p:txBody>
          <a:bodyPr anchor="b"/>
          <a:lstStyle>
            <a:lvl1pPr marL="0" indent="0" algn="l">
              <a:lnSpc>
                <a:spcPct val="80000"/>
              </a:lnSpc>
              <a:buNone/>
              <a:defRPr sz="2000" b="1">
                <a:solidFill>
                  <a:schemeClr val="accent3"/>
                </a:solidFill>
              </a:defRPr>
            </a:lvl1pPr>
          </a:lstStyle>
          <a:p>
            <a:pPr lvl="0"/>
            <a:r>
              <a:rPr lang="en-US" dirty="0"/>
              <a:t>SUBHEAD SET IN 18PT ARIAL BOLD</a:t>
            </a:r>
          </a:p>
        </p:txBody>
      </p:sp>
      <p:sp>
        <p:nvSpPr>
          <p:cNvPr id="8"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3962318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ange Title Band Top, 2/2 Content">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182562" y="1905000"/>
            <a:ext cx="4389438" cy="4218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0"/>
          </p:nvPr>
        </p:nvSpPr>
        <p:spPr>
          <a:xfrm>
            <a:off x="4724404" y="1905000"/>
            <a:ext cx="423703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724402" y="1295401"/>
            <a:ext cx="4237036"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Text Placeholder 2"/>
          <p:cNvSpPr>
            <a:spLocks noGrp="1"/>
          </p:cNvSpPr>
          <p:nvPr>
            <p:ph type="body" sz="quarter" idx="18" hasCustomPrompt="1"/>
          </p:nvPr>
        </p:nvSpPr>
        <p:spPr>
          <a:xfrm>
            <a:off x="182562" y="1295401"/>
            <a:ext cx="43894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11"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65187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 Title Band Top,  Content and 1 Image">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4572000" y="1295400"/>
            <a:ext cx="4389438" cy="4828117"/>
          </a:xfrm>
        </p:spPr>
        <p:txBody>
          <a:bodyPr/>
          <a:lstStyle/>
          <a:p>
            <a:endParaRPr lang="en-US"/>
          </a:p>
        </p:txBody>
      </p:sp>
      <p:sp>
        <p:nvSpPr>
          <p:cNvPr id="6" name="Text Placeholder 2"/>
          <p:cNvSpPr>
            <a:spLocks noGrp="1"/>
          </p:cNvSpPr>
          <p:nvPr>
            <p:ph type="body" sz="quarter" idx="10"/>
          </p:nvPr>
        </p:nvSpPr>
        <p:spPr>
          <a:xfrm>
            <a:off x="182564" y="1905000"/>
            <a:ext cx="423703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2" y="1295401"/>
            <a:ext cx="4237036"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1961909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Orange Band Left, 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07742" cy="6123517"/>
          </a:xfrm>
          <a:prstGeom prst="rect">
            <a:avLst/>
          </a:prstGeom>
        </p:spPr>
      </p:pic>
      <p:sp>
        <p:nvSpPr>
          <p:cNvPr id="8" name="Title 1"/>
          <p:cNvSpPr>
            <a:spLocks noGrp="1"/>
          </p:cNvSpPr>
          <p:nvPr>
            <p:ph type="title"/>
          </p:nvPr>
        </p:nvSpPr>
        <p:spPr>
          <a:xfrm>
            <a:off x="182564" y="224368"/>
            <a:ext cx="2179637" cy="2696633"/>
          </a:xfrm>
        </p:spPr>
        <p:txBody>
          <a:bodyPr lIns="0" tIns="0" rIns="0" anchor="t" anchorCtr="0"/>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26226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Orange Band Lef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1" y="0"/>
            <a:ext cx="2507612" cy="6123517"/>
          </a:xfrm>
          <a:prstGeom prst="rect">
            <a:avLst/>
          </a:prstGeom>
        </p:spPr>
      </p:pic>
      <p:sp>
        <p:nvSpPr>
          <p:cNvPr id="6" name="Text Placeholder 2"/>
          <p:cNvSpPr>
            <a:spLocks noGrp="1"/>
          </p:cNvSpPr>
          <p:nvPr>
            <p:ph type="body" sz="quarter" idx="10"/>
          </p:nvPr>
        </p:nvSpPr>
        <p:spPr>
          <a:xfrm>
            <a:off x="2735264" y="1905000"/>
            <a:ext cx="622617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2" y="1295401"/>
            <a:ext cx="6226175"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720390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Orange Band Left, Title, Content, and Lis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1" y="0"/>
            <a:ext cx="2507612" cy="6123517"/>
          </a:xfrm>
          <a:prstGeom prst="rect">
            <a:avLst/>
          </a:prstGeom>
        </p:spPr>
      </p:pic>
      <p:sp>
        <p:nvSpPr>
          <p:cNvPr id="6" name="Text Placeholder 2"/>
          <p:cNvSpPr>
            <a:spLocks noGrp="1"/>
          </p:cNvSpPr>
          <p:nvPr>
            <p:ph type="body" sz="quarter" idx="10"/>
          </p:nvPr>
        </p:nvSpPr>
        <p:spPr>
          <a:xfrm>
            <a:off x="2735264"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3"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hasCustomPrompt="1"/>
          </p:nvPr>
        </p:nvSpPr>
        <p:spPr>
          <a:xfrm>
            <a:off x="5981701" y="2209800"/>
            <a:ext cx="2979737" cy="3913717"/>
          </a:xfrm>
        </p:spPr>
        <p:txBody>
          <a:bodyPr/>
          <a:lstStyle>
            <a:lvl1pPr marL="548640" indent="-274320">
              <a:lnSpc>
                <a:spcPct val="200000"/>
              </a:lnSpc>
              <a:defRPr/>
            </a:lvl1pPr>
          </a:lstStyle>
          <a:p>
            <a:pPr marL="548640" indent="-274320">
              <a:lnSpc>
                <a:spcPct val="200000"/>
              </a:lnSpc>
            </a:pPr>
            <a:r>
              <a:rPr lang="en-US" dirty="0">
                <a:solidFill>
                  <a:schemeClr val="accent3"/>
                </a:solidFill>
              </a:rPr>
              <a:t>Bullet One</a:t>
            </a:r>
          </a:p>
          <a:p>
            <a:pPr marL="548640" indent="-274320">
              <a:lnSpc>
                <a:spcPct val="200000"/>
              </a:lnSpc>
            </a:pPr>
            <a:r>
              <a:rPr lang="en-US" dirty="0">
                <a:solidFill>
                  <a:schemeClr val="accent3"/>
                </a:solidFill>
              </a:rPr>
              <a:t>Bullet Two</a:t>
            </a:r>
          </a:p>
          <a:p>
            <a:pPr marL="548640" indent="-274320">
              <a:lnSpc>
                <a:spcPct val="200000"/>
              </a:lnSpc>
            </a:pPr>
            <a:r>
              <a:rPr lang="en-US" dirty="0">
                <a:solidFill>
                  <a:schemeClr val="accent3"/>
                </a:solidFill>
              </a:rPr>
              <a:t>Bullet Three</a:t>
            </a:r>
          </a:p>
          <a:p>
            <a:pPr marL="548640" indent="-274320">
              <a:lnSpc>
                <a:spcPct val="200000"/>
              </a:lnSpc>
            </a:pPr>
            <a:r>
              <a:rPr lang="en-US" dirty="0">
                <a:solidFill>
                  <a:schemeClr val="accent3"/>
                </a:solidFill>
              </a:rPr>
              <a:t>Bullet Four</a:t>
            </a:r>
          </a:p>
        </p:txBody>
      </p:sp>
      <p:sp>
        <p:nvSpPr>
          <p:cNvPr id="9" name="Text Placeholder 2"/>
          <p:cNvSpPr>
            <a:spLocks noGrp="1"/>
          </p:cNvSpPr>
          <p:nvPr>
            <p:ph type="body" sz="quarter" idx="17" hasCustomPrompt="1"/>
          </p:nvPr>
        </p:nvSpPr>
        <p:spPr>
          <a:xfrm>
            <a:off x="5981699"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02076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114800"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114801"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4" name="Picture Placeholder 3"/>
          <p:cNvSpPr>
            <a:spLocks noGrp="1"/>
          </p:cNvSpPr>
          <p:nvPr>
            <p:ph type="pic" sz="quarter" idx="16"/>
          </p:nvPr>
        </p:nvSpPr>
        <p:spPr>
          <a:xfrm>
            <a:off x="0" y="0"/>
            <a:ext cx="3962400" cy="6123517"/>
          </a:xfrm>
          <a:solidFill>
            <a:schemeClr val="bg1">
              <a:lumMod val="85000"/>
            </a:schemeClr>
          </a:solidFill>
        </p:spPr>
        <p:txBody>
          <a:bodyPr/>
          <a:lstStyle/>
          <a:p>
            <a:endParaRPr lang="en-US"/>
          </a:p>
        </p:txBody>
      </p:sp>
      <p:sp>
        <p:nvSpPr>
          <p:cNvPr id="8" name="Title 1"/>
          <p:cNvSpPr>
            <a:spLocks noGrp="1"/>
          </p:cNvSpPr>
          <p:nvPr>
            <p:ph type="title"/>
          </p:nvPr>
        </p:nvSpPr>
        <p:spPr>
          <a:xfrm>
            <a:off x="3962400" y="1"/>
            <a:ext cx="5181600" cy="1193800"/>
          </a:xfrm>
          <a:blipFill>
            <a:blip r:embed="rId2"/>
            <a:stretch>
              <a:fillRect/>
            </a:stretch>
          </a:blipFill>
        </p:spPr>
        <p:txBody>
          <a:bodyPr lIns="18288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70381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3"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4" name="Picture Placeholder 3"/>
          <p:cNvSpPr>
            <a:spLocks noGrp="1"/>
          </p:cNvSpPr>
          <p:nvPr>
            <p:ph type="pic" sz="quarter" idx="16"/>
          </p:nvPr>
        </p:nvSpPr>
        <p:spPr>
          <a:xfrm>
            <a:off x="5181600" y="0"/>
            <a:ext cx="3962400" cy="6123517"/>
          </a:xfrm>
          <a:solidFill>
            <a:schemeClr val="bg1">
              <a:lumMod val="85000"/>
            </a:schemeClr>
          </a:solidFill>
        </p:spPr>
        <p:txBody>
          <a:bodyPr/>
          <a:lstStyle/>
          <a:p>
            <a:endParaRPr lang="en-US"/>
          </a:p>
        </p:txBody>
      </p:sp>
      <p:sp>
        <p:nvSpPr>
          <p:cNvPr id="9" name="Title 1"/>
          <p:cNvSpPr>
            <a:spLocks noGrp="1"/>
          </p:cNvSpPr>
          <p:nvPr>
            <p:ph type="title"/>
          </p:nvPr>
        </p:nvSpPr>
        <p:spPr>
          <a:xfrm>
            <a:off x="0" y="1"/>
            <a:ext cx="5181600" cy="1193800"/>
          </a:xfrm>
          <a:blipFill>
            <a:blip r:embed="rId2"/>
            <a:stretch>
              <a:fillRect/>
            </a:stretch>
          </a:blipFill>
        </p:spPr>
        <p:txBody>
          <a:bodyPr lIns="27432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93000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Lef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114800"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114801"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Picture Placeholder 3"/>
          <p:cNvSpPr>
            <a:spLocks noGrp="1"/>
          </p:cNvSpPr>
          <p:nvPr>
            <p:ph type="pic" sz="quarter" idx="16"/>
          </p:nvPr>
        </p:nvSpPr>
        <p:spPr>
          <a:xfrm>
            <a:off x="0" y="0"/>
            <a:ext cx="3962400" cy="3429000"/>
          </a:xfrm>
          <a:solidFill>
            <a:schemeClr val="bg1">
              <a:lumMod val="85000"/>
            </a:schemeClr>
          </a:solidFill>
        </p:spPr>
        <p:txBody>
          <a:bodyPr/>
          <a:lstStyle/>
          <a:p>
            <a:endParaRPr lang="en-US"/>
          </a:p>
        </p:txBody>
      </p:sp>
      <p:sp>
        <p:nvSpPr>
          <p:cNvPr id="9" name="Picture Placeholder 3"/>
          <p:cNvSpPr>
            <a:spLocks noGrp="1"/>
          </p:cNvSpPr>
          <p:nvPr>
            <p:ph type="pic" sz="quarter" idx="17"/>
          </p:nvPr>
        </p:nvSpPr>
        <p:spPr>
          <a:xfrm>
            <a:off x="0" y="3429000"/>
            <a:ext cx="1981200" cy="2694517"/>
          </a:xfrm>
          <a:solidFill>
            <a:schemeClr val="bg1">
              <a:lumMod val="95000"/>
            </a:schemeClr>
          </a:solidFill>
        </p:spPr>
        <p:txBody>
          <a:bodyPr/>
          <a:lstStyle/>
          <a:p>
            <a:endParaRPr lang="en-US"/>
          </a:p>
        </p:txBody>
      </p:sp>
      <p:sp>
        <p:nvSpPr>
          <p:cNvPr id="10" name="Picture Placeholder 3"/>
          <p:cNvSpPr>
            <a:spLocks noGrp="1"/>
          </p:cNvSpPr>
          <p:nvPr>
            <p:ph type="pic" sz="quarter" idx="18"/>
          </p:nvPr>
        </p:nvSpPr>
        <p:spPr>
          <a:xfrm>
            <a:off x="1981200" y="3429000"/>
            <a:ext cx="1981200" cy="2694517"/>
          </a:xfrm>
          <a:solidFill>
            <a:schemeClr val="bg1">
              <a:lumMod val="75000"/>
            </a:schemeClr>
          </a:solidFill>
        </p:spPr>
        <p:txBody>
          <a:bodyPr/>
          <a:lstStyle/>
          <a:p>
            <a:endParaRPr lang="en-US"/>
          </a:p>
        </p:txBody>
      </p:sp>
      <p:sp>
        <p:nvSpPr>
          <p:cNvPr id="12" name="Title 1"/>
          <p:cNvSpPr>
            <a:spLocks noGrp="1"/>
          </p:cNvSpPr>
          <p:nvPr>
            <p:ph type="title"/>
          </p:nvPr>
        </p:nvSpPr>
        <p:spPr>
          <a:xfrm>
            <a:off x="3962400" y="1"/>
            <a:ext cx="5181600" cy="1193800"/>
          </a:xfrm>
          <a:blipFill>
            <a:blip r:embed="rId2"/>
            <a:stretch>
              <a:fillRect/>
            </a:stretch>
          </a:blipFill>
        </p:spPr>
        <p:txBody>
          <a:bodyPr lIns="18288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95777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 Righ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92088"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92089"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Picture Placeholder 3"/>
          <p:cNvSpPr>
            <a:spLocks noGrp="1"/>
          </p:cNvSpPr>
          <p:nvPr>
            <p:ph type="pic" sz="quarter" idx="16"/>
          </p:nvPr>
        </p:nvSpPr>
        <p:spPr>
          <a:xfrm>
            <a:off x="5181600" y="0"/>
            <a:ext cx="3962400" cy="3429000"/>
          </a:xfrm>
          <a:solidFill>
            <a:schemeClr val="bg1">
              <a:lumMod val="85000"/>
            </a:schemeClr>
          </a:solidFill>
        </p:spPr>
        <p:txBody>
          <a:bodyPr/>
          <a:lstStyle/>
          <a:p>
            <a:endParaRPr lang="en-US"/>
          </a:p>
        </p:txBody>
      </p:sp>
      <p:sp>
        <p:nvSpPr>
          <p:cNvPr id="9" name="Picture Placeholder 3"/>
          <p:cNvSpPr>
            <a:spLocks noGrp="1"/>
          </p:cNvSpPr>
          <p:nvPr>
            <p:ph type="pic" sz="quarter" idx="17"/>
          </p:nvPr>
        </p:nvSpPr>
        <p:spPr>
          <a:xfrm>
            <a:off x="5181600" y="3429000"/>
            <a:ext cx="1981200" cy="2694517"/>
          </a:xfrm>
          <a:solidFill>
            <a:schemeClr val="bg1">
              <a:lumMod val="95000"/>
            </a:schemeClr>
          </a:solidFill>
        </p:spPr>
        <p:txBody>
          <a:bodyPr/>
          <a:lstStyle/>
          <a:p>
            <a:endParaRPr lang="en-US"/>
          </a:p>
        </p:txBody>
      </p:sp>
      <p:sp>
        <p:nvSpPr>
          <p:cNvPr id="10" name="Picture Placeholder 3"/>
          <p:cNvSpPr>
            <a:spLocks noGrp="1"/>
          </p:cNvSpPr>
          <p:nvPr>
            <p:ph type="pic" sz="quarter" idx="18"/>
          </p:nvPr>
        </p:nvSpPr>
        <p:spPr>
          <a:xfrm>
            <a:off x="7162800" y="3429000"/>
            <a:ext cx="1981200" cy="2694517"/>
          </a:xfrm>
          <a:solidFill>
            <a:schemeClr val="bg1">
              <a:lumMod val="75000"/>
            </a:schemeClr>
          </a:solidFill>
        </p:spPr>
        <p:txBody>
          <a:bodyPr/>
          <a:lstStyle/>
          <a:p>
            <a:endParaRPr lang="en-US"/>
          </a:p>
        </p:txBody>
      </p:sp>
      <p:sp>
        <p:nvSpPr>
          <p:cNvPr id="11" name="Title 1"/>
          <p:cNvSpPr>
            <a:spLocks noGrp="1"/>
          </p:cNvSpPr>
          <p:nvPr>
            <p:ph type="title"/>
          </p:nvPr>
        </p:nvSpPr>
        <p:spPr>
          <a:xfrm>
            <a:off x="0" y="1"/>
            <a:ext cx="5181600" cy="1193800"/>
          </a:xfrm>
          <a:blipFill>
            <a:blip r:embed="rId2"/>
            <a:stretch>
              <a:fillRect/>
            </a:stretch>
          </a:blipFill>
        </p:spPr>
        <p:txBody>
          <a:bodyPr lIns="27432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7175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723416-5077-48B1-B676-678C43539985}" type="datetimeFigureOut">
              <a:rPr lang="fr-CA" smtClean="0"/>
              <a:t>2018-11-14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3338041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ll Orange Band Left, Title">
    <p:spTree>
      <p:nvGrpSpPr>
        <p:cNvPr id="1" name=""/>
        <p:cNvGrpSpPr/>
        <p:nvPr/>
      </p:nvGrpSpPr>
      <p:grpSpPr>
        <a:xfrm>
          <a:off x="0" y="0"/>
          <a:ext cx="0" cy="0"/>
          <a:chOff x="0" y="0"/>
          <a:chExt cx="0" cy="0"/>
        </a:xfrm>
      </p:grpSpPr>
      <p:sp>
        <p:nvSpPr>
          <p:cNvPr id="9" name="Title 1"/>
          <p:cNvSpPr>
            <a:spLocks noGrp="1"/>
          </p:cNvSpPr>
          <p:nvPr>
            <p:ph type="title"/>
          </p:nvPr>
        </p:nvSpPr>
        <p:spPr>
          <a:xfrm>
            <a:off x="914401" y="224368"/>
            <a:ext cx="8047038"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1"/>
            <a:ext cx="664049" cy="6112076"/>
          </a:xfrm>
          <a:prstGeom prst="rect">
            <a:avLst/>
          </a:prstGeom>
        </p:spPr>
      </p:pic>
    </p:spTree>
    <p:extLst>
      <p:ext uri="{BB962C8B-B14F-4D97-AF65-F5344CB8AC3E}">
        <p14:creationId xmlns:p14="http://schemas.microsoft.com/office/powerpoint/2010/main" val="1356477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Orange Band Left, 3 Images Lef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sp>
        <p:nvSpPr>
          <p:cNvPr id="6" name="Text Placeholder 2"/>
          <p:cNvSpPr>
            <a:spLocks noGrp="1"/>
          </p:cNvSpPr>
          <p:nvPr>
            <p:ph type="body" sz="quarter" idx="10"/>
          </p:nvPr>
        </p:nvSpPr>
        <p:spPr>
          <a:xfrm>
            <a:off x="2735264" y="1905000"/>
            <a:ext cx="622617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2" y="1295401"/>
            <a:ext cx="6226175"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1"/>
            <a:ext cx="664049" cy="6112076"/>
          </a:xfrm>
          <a:prstGeom prst="rect">
            <a:avLst/>
          </a:prstGeom>
        </p:spPr>
      </p:pic>
      <p:sp>
        <p:nvSpPr>
          <p:cNvPr id="11" name="Picture Placeholder 17"/>
          <p:cNvSpPr>
            <a:spLocks noGrp="1"/>
          </p:cNvSpPr>
          <p:nvPr>
            <p:ph type="pic" sz="quarter" idx="21"/>
          </p:nvPr>
        </p:nvSpPr>
        <p:spPr>
          <a:xfrm>
            <a:off x="666750" y="0"/>
            <a:ext cx="1846263" cy="2038351"/>
          </a:xfrm>
        </p:spPr>
        <p:txBody>
          <a:bodyPr/>
          <a:lstStyle>
            <a:lvl1pPr>
              <a:defRPr sz="1200" b="1"/>
            </a:lvl1pPr>
          </a:lstStyle>
          <a:p>
            <a:endParaRPr lang="en-US"/>
          </a:p>
        </p:txBody>
      </p:sp>
      <p:sp>
        <p:nvSpPr>
          <p:cNvPr id="12" name="Picture Placeholder 17"/>
          <p:cNvSpPr>
            <a:spLocks noGrp="1"/>
          </p:cNvSpPr>
          <p:nvPr>
            <p:ph type="pic" sz="quarter" idx="22"/>
          </p:nvPr>
        </p:nvSpPr>
        <p:spPr>
          <a:xfrm>
            <a:off x="666750" y="2036863"/>
            <a:ext cx="1846263" cy="2038351"/>
          </a:xfrm>
        </p:spPr>
        <p:txBody>
          <a:bodyPr/>
          <a:lstStyle>
            <a:lvl1pPr>
              <a:defRPr sz="1200" b="1"/>
            </a:lvl1pPr>
          </a:lstStyle>
          <a:p>
            <a:endParaRPr lang="en-US"/>
          </a:p>
        </p:txBody>
      </p:sp>
      <p:sp>
        <p:nvSpPr>
          <p:cNvPr id="13" name="Picture Placeholder 17"/>
          <p:cNvSpPr>
            <a:spLocks noGrp="1"/>
          </p:cNvSpPr>
          <p:nvPr>
            <p:ph type="pic" sz="quarter" idx="23"/>
          </p:nvPr>
        </p:nvSpPr>
        <p:spPr>
          <a:xfrm>
            <a:off x="666750" y="4073726"/>
            <a:ext cx="1846263" cy="2038351"/>
          </a:xfrm>
        </p:spPr>
        <p:txBody>
          <a:bodyPr/>
          <a:lstStyle>
            <a:lvl1pPr>
              <a:defRPr sz="1200" b="1"/>
            </a:lvl1pPr>
          </a:lstStyle>
          <a:p>
            <a:endParaRPr lang="en-US"/>
          </a:p>
        </p:txBody>
      </p:sp>
    </p:spTree>
    <p:extLst>
      <p:ext uri="{BB962C8B-B14F-4D97-AF65-F5344CB8AC3E}">
        <p14:creationId xmlns:p14="http://schemas.microsoft.com/office/powerpoint/2010/main" val="1111363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Orange Band Left, 3 Images Righ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224368"/>
            <a:ext cx="6226175" cy="969433"/>
          </a:xfrm>
        </p:spPr>
        <p:txBody>
          <a:bodyPr anchor="ctr"/>
          <a:lstStyle>
            <a:lvl1pPr>
              <a:defRPr cap="all" baseline="0"/>
            </a:lvl1pPr>
          </a:lstStyle>
          <a:p>
            <a:r>
              <a:rPr lang="en-US" dirty="0"/>
              <a:t>Click to edit Master title style</a:t>
            </a:r>
          </a:p>
        </p:txBody>
      </p:sp>
      <p:sp>
        <p:nvSpPr>
          <p:cNvPr id="6" name="Text Placeholder 2"/>
          <p:cNvSpPr>
            <a:spLocks noGrp="1"/>
          </p:cNvSpPr>
          <p:nvPr>
            <p:ph type="body" sz="quarter" idx="10"/>
          </p:nvPr>
        </p:nvSpPr>
        <p:spPr>
          <a:xfrm>
            <a:off x="914401"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914400"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p:nvPr>
        </p:nvSpPr>
        <p:spPr>
          <a:xfrm>
            <a:off x="4160838"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7" hasCustomPrompt="1"/>
          </p:nvPr>
        </p:nvSpPr>
        <p:spPr>
          <a:xfrm>
            <a:off x="4160836"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11" name="Picture Placeholder 17"/>
          <p:cNvSpPr>
            <a:spLocks noGrp="1"/>
          </p:cNvSpPr>
          <p:nvPr>
            <p:ph type="pic" sz="quarter" idx="21"/>
          </p:nvPr>
        </p:nvSpPr>
        <p:spPr>
          <a:xfrm>
            <a:off x="7297738" y="0"/>
            <a:ext cx="1846263" cy="2038351"/>
          </a:xfrm>
        </p:spPr>
        <p:txBody>
          <a:bodyPr/>
          <a:lstStyle>
            <a:lvl1pPr>
              <a:defRPr sz="1200" b="1"/>
            </a:lvl1pPr>
          </a:lstStyle>
          <a:p>
            <a:endParaRPr lang="en-US"/>
          </a:p>
        </p:txBody>
      </p:sp>
      <p:sp>
        <p:nvSpPr>
          <p:cNvPr id="12" name="Picture Placeholder 17"/>
          <p:cNvSpPr>
            <a:spLocks noGrp="1"/>
          </p:cNvSpPr>
          <p:nvPr>
            <p:ph type="pic" sz="quarter" idx="22"/>
          </p:nvPr>
        </p:nvSpPr>
        <p:spPr>
          <a:xfrm>
            <a:off x="7297738" y="2036863"/>
            <a:ext cx="1846263" cy="2038351"/>
          </a:xfrm>
        </p:spPr>
        <p:txBody>
          <a:bodyPr/>
          <a:lstStyle>
            <a:lvl1pPr>
              <a:defRPr sz="1200" b="1"/>
            </a:lvl1pPr>
          </a:lstStyle>
          <a:p>
            <a:endParaRPr lang="en-US"/>
          </a:p>
        </p:txBody>
      </p:sp>
      <p:sp>
        <p:nvSpPr>
          <p:cNvPr id="13" name="Picture Placeholder 17"/>
          <p:cNvSpPr>
            <a:spLocks noGrp="1"/>
          </p:cNvSpPr>
          <p:nvPr>
            <p:ph type="pic" sz="quarter" idx="23"/>
          </p:nvPr>
        </p:nvSpPr>
        <p:spPr>
          <a:xfrm>
            <a:off x="7297738" y="4073726"/>
            <a:ext cx="1846263" cy="2038351"/>
          </a:xfrm>
        </p:spPr>
        <p:txBody>
          <a:bodyPr/>
          <a:lstStyle>
            <a:lvl1pPr>
              <a:defRPr sz="1200" b="1"/>
            </a:lvl1pPr>
          </a:lstStyle>
          <a:p>
            <a:endParaRPr lang="en-US"/>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10" y="1"/>
            <a:ext cx="664049" cy="6112076"/>
          </a:xfrm>
          <a:prstGeom prst="rect">
            <a:avLst/>
          </a:prstGeom>
        </p:spPr>
      </p:pic>
    </p:spTree>
    <p:extLst>
      <p:ext uri="{BB962C8B-B14F-4D97-AF65-F5344CB8AC3E}">
        <p14:creationId xmlns:p14="http://schemas.microsoft.com/office/powerpoint/2010/main" val="1744982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ang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11"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384986496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dnight Blu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185478755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rquois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15833732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y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9241032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71725" y="2097618"/>
            <a:ext cx="4357688" cy="21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986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full image background, white band bottom">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dirty="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sp>
        <p:nvSpPr>
          <p:cNvPr id="7" name="Rectangle 6"/>
          <p:cNvSpPr/>
          <p:nvPr userDrawn="1"/>
        </p:nvSpPr>
        <p:spPr bwMode="auto">
          <a:xfrm>
            <a:off x="0" y="6114288"/>
            <a:ext cx="9144000" cy="743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4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full image background, orange band bottom">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dirty="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pic>
        <p:nvPicPr>
          <p:cNvPr id="7"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6126270"/>
            <a:ext cx="9144000" cy="7317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1"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741673" y="6126271"/>
            <a:ext cx="1214617" cy="76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20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48723416-5077-48B1-B676-678C43539985}" type="datetimeFigureOut">
              <a:rPr lang="fr-CA" smtClean="0"/>
              <a:t>2018-11-14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4044730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Orange Band Left, Title and Lis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sp>
        <p:nvSpPr>
          <p:cNvPr id="8" name="Text Placeholder 5"/>
          <p:cNvSpPr>
            <a:spLocks noGrp="1"/>
          </p:cNvSpPr>
          <p:nvPr>
            <p:ph type="body" sz="quarter" idx="21" hasCustomPrompt="1"/>
          </p:nvPr>
        </p:nvSpPr>
        <p:spPr>
          <a:xfrm>
            <a:off x="2735264" y="1498600"/>
            <a:ext cx="6226175" cy="4624917"/>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07742" cy="6123517"/>
          </a:xfrm>
          <a:prstGeom prst="rect">
            <a:avLst/>
          </a:prstGeom>
        </p:spPr>
      </p:pic>
    </p:spTree>
    <p:extLst>
      <p:ext uri="{BB962C8B-B14F-4D97-AF65-F5344CB8AC3E}">
        <p14:creationId xmlns:p14="http://schemas.microsoft.com/office/powerpoint/2010/main" val="792054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 Orange Band Left, Title and List">
    <p:spTree>
      <p:nvGrpSpPr>
        <p:cNvPr id="1" name=""/>
        <p:cNvGrpSpPr/>
        <p:nvPr/>
      </p:nvGrpSpPr>
      <p:grpSpPr>
        <a:xfrm>
          <a:off x="0" y="0"/>
          <a:ext cx="0" cy="0"/>
          <a:chOff x="0" y="0"/>
          <a:chExt cx="0" cy="0"/>
        </a:xfrm>
      </p:grpSpPr>
      <p:sp>
        <p:nvSpPr>
          <p:cNvPr id="2" name="Title 1"/>
          <p:cNvSpPr>
            <a:spLocks noGrp="1"/>
          </p:cNvSpPr>
          <p:nvPr>
            <p:ph type="title"/>
          </p:nvPr>
        </p:nvSpPr>
        <p:spPr>
          <a:xfrm>
            <a:off x="914401" y="224368"/>
            <a:ext cx="8047038" cy="969433"/>
          </a:xfrm>
        </p:spPr>
        <p:txBody>
          <a:bodyPr anchor="ctr"/>
          <a:lstStyle>
            <a:lvl1pPr>
              <a:defRPr cap="all" baseline="0"/>
            </a:lvl1pPr>
          </a:lstStyle>
          <a:p>
            <a:r>
              <a:rPr lang="en-US" dirty="0"/>
              <a:t>Click to edit Master title style</a:t>
            </a:r>
          </a:p>
        </p:txBody>
      </p:sp>
      <p:sp>
        <p:nvSpPr>
          <p:cNvPr id="9" name="Text Placeholder 5"/>
          <p:cNvSpPr>
            <a:spLocks noGrp="1"/>
          </p:cNvSpPr>
          <p:nvPr>
            <p:ph type="body" sz="quarter" idx="21" hasCustomPrompt="1"/>
          </p:nvPr>
        </p:nvSpPr>
        <p:spPr>
          <a:xfrm>
            <a:off x="914402" y="1498600"/>
            <a:ext cx="8047037"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0"/>
            <a:ext cx="664049" cy="6123517"/>
          </a:xfrm>
          <a:prstGeom prst="rect">
            <a:avLst/>
          </a:prstGeom>
        </p:spPr>
      </p:pic>
    </p:spTree>
    <p:extLst>
      <p:ext uri="{BB962C8B-B14F-4D97-AF65-F5344CB8AC3E}">
        <p14:creationId xmlns:p14="http://schemas.microsoft.com/office/powerpoint/2010/main" val="171025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ange Title  Band Top, Title and List">
    <p:spTree>
      <p:nvGrpSpPr>
        <p:cNvPr id="1" name=""/>
        <p:cNvGrpSpPr/>
        <p:nvPr/>
      </p:nvGrpSpPr>
      <p:grpSpPr>
        <a:xfrm>
          <a:off x="0" y="0"/>
          <a:ext cx="0" cy="0"/>
          <a:chOff x="0" y="0"/>
          <a:chExt cx="0" cy="0"/>
        </a:xfrm>
      </p:grpSpPr>
      <p:sp>
        <p:nvSpPr>
          <p:cNvPr id="9" name="Text Placeholder 5"/>
          <p:cNvSpPr>
            <a:spLocks noGrp="1"/>
          </p:cNvSpPr>
          <p:nvPr>
            <p:ph type="body" sz="quarter" idx="21" hasCustomPrompt="1"/>
          </p:nvPr>
        </p:nvSpPr>
        <p:spPr>
          <a:xfrm>
            <a:off x="182564" y="1498600"/>
            <a:ext cx="8778875"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sp>
        <p:nvSpPr>
          <p:cNvPr id="5"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594735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ange Title Band Top">
    <p:spTree>
      <p:nvGrpSpPr>
        <p:cNvPr id="1" name=""/>
        <p:cNvGrpSpPr/>
        <p:nvPr/>
      </p:nvGrpSpPr>
      <p:grpSpPr>
        <a:xfrm>
          <a:off x="0" y="0"/>
          <a:ext cx="0" cy="0"/>
          <a:chOff x="0" y="0"/>
          <a:chExt cx="0" cy="0"/>
        </a:xfrm>
      </p:grpSpPr>
      <p:sp>
        <p:nvSpPr>
          <p:cNvPr id="4" name="Text Placeholder 2"/>
          <p:cNvSpPr>
            <a:spLocks noGrp="1"/>
          </p:cNvSpPr>
          <p:nvPr>
            <p:ph type="body" sz="quarter" idx="15" hasCustomPrompt="1"/>
          </p:nvPr>
        </p:nvSpPr>
        <p:spPr>
          <a:xfrm>
            <a:off x="182564" y="1397000"/>
            <a:ext cx="8778874" cy="609600"/>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6"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1550157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ange Title Band Top, 1/1 Conten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5" y="2006600"/>
            <a:ext cx="8778874" cy="4116917"/>
          </a:xfrm>
        </p:spPr>
        <p:txBody>
          <a:bodyPr/>
          <a:lstStyle>
            <a:lvl1pPr>
              <a:spcAft>
                <a:spcPts val="600"/>
              </a:spcAft>
              <a:defRPr sz="1800">
                <a:solidFill>
                  <a:schemeClr val="tx1">
                    <a:lumMod val="50000"/>
                  </a:schemeClr>
                </a:solidFill>
              </a:defRPr>
            </a:lvl1pPr>
            <a:lvl2pPr>
              <a:spcAft>
                <a:spcPts val="600"/>
              </a:spcAft>
              <a:defRPr sz="1800">
                <a:solidFill>
                  <a:schemeClr val="tx1">
                    <a:lumMod val="50000"/>
                  </a:schemeClr>
                </a:solidFill>
              </a:defRPr>
            </a:lvl2pPr>
            <a:lvl3pPr>
              <a:spcAft>
                <a:spcPts val="600"/>
              </a:spcAft>
              <a:defRPr sz="1800">
                <a:solidFill>
                  <a:schemeClr val="tx1">
                    <a:lumMod val="50000"/>
                  </a:schemeClr>
                </a:solidFill>
              </a:defRPr>
            </a:lvl3pPr>
            <a:lvl4pPr>
              <a:spcAft>
                <a:spcPts val="600"/>
              </a:spcAft>
              <a:defRPr sz="1800">
                <a:solidFill>
                  <a:schemeClr val="tx1">
                    <a:lumMod val="50000"/>
                  </a:schemeClr>
                </a:solidFill>
              </a:defRPr>
            </a:lvl4pPr>
            <a:lvl5pPr>
              <a:spcAft>
                <a:spcPts val="600"/>
              </a:spcAft>
              <a:defRPr sz="180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0"/>
            <a:ext cx="8778874" cy="609600"/>
          </a:xfrm>
        </p:spPr>
        <p:txBody>
          <a:bodyPr anchor="b"/>
          <a:lstStyle>
            <a:lvl1pPr marL="0" indent="0" algn="l">
              <a:lnSpc>
                <a:spcPct val="80000"/>
              </a:lnSpc>
              <a:buNone/>
              <a:defRPr sz="2000" b="1">
                <a:solidFill>
                  <a:schemeClr val="accent3"/>
                </a:solidFill>
              </a:defRPr>
            </a:lvl1pPr>
          </a:lstStyle>
          <a:p>
            <a:pPr lvl="0"/>
            <a:r>
              <a:rPr lang="en-US" dirty="0"/>
              <a:t>SUBHEAD SET IN 18PT ARIAL BOLD</a:t>
            </a:r>
          </a:p>
        </p:txBody>
      </p:sp>
      <p:sp>
        <p:nvSpPr>
          <p:cNvPr id="8"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623662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ange Title Band Top, 2/2 Content">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182562" y="1905000"/>
            <a:ext cx="4389438" cy="4218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0"/>
          </p:nvPr>
        </p:nvSpPr>
        <p:spPr>
          <a:xfrm>
            <a:off x="4724404" y="1905000"/>
            <a:ext cx="423703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724402" y="1295401"/>
            <a:ext cx="4237036"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Text Placeholder 2"/>
          <p:cNvSpPr>
            <a:spLocks noGrp="1"/>
          </p:cNvSpPr>
          <p:nvPr>
            <p:ph type="body" sz="quarter" idx="18" hasCustomPrompt="1"/>
          </p:nvPr>
        </p:nvSpPr>
        <p:spPr>
          <a:xfrm>
            <a:off x="182562" y="1295401"/>
            <a:ext cx="43894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11"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3238020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ange Title Band Top,  Content and 1 Image">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4572000" y="1295400"/>
            <a:ext cx="4389438" cy="4828117"/>
          </a:xfrm>
        </p:spPr>
        <p:txBody>
          <a:bodyPr/>
          <a:lstStyle/>
          <a:p>
            <a:endParaRPr lang="en-US"/>
          </a:p>
        </p:txBody>
      </p:sp>
      <p:sp>
        <p:nvSpPr>
          <p:cNvPr id="6" name="Text Placeholder 2"/>
          <p:cNvSpPr>
            <a:spLocks noGrp="1"/>
          </p:cNvSpPr>
          <p:nvPr>
            <p:ph type="body" sz="quarter" idx="10"/>
          </p:nvPr>
        </p:nvSpPr>
        <p:spPr>
          <a:xfrm>
            <a:off x="182564" y="1905000"/>
            <a:ext cx="423703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2" y="1295401"/>
            <a:ext cx="4237036"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2441597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Orange Band Left, 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07742" cy="6123517"/>
          </a:xfrm>
          <a:prstGeom prst="rect">
            <a:avLst/>
          </a:prstGeom>
        </p:spPr>
      </p:pic>
      <p:sp>
        <p:nvSpPr>
          <p:cNvPr id="8" name="Title 1"/>
          <p:cNvSpPr>
            <a:spLocks noGrp="1"/>
          </p:cNvSpPr>
          <p:nvPr>
            <p:ph type="title"/>
          </p:nvPr>
        </p:nvSpPr>
        <p:spPr>
          <a:xfrm>
            <a:off x="182564" y="224368"/>
            <a:ext cx="2179637" cy="2696633"/>
          </a:xfrm>
        </p:spPr>
        <p:txBody>
          <a:bodyPr lIns="0" tIns="0" rIns="0" anchor="t" anchorCtr="0"/>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8737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Orange Band Lef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1" y="0"/>
            <a:ext cx="2507612" cy="6123517"/>
          </a:xfrm>
          <a:prstGeom prst="rect">
            <a:avLst/>
          </a:prstGeom>
        </p:spPr>
      </p:pic>
      <p:sp>
        <p:nvSpPr>
          <p:cNvPr id="6" name="Text Placeholder 2"/>
          <p:cNvSpPr>
            <a:spLocks noGrp="1"/>
          </p:cNvSpPr>
          <p:nvPr>
            <p:ph type="body" sz="quarter" idx="10"/>
          </p:nvPr>
        </p:nvSpPr>
        <p:spPr>
          <a:xfrm>
            <a:off x="2735264" y="1905000"/>
            <a:ext cx="622617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2" y="1295401"/>
            <a:ext cx="6226175"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403758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rge Orange Band Left, Title, Content, and Lis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1" y="0"/>
            <a:ext cx="2507612" cy="6123517"/>
          </a:xfrm>
          <a:prstGeom prst="rect">
            <a:avLst/>
          </a:prstGeom>
        </p:spPr>
      </p:pic>
      <p:sp>
        <p:nvSpPr>
          <p:cNvPr id="6" name="Text Placeholder 2"/>
          <p:cNvSpPr>
            <a:spLocks noGrp="1"/>
          </p:cNvSpPr>
          <p:nvPr>
            <p:ph type="body" sz="quarter" idx="10"/>
          </p:nvPr>
        </p:nvSpPr>
        <p:spPr>
          <a:xfrm>
            <a:off x="2735264"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3"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hasCustomPrompt="1"/>
          </p:nvPr>
        </p:nvSpPr>
        <p:spPr>
          <a:xfrm>
            <a:off x="5981701" y="2209800"/>
            <a:ext cx="2979737" cy="3913717"/>
          </a:xfrm>
        </p:spPr>
        <p:txBody>
          <a:bodyPr/>
          <a:lstStyle>
            <a:lvl1pPr marL="548640" indent="-274320">
              <a:lnSpc>
                <a:spcPct val="200000"/>
              </a:lnSpc>
              <a:defRPr/>
            </a:lvl1pPr>
          </a:lstStyle>
          <a:p>
            <a:pPr marL="548640" indent="-274320">
              <a:lnSpc>
                <a:spcPct val="200000"/>
              </a:lnSpc>
            </a:pPr>
            <a:r>
              <a:rPr lang="en-US" dirty="0">
                <a:solidFill>
                  <a:schemeClr val="accent3"/>
                </a:solidFill>
              </a:rPr>
              <a:t>Bullet One</a:t>
            </a:r>
          </a:p>
          <a:p>
            <a:pPr marL="548640" indent="-274320">
              <a:lnSpc>
                <a:spcPct val="200000"/>
              </a:lnSpc>
            </a:pPr>
            <a:r>
              <a:rPr lang="en-US" dirty="0">
                <a:solidFill>
                  <a:schemeClr val="accent3"/>
                </a:solidFill>
              </a:rPr>
              <a:t>Bullet Two</a:t>
            </a:r>
          </a:p>
          <a:p>
            <a:pPr marL="548640" indent="-274320">
              <a:lnSpc>
                <a:spcPct val="200000"/>
              </a:lnSpc>
            </a:pPr>
            <a:r>
              <a:rPr lang="en-US" dirty="0">
                <a:solidFill>
                  <a:schemeClr val="accent3"/>
                </a:solidFill>
              </a:rPr>
              <a:t>Bullet Three</a:t>
            </a:r>
          </a:p>
          <a:p>
            <a:pPr marL="548640" indent="-274320">
              <a:lnSpc>
                <a:spcPct val="200000"/>
              </a:lnSpc>
            </a:pPr>
            <a:r>
              <a:rPr lang="en-US" dirty="0">
                <a:solidFill>
                  <a:schemeClr val="accent3"/>
                </a:solidFill>
              </a:rPr>
              <a:t>Bullet Four</a:t>
            </a:r>
          </a:p>
        </p:txBody>
      </p:sp>
      <p:sp>
        <p:nvSpPr>
          <p:cNvPr id="9" name="Text Placeholder 2"/>
          <p:cNvSpPr>
            <a:spLocks noGrp="1"/>
          </p:cNvSpPr>
          <p:nvPr>
            <p:ph type="body" sz="quarter" idx="17" hasCustomPrompt="1"/>
          </p:nvPr>
        </p:nvSpPr>
        <p:spPr>
          <a:xfrm>
            <a:off x="5981699"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84930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48723416-5077-48B1-B676-678C43539985}" type="datetimeFigureOut">
              <a:rPr lang="fr-CA" smtClean="0"/>
              <a:t>2018-11-14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3411311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114800"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114801"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4" name="Picture Placeholder 3"/>
          <p:cNvSpPr>
            <a:spLocks noGrp="1"/>
          </p:cNvSpPr>
          <p:nvPr>
            <p:ph type="pic" sz="quarter" idx="16"/>
          </p:nvPr>
        </p:nvSpPr>
        <p:spPr>
          <a:xfrm>
            <a:off x="0" y="0"/>
            <a:ext cx="3962400" cy="6123517"/>
          </a:xfrm>
          <a:solidFill>
            <a:schemeClr val="bg1">
              <a:lumMod val="85000"/>
            </a:schemeClr>
          </a:solidFill>
        </p:spPr>
        <p:txBody>
          <a:bodyPr/>
          <a:lstStyle/>
          <a:p>
            <a:endParaRPr lang="en-US"/>
          </a:p>
        </p:txBody>
      </p:sp>
      <p:sp>
        <p:nvSpPr>
          <p:cNvPr id="8" name="Title 1"/>
          <p:cNvSpPr>
            <a:spLocks noGrp="1"/>
          </p:cNvSpPr>
          <p:nvPr>
            <p:ph type="title"/>
          </p:nvPr>
        </p:nvSpPr>
        <p:spPr>
          <a:xfrm>
            <a:off x="3962400" y="1"/>
            <a:ext cx="5181600" cy="1193800"/>
          </a:xfrm>
          <a:blipFill>
            <a:blip r:embed="rId2"/>
            <a:stretch>
              <a:fillRect/>
            </a:stretch>
          </a:blipFill>
        </p:spPr>
        <p:txBody>
          <a:bodyPr lIns="18288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451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3"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4" name="Picture Placeholder 3"/>
          <p:cNvSpPr>
            <a:spLocks noGrp="1"/>
          </p:cNvSpPr>
          <p:nvPr>
            <p:ph type="pic" sz="quarter" idx="16"/>
          </p:nvPr>
        </p:nvSpPr>
        <p:spPr>
          <a:xfrm>
            <a:off x="5181600" y="0"/>
            <a:ext cx="3962400" cy="6123517"/>
          </a:xfrm>
          <a:solidFill>
            <a:schemeClr val="bg1">
              <a:lumMod val="85000"/>
            </a:schemeClr>
          </a:solidFill>
        </p:spPr>
        <p:txBody>
          <a:bodyPr/>
          <a:lstStyle/>
          <a:p>
            <a:endParaRPr lang="en-US"/>
          </a:p>
        </p:txBody>
      </p:sp>
      <p:sp>
        <p:nvSpPr>
          <p:cNvPr id="9" name="Title 1"/>
          <p:cNvSpPr>
            <a:spLocks noGrp="1"/>
          </p:cNvSpPr>
          <p:nvPr>
            <p:ph type="title"/>
          </p:nvPr>
        </p:nvSpPr>
        <p:spPr>
          <a:xfrm>
            <a:off x="0" y="1"/>
            <a:ext cx="5181600" cy="1193800"/>
          </a:xfrm>
          <a:blipFill>
            <a:blip r:embed="rId2"/>
            <a:stretch>
              <a:fillRect/>
            </a:stretch>
          </a:blipFill>
        </p:spPr>
        <p:txBody>
          <a:bodyPr lIns="27432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57723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Images Lef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114800"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114801"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Picture Placeholder 3"/>
          <p:cNvSpPr>
            <a:spLocks noGrp="1"/>
          </p:cNvSpPr>
          <p:nvPr>
            <p:ph type="pic" sz="quarter" idx="16"/>
          </p:nvPr>
        </p:nvSpPr>
        <p:spPr>
          <a:xfrm>
            <a:off x="0" y="0"/>
            <a:ext cx="3962400" cy="3429000"/>
          </a:xfrm>
          <a:solidFill>
            <a:schemeClr val="bg1">
              <a:lumMod val="85000"/>
            </a:schemeClr>
          </a:solidFill>
        </p:spPr>
        <p:txBody>
          <a:bodyPr/>
          <a:lstStyle/>
          <a:p>
            <a:endParaRPr lang="en-US"/>
          </a:p>
        </p:txBody>
      </p:sp>
      <p:sp>
        <p:nvSpPr>
          <p:cNvPr id="9" name="Picture Placeholder 3"/>
          <p:cNvSpPr>
            <a:spLocks noGrp="1"/>
          </p:cNvSpPr>
          <p:nvPr>
            <p:ph type="pic" sz="quarter" idx="17"/>
          </p:nvPr>
        </p:nvSpPr>
        <p:spPr>
          <a:xfrm>
            <a:off x="0" y="3429000"/>
            <a:ext cx="1981200" cy="2694517"/>
          </a:xfrm>
          <a:solidFill>
            <a:schemeClr val="bg1">
              <a:lumMod val="95000"/>
            </a:schemeClr>
          </a:solidFill>
        </p:spPr>
        <p:txBody>
          <a:bodyPr/>
          <a:lstStyle/>
          <a:p>
            <a:endParaRPr lang="en-US"/>
          </a:p>
        </p:txBody>
      </p:sp>
      <p:sp>
        <p:nvSpPr>
          <p:cNvPr id="10" name="Picture Placeholder 3"/>
          <p:cNvSpPr>
            <a:spLocks noGrp="1"/>
          </p:cNvSpPr>
          <p:nvPr>
            <p:ph type="pic" sz="quarter" idx="18"/>
          </p:nvPr>
        </p:nvSpPr>
        <p:spPr>
          <a:xfrm>
            <a:off x="1981200" y="3429000"/>
            <a:ext cx="1981200" cy="2694517"/>
          </a:xfrm>
          <a:solidFill>
            <a:schemeClr val="bg1">
              <a:lumMod val="75000"/>
            </a:schemeClr>
          </a:solidFill>
        </p:spPr>
        <p:txBody>
          <a:bodyPr/>
          <a:lstStyle/>
          <a:p>
            <a:endParaRPr lang="en-US"/>
          </a:p>
        </p:txBody>
      </p:sp>
      <p:sp>
        <p:nvSpPr>
          <p:cNvPr id="12" name="Title 1"/>
          <p:cNvSpPr>
            <a:spLocks noGrp="1"/>
          </p:cNvSpPr>
          <p:nvPr>
            <p:ph type="title"/>
          </p:nvPr>
        </p:nvSpPr>
        <p:spPr>
          <a:xfrm>
            <a:off x="3962400" y="1"/>
            <a:ext cx="5181600" cy="1193800"/>
          </a:xfrm>
          <a:blipFill>
            <a:blip r:embed="rId2"/>
            <a:stretch>
              <a:fillRect/>
            </a:stretch>
          </a:blipFill>
        </p:spPr>
        <p:txBody>
          <a:bodyPr lIns="18288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34941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Images Righ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92088"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92089"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Picture Placeholder 3"/>
          <p:cNvSpPr>
            <a:spLocks noGrp="1"/>
          </p:cNvSpPr>
          <p:nvPr>
            <p:ph type="pic" sz="quarter" idx="16"/>
          </p:nvPr>
        </p:nvSpPr>
        <p:spPr>
          <a:xfrm>
            <a:off x="5181600" y="0"/>
            <a:ext cx="3962400" cy="3429000"/>
          </a:xfrm>
          <a:solidFill>
            <a:schemeClr val="bg1">
              <a:lumMod val="85000"/>
            </a:schemeClr>
          </a:solidFill>
        </p:spPr>
        <p:txBody>
          <a:bodyPr/>
          <a:lstStyle/>
          <a:p>
            <a:endParaRPr lang="en-US"/>
          </a:p>
        </p:txBody>
      </p:sp>
      <p:sp>
        <p:nvSpPr>
          <p:cNvPr id="9" name="Picture Placeholder 3"/>
          <p:cNvSpPr>
            <a:spLocks noGrp="1"/>
          </p:cNvSpPr>
          <p:nvPr>
            <p:ph type="pic" sz="quarter" idx="17"/>
          </p:nvPr>
        </p:nvSpPr>
        <p:spPr>
          <a:xfrm>
            <a:off x="5181600" y="3429000"/>
            <a:ext cx="1981200" cy="2694517"/>
          </a:xfrm>
          <a:solidFill>
            <a:schemeClr val="bg1">
              <a:lumMod val="95000"/>
            </a:schemeClr>
          </a:solidFill>
        </p:spPr>
        <p:txBody>
          <a:bodyPr/>
          <a:lstStyle/>
          <a:p>
            <a:endParaRPr lang="en-US"/>
          </a:p>
        </p:txBody>
      </p:sp>
      <p:sp>
        <p:nvSpPr>
          <p:cNvPr id="10" name="Picture Placeholder 3"/>
          <p:cNvSpPr>
            <a:spLocks noGrp="1"/>
          </p:cNvSpPr>
          <p:nvPr>
            <p:ph type="pic" sz="quarter" idx="18"/>
          </p:nvPr>
        </p:nvSpPr>
        <p:spPr>
          <a:xfrm>
            <a:off x="7162800" y="3429000"/>
            <a:ext cx="1981200" cy="2694517"/>
          </a:xfrm>
          <a:solidFill>
            <a:schemeClr val="bg1">
              <a:lumMod val="75000"/>
            </a:schemeClr>
          </a:solidFill>
        </p:spPr>
        <p:txBody>
          <a:bodyPr/>
          <a:lstStyle/>
          <a:p>
            <a:endParaRPr lang="en-US"/>
          </a:p>
        </p:txBody>
      </p:sp>
      <p:sp>
        <p:nvSpPr>
          <p:cNvPr id="11" name="Title 1"/>
          <p:cNvSpPr>
            <a:spLocks noGrp="1"/>
          </p:cNvSpPr>
          <p:nvPr>
            <p:ph type="title"/>
          </p:nvPr>
        </p:nvSpPr>
        <p:spPr>
          <a:xfrm>
            <a:off x="0" y="1"/>
            <a:ext cx="5181600" cy="1193800"/>
          </a:xfrm>
          <a:blipFill>
            <a:blip r:embed="rId2"/>
            <a:stretch>
              <a:fillRect/>
            </a:stretch>
          </a:blipFill>
        </p:spPr>
        <p:txBody>
          <a:bodyPr lIns="27432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1732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 Orange Band Left, Title">
    <p:spTree>
      <p:nvGrpSpPr>
        <p:cNvPr id="1" name=""/>
        <p:cNvGrpSpPr/>
        <p:nvPr/>
      </p:nvGrpSpPr>
      <p:grpSpPr>
        <a:xfrm>
          <a:off x="0" y="0"/>
          <a:ext cx="0" cy="0"/>
          <a:chOff x="0" y="0"/>
          <a:chExt cx="0" cy="0"/>
        </a:xfrm>
      </p:grpSpPr>
      <p:sp>
        <p:nvSpPr>
          <p:cNvPr id="9" name="Title 1"/>
          <p:cNvSpPr>
            <a:spLocks noGrp="1"/>
          </p:cNvSpPr>
          <p:nvPr>
            <p:ph type="title"/>
          </p:nvPr>
        </p:nvSpPr>
        <p:spPr>
          <a:xfrm>
            <a:off x="914401" y="224368"/>
            <a:ext cx="8047038"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1"/>
            <a:ext cx="664049" cy="6112076"/>
          </a:xfrm>
          <a:prstGeom prst="rect">
            <a:avLst/>
          </a:prstGeom>
        </p:spPr>
      </p:pic>
    </p:spTree>
    <p:extLst>
      <p:ext uri="{BB962C8B-B14F-4D97-AF65-F5344CB8AC3E}">
        <p14:creationId xmlns:p14="http://schemas.microsoft.com/office/powerpoint/2010/main" val="538412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 Orange Band Left, 3 Images Lef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sp>
        <p:nvSpPr>
          <p:cNvPr id="6" name="Text Placeholder 2"/>
          <p:cNvSpPr>
            <a:spLocks noGrp="1"/>
          </p:cNvSpPr>
          <p:nvPr>
            <p:ph type="body" sz="quarter" idx="10"/>
          </p:nvPr>
        </p:nvSpPr>
        <p:spPr>
          <a:xfrm>
            <a:off x="2735264" y="1905000"/>
            <a:ext cx="622617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2" y="1295401"/>
            <a:ext cx="6226175"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1"/>
            <a:ext cx="664049" cy="6112076"/>
          </a:xfrm>
          <a:prstGeom prst="rect">
            <a:avLst/>
          </a:prstGeom>
        </p:spPr>
      </p:pic>
      <p:sp>
        <p:nvSpPr>
          <p:cNvPr id="11" name="Picture Placeholder 17"/>
          <p:cNvSpPr>
            <a:spLocks noGrp="1"/>
          </p:cNvSpPr>
          <p:nvPr>
            <p:ph type="pic" sz="quarter" idx="21"/>
          </p:nvPr>
        </p:nvSpPr>
        <p:spPr>
          <a:xfrm>
            <a:off x="666750" y="0"/>
            <a:ext cx="1846263" cy="2038351"/>
          </a:xfrm>
        </p:spPr>
        <p:txBody>
          <a:bodyPr/>
          <a:lstStyle>
            <a:lvl1pPr>
              <a:defRPr sz="1200" b="1"/>
            </a:lvl1pPr>
          </a:lstStyle>
          <a:p>
            <a:endParaRPr lang="en-US"/>
          </a:p>
        </p:txBody>
      </p:sp>
      <p:sp>
        <p:nvSpPr>
          <p:cNvPr id="12" name="Picture Placeholder 17"/>
          <p:cNvSpPr>
            <a:spLocks noGrp="1"/>
          </p:cNvSpPr>
          <p:nvPr>
            <p:ph type="pic" sz="quarter" idx="22"/>
          </p:nvPr>
        </p:nvSpPr>
        <p:spPr>
          <a:xfrm>
            <a:off x="666750" y="2036863"/>
            <a:ext cx="1846263" cy="2038351"/>
          </a:xfrm>
        </p:spPr>
        <p:txBody>
          <a:bodyPr/>
          <a:lstStyle>
            <a:lvl1pPr>
              <a:defRPr sz="1200" b="1"/>
            </a:lvl1pPr>
          </a:lstStyle>
          <a:p>
            <a:endParaRPr lang="en-US"/>
          </a:p>
        </p:txBody>
      </p:sp>
      <p:sp>
        <p:nvSpPr>
          <p:cNvPr id="13" name="Picture Placeholder 17"/>
          <p:cNvSpPr>
            <a:spLocks noGrp="1"/>
          </p:cNvSpPr>
          <p:nvPr>
            <p:ph type="pic" sz="quarter" idx="23"/>
          </p:nvPr>
        </p:nvSpPr>
        <p:spPr>
          <a:xfrm>
            <a:off x="666750" y="4073726"/>
            <a:ext cx="1846263" cy="2038351"/>
          </a:xfrm>
        </p:spPr>
        <p:txBody>
          <a:bodyPr/>
          <a:lstStyle>
            <a:lvl1pPr>
              <a:defRPr sz="1200" b="1"/>
            </a:lvl1pPr>
          </a:lstStyle>
          <a:p>
            <a:endParaRPr lang="en-US"/>
          </a:p>
        </p:txBody>
      </p:sp>
    </p:spTree>
    <p:extLst>
      <p:ext uri="{BB962C8B-B14F-4D97-AF65-F5344CB8AC3E}">
        <p14:creationId xmlns:p14="http://schemas.microsoft.com/office/powerpoint/2010/main" val="1633973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 Orange Band Left, 3 Images Righ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224368"/>
            <a:ext cx="6226175" cy="969433"/>
          </a:xfrm>
        </p:spPr>
        <p:txBody>
          <a:bodyPr anchor="ctr"/>
          <a:lstStyle>
            <a:lvl1pPr>
              <a:defRPr cap="all" baseline="0"/>
            </a:lvl1pPr>
          </a:lstStyle>
          <a:p>
            <a:r>
              <a:rPr lang="en-US" dirty="0"/>
              <a:t>Click to edit Master title style</a:t>
            </a:r>
          </a:p>
        </p:txBody>
      </p:sp>
      <p:sp>
        <p:nvSpPr>
          <p:cNvPr id="6" name="Text Placeholder 2"/>
          <p:cNvSpPr>
            <a:spLocks noGrp="1"/>
          </p:cNvSpPr>
          <p:nvPr>
            <p:ph type="body" sz="quarter" idx="10"/>
          </p:nvPr>
        </p:nvSpPr>
        <p:spPr>
          <a:xfrm>
            <a:off x="914401"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914400"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p:nvPr>
        </p:nvSpPr>
        <p:spPr>
          <a:xfrm>
            <a:off x="4160838"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7" hasCustomPrompt="1"/>
          </p:nvPr>
        </p:nvSpPr>
        <p:spPr>
          <a:xfrm>
            <a:off x="4160836"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11" name="Picture Placeholder 17"/>
          <p:cNvSpPr>
            <a:spLocks noGrp="1"/>
          </p:cNvSpPr>
          <p:nvPr>
            <p:ph type="pic" sz="quarter" idx="21"/>
          </p:nvPr>
        </p:nvSpPr>
        <p:spPr>
          <a:xfrm>
            <a:off x="7297738" y="0"/>
            <a:ext cx="1846263" cy="2038351"/>
          </a:xfrm>
        </p:spPr>
        <p:txBody>
          <a:bodyPr/>
          <a:lstStyle>
            <a:lvl1pPr>
              <a:defRPr sz="1200" b="1"/>
            </a:lvl1pPr>
          </a:lstStyle>
          <a:p>
            <a:endParaRPr lang="en-US"/>
          </a:p>
        </p:txBody>
      </p:sp>
      <p:sp>
        <p:nvSpPr>
          <p:cNvPr id="12" name="Picture Placeholder 17"/>
          <p:cNvSpPr>
            <a:spLocks noGrp="1"/>
          </p:cNvSpPr>
          <p:nvPr>
            <p:ph type="pic" sz="quarter" idx="22"/>
          </p:nvPr>
        </p:nvSpPr>
        <p:spPr>
          <a:xfrm>
            <a:off x="7297738" y="2036863"/>
            <a:ext cx="1846263" cy="2038351"/>
          </a:xfrm>
        </p:spPr>
        <p:txBody>
          <a:bodyPr/>
          <a:lstStyle>
            <a:lvl1pPr>
              <a:defRPr sz="1200" b="1"/>
            </a:lvl1pPr>
          </a:lstStyle>
          <a:p>
            <a:endParaRPr lang="en-US"/>
          </a:p>
        </p:txBody>
      </p:sp>
      <p:sp>
        <p:nvSpPr>
          <p:cNvPr id="13" name="Picture Placeholder 17"/>
          <p:cNvSpPr>
            <a:spLocks noGrp="1"/>
          </p:cNvSpPr>
          <p:nvPr>
            <p:ph type="pic" sz="quarter" idx="23"/>
          </p:nvPr>
        </p:nvSpPr>
        <p:spPr>
          <a:xfrm>
            <a:off x="7297738" y="4073726"/>
            <a:ext cx="1846263" cy="2038351"/>
          </a:xfrm>
        </p:spPr>
        <p:txBody>
          <a:bodyPr/>
          <a:lstStyle>
            <a:lvl1pPr>
              <a:defRPr sz="1200" b="1"/>
            </a:lvl1pPr>
          </a:lstStyle>
          <a:p>
            <a:endParaRPr lang="en-US"/>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10" y="1"/>
            <a:ext cx="664049" cy="6112076"/>
          </a:xfrm>
          <a:prstGeom prst="rect">
            <a:avLst/>
          </a:prstGeom>
        </p:spPr>
      </p:pic>
    </p:spTree>
    <p:extLst>
      <p:ext uri="{BB962C8B-B14F-4D97-AF65-F5344CB8AC3E}">
        <p14:creationId xmlns:p14="http://schemas.microsoft.com/office/powerpoint/2010/main" val="26969578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ang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11"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291141709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idnight Blu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240733435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urquois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10750305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48723416-5077-48B1-B676-678C43539985}" type="datetimeFigureOut">
              <a:rPr lang="fr-CA" smtClean="0"/>
              <a:t>2018-11-14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3602292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y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32796759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71725" y="2097618"/>
            <a:ext cx="4357688" cy="21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406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Orange Title Bar and Title Lis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182564" y="1498600"/>
            <a:ext cx="8778874" cy="4624917"/>
          </a:xfrm>
        </p:spPr>
        <p:txBody>
          <a:bodyPr lIns="457200" anchor="ctr"/>
          <a:lstStyle>
            <a:lvl1pPr marL="0" marR="0" indent="0" algn="l" defTabSz="457200" rtl="0" eaLnBrk="0" fontAlgn="base" latinLnBrk="0" hangingPunct="0">
              <a:lnSpc>
                <a:spcPct val="150000"/>
              </a:lnSpc>
              <a:spcBef>
                <a:spcPct val="0"/>
              </a:spcBef>
              <a:spcAft>
                <a:spcPct val="0"/>
              </a:spcAft>
              <a:buClrTx/>
              <a:buSzTx/>
              <a:buFont typeface="Arial" panose="020B0604020202020204" pitchFamily="34" charset="0"/>
              <a:buNone/>
              <a:tabLst/>
              <a:defRPr sz="1800" b="1" baseline="0">
                <a:solidFill>
                  <a:schemeClr val="tx1"/>
                </a:solidFill>
              </a:defRPr>
            </a:lvl1pPr>
            <a:lvl2pPr marL="174625" indent="0">
              <a:lnSpc>
                <a:spcPct val="150000"/>
              </a:lnSpc>
              <a:buFont typeface="Arial" panose="020B0604020202020204" pitchFamily="34" charset="0"/>
              <a:buNone/>
              <a:defRPr b="1"/>
            </a:lvl2pPr>
            <a:lvl3pPr marL="684213" indent="-285750">
              <a:lnSpc>
                <a:spcPct val="150000"/>
              </a:lnSpc>
              <a:buFont typeface="Arial" panose="020B0604020202020204" pitchFamily="34" charset="0"/>
              <a:buNone/>
              <a:defRPr b="1"/>
            </a:lvl3pPr>
            <a:lvl4pPr marL="914400" indent="-228600">
              <a:lnSpc>
                <a:spcPct val="150000"/>
              </a:lnSpc>
              <a:buFont typeface="Arial" panose="020B0604020202020204" pitchFamily="34" charset="0"/>
              <a:buChar char="•"/>
              <a:defRPr b="1"/>
            </a:lvl4pPr>
            <a:lvl5pPr marL="914400" indent="0">
              <a:lnSpc>
                <a:spcPct val="150000"/>
              </a:lnSpc>
              <a:buFont typeface="Arial" panose="020B0604020202020204" pitchFamily="34" charset="0"/>
              <a:buNone/>
              <a:defRPr b="1"/>
            </a:lvl5pPr>
          </a:lstStyle>
          <a:p>
            <a:pPr marL="285750" lvl="0" indent="-285750" eaLnBrk="1" hangingPunct="1">
              <a:lnSpc>
                <a:spcPct val="180000"/>
              </a:lnSpc>
              <a:tabLst>
                <a:tab pos="8115300" algn="r"/>
              </a:tabLst>
            </a:pPr>
            <a:r>
              <a:rPr lang="en-US" altLang="en-US" dirty="0"/>
              <a:t>FIRST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SECOND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THIRD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FOURTH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FIFTH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SIXTH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SEVENTH SECTION NAME	</a:t>
            </a:r>
            <a:r>
              <a:rPr lang="en-US" altLang="en-US" dirty="0">
                <a:solidFill>
                  <a:srgbClr val="FF671F"/>
                </a:solidFill>
              </a:rPr>
              <a:t>#</a:t>
            </a:r>
            <a:endParaRPr lang="en-US" altLang="en-US" dirty="0"/>
          </a:p>
        </p:txBody>
      </p:sp>
      <p:sp>
        <p:nvSpPr>
          <p:cNvPr id="4" name="Text Placeholder 6"/>
          <p:cNvSpPr>
            <a:spLocks noGrp="1"/>
          </p:cNvSpPr>
          <p:nvPr>
            <p:ph type="body" sz="quarter" idx="11"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HEADLINE SET IN 28PT ARIAL BOLD</a:t>
            </a:r>
          </a:p>
        </p:txBody>
      </p:sp>
    </p:spTree>
    <p:extLst>
      <p:ext uri="{BB962C8B-B14F-4D97-AF65-F5344CB8AC3E}">
        <p14:creationId xmlns:p14="http://schemas.microsoft.com/office/powerpoint/2010/main" val="352534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23416-5077-48B1-B676-678C43539985}" type="datetimeFigureOut">
              <a:rPr lang="fr-CA" smtClean="0"/>
              <a:t>2018-11-14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73265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723416-5077-48B1-B676-678C43539985}" type="datetimeFigureOut">
              <a:rPr lang="fr-CA" smtClean="0"/>
              <a:t>2018-11-14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349247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723416-5077-48B1-B676-678C43539985}" type="datetimeFigureOut">
              <a:rPr lang="fr-CA" smtClean="0"/>
              <a:t>2018-11-14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67798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2.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23416-5077-48B1-B676-678C43539985}" type="datetimeFigureOut">
              <a:rPr lang="fr-CA" smtClean="0"/>
              <a:t>2018-11-14</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26FAB-B035-494F-A4B4-8FA2537DD4C0}" type="slidenum">
              <a:rPr lang="fr-CA" smtClean="0"/>
              <a:t>‹#›</a:t>
            </a:fld>
            <a:endParaRPr lang="fr-CA"/>
          </a:p>
        </p:txBody>
      </p:sp>
    </p:spTree>
    <p:extLst>
      <p:ext uri="{BB962C8B-B14F-4D97-AF65-F5344CB8AC3E}">
        <p14:creationId xmlns:p14="http://schemas.microsoft.com/office/powerpoint/2010/main" val="38368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2563" y="224368"/>
            <a:ext cx="8778874" cy="9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82564" y="1511807"/>
            <a:ext cx="8778874" cy="46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590910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Lst>
  <p:hf hdr="0" ftr="0" dt="0"/>
  <p:txStyles>
    <p:titleStyle>
      <a:lvl1pPr algn="l" defTabSz="457200" rtl="0" eaLnBrk="0" fontAlgn="base" hangingPunct="0">
        <a:lnSpc>
          <a:spcPct val="80000"/>
        </a:lnSpc>
        <a:spcBef>
          <a:spcPct val="0"/>
        </a:spcBef>
        <a:spcAft>
          <a:spcPct val="0"/>
        </a:spcAft>
        <a:defRPr sz="2800" b="1" kern="1200">
          <a:solidFill>
            <a:schemeClr val="tx2"/>
          </a:solidFill>
          <a:latin typeface="+mj-lt"/>
          <a:ea typeface="+mj-ea"/>
          <a:cs typeface="+mj-cs"/>
        </a:defRPr>
      </a:lvl1pPr>
      <a:lvl2pPr algn="l" defTabSz="457200" rtl="0" eaLnBrk="0" fontAlgn="base" hangingPunct="0">
        <a:spcBef>
          <a:spcPct val="0"/>
        </a:spcBef>
        <a:spcAft>
          <a:spcPct val="0"/>
        </a:spcAft>
        <a:defRPr sz="3000" b="1">
          <a:solidFill>
            <a:schemeClr val="tx2"/>
          </a:solidFill>
          <a:latin typeface="Arial" pitchFamily="34" charset="0"/>
        </a:defRPr>
      </a:lvl2pPr>
      <a:lvl3pPr algn="l" defTabSz="457200" rtl="0" eaLnBrk="0" fontAlgn="base" hangingPunct="0">
        <a:spcBef>
          <a:spcPct val="0"/>
        </a:spcBef>
        <a:spcAft>
          <a:spcPct val="0"/>
        </a:spcAft>
        <a:defRPr sz="3000" b="1">
          <a:solidFill>
            <a:schemeClr val="tx2"/>
          </a:solidFill>
          <a:latin typeface="Arial" pitchFamily="34" charset="0"/>
        </a:defRPr>
      </a:lvl3pPr>
      <a:lvl4pPr algn="l" defTabSz="457200" rtl="0" eaLnBrk="0" fontAlgn="base" hangingPunct="0">
        <a:spcBef>
          <a:spcPct val="0"/>
        </a:spcBef>
        <a:spcAft>
          <a:spcPct val="0"/>
        </a:spcAft>
        <a:defRPr sz="3000" b="1">
          <a:solidFill>
            <a:schemeClr val="tx2"/>
          </a:solidFill>
          <a:latin typeface="Arial" pitchFamily="34" charset="0"/>
        </a:defRPr>
      </a:lvl4pPr>
      <a:lvl5pPr algn="l" defTabSz="457200" rtl="0" eaLnBrk="0" fontAlgn="base" hangingPunct="0">
        <a:spcBef>
          <a:spcPct val="0"/>
        </a:spcBef>
        <a:spcAft>
          <a:spcPct val="0"/>
        </a:spcAft>
        <a:defRPr sz="3000" b="1">
          <a:solidFill>
            <a:schemeClr val="tx2"/>
          </a:solidFill>
          <a:latin typeface="Arial" pitchFamily="34" charset="0"/>
        </a:defRPr>
      </a:lvl5pPr>
      <a:lvl6pPr marL="457200" algn="l" defTabSz="457200" rtl="0" fontAlgn="base">
        <a:spcBef>
          <a:spcPct val="0"/>
        </a:spcBef>
        <a:spcAft>
          <a:spcPct val="0"/>
        </a:spcAft>
        <a:defRPr sz="3000" b="1">
          <a:solidFill>
            <a:schemeClr val="tx2"/>
          </a:solidFill>
          <a:latin typeface="Arial" pitchFamily="34" charset="0"/>
        </a:defRPr>
      </a:lvl6pPr>
      <a:lvl7pPr marL="914400" algn="l" defTabSz="457200" rtl="0" fontAlgn="base">
        <a:spcBef>
          <a:spcPct val="0"/>
        </a:spcBef>
        <a:spcAft>
          <a:spcPct val="0"/>
        </a:spcAft>
        <a:defRPr sz="3000" b="1">
          <a:solidFill>
            <a:schemeClr val="tx2"/>
          </a:solidFill>
          <a:latin typeface="Arial" pitchFamily="34" charset="0"/>
        </a:defRPr>
      </a:lvl7pPr>
      <a:lvl8pPr marL="1371600" algn="l" defTabSz="457200" rtl="0" fontAlgn="base">
        <a:spcBef>
          <a:spcPct val="0"/>
        </a:spcBef>
        <a:spcAft>
          <a:spcPct val="0"/>
        </a:spcAft>
        <a:defRPr sz="3000" b="1">
          <a:solidFill>
            <a:schemeClr val="tx2"/>
          </a:solidFill>
          <a:latin typeface="Arial" pitchFamily="34" charset="0"/>
        </a:defRPr>
      </a:lvl8pPr>
      <a:lvl9pPr marL="1828800" algn="l" defTabSz="457200" rtl="0" fontAlgn="base">
        <a:spcBef>
          <a:spcPct val="0"/>
        </a:spcBef>
        <a:spcAft>
          <a:spcPct val="0"/>
        </a:spcAft>
        <a:defRPr sz="3000" b="1">
          <a:solidFill>
            <a:schemeClr val="tx2"/>
          </a:solidFill>
          <a:latin typeface="Arial" pitchFamily="34" charset="0"/>
        </a:defRPr>
      </a:lvl9pPr>
    </p:titleStyle>
    <p:bodyStyle>
      <a:lvl1pPr marL="115888" indent="-1158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1pPr>
      <a:lvl2pPr marL="460375" indent="-2301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84213" indent="-22383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9144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1430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2563" y="224368"/>
            <a:ext cx="8778874" cy="9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82564" y="1511807"/>
            <a:ext cx="8778874" cy="46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793724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Lst>
  <p:hf hdr="0" ftr="0" dt="0"/>
  <p:txStyles>
    <p:titleStyle>
      <a:lvl1pPr algn="l" defTabSz="457200" rtl="0" eaLnBrk="0" fontAlgn="base" hangingPunct="0">
        <a:lnSpc>
          <a:spcPct val="80000"/>
        </a:lnSpc>
        <a:spcBef>
          <a:spcPct val="0"/>
        </a:spcBef>
        <a:spcAft>
          <a:spcPct val="0"/>
        </a:spcAft>
        <a:defRPr sz="2800" b="1" kern="1200">
          <a:solidFill>
            <a:schemeClr val="tx2"/>
          </a:solidFill>
          <a:latin typeface="+mj-lt"/>
          <a:ea typeface="+mj-ea"/>
          <a:cs typeface="+mj-cs"/>
        </a:defRPr>
      </a:lvl1pPr>
      <a:lvl2pPr algn="l" defTabSz="457200" rtl="0" eaLnBrk="0" fontAlgn="base" hangingPunct="0">
        <a:spcBef>
          <a:spcPct val="0"/>
        </a:spcBef>
        <a:spcAft>
          <a:spcPct val="0"/>
        </a:spcAft>
        <a:defRPr sz="3000" b="1">
          <a:solidFill>
            <a:schemeClr val="tx2"/>
          </a:solidFill>
          <a:latin typeface="Arial" pitchFamily="34" charset="0"/>
        </a:defRPr>
      </a:lvl2pPr>
      <a:lvl3pPr algn="l" defTabSz="457200" rtl="0" eaLnBrk="0" fontAlgn="base" hangingPunct="0">
        <a:spcBef>
          <a:spcPct val="0"/>
        </a:spcBef>
        <a:spcAft>
          <a:spcPct val="0"/>
        </a:spcAft>
        <a:defRPr sz="3000" b="1">
          <a:solidFill>
            <a:schemeClr val="tx2"/>
          </a:solidFill>
          <a:latin typeface="Arial" pitchFamily="34" charset="0"/>
        </a:defRPr>
      </a:lvl3pPr>
      <a:lvl4pPr algn="l" defTabSz="457200" rtl="0" eaLnBrk="0" fontAlgn="base" hangingPunct="0">
        <a:spcBef>
          <a:spcPct val="0"/>
        </a:spcBef>
        <a:spcAft>
          <a:spcPct val="0"/>
        </a:spcAft>
        <a:defRPr sz="3000" b="1">
          <a:solidFill>
            <a:schemeClr val="tx2"/>
          </a:solidFill>
          <a:latin typeface="Arial" pitchFamily="34" charset="0"/>
        </a:defRPr>
      </a:lvl4pPr>
      <a:lvl5pPr algn="l" defTabSz="457200" rtl="0" eaLnBrk="0" fontAlgn="base" hangingPunct="0">
        <a:spcBef>
          <a:spcPct val="0"/>
        </a:spcBef>
        <a:spcAft>
          <a:spcPct val="0"/>
        </a:spcAft>
        <a:defRPr sz="3000" b="1">
          <a:solidFill>
            <a:schemeClr val="tx2"/>
          </a:solidFill>
          <a:latin typeface="Arial" pitchFamily="34" charset="0"/>
        </a:defRPr>
      </a:lvl5pPr>
      <a:lvl6pPr marL="457200" algn="l" defTabSz="457200" rtl="0" fontAlgn="base">
        <a:spcBef>
          <a:spcPct val="0"/>
        </a:spcBef>
        <a:spcAft>
          <a:spcPct val="0"/>
        </a:spcAft>
        <a:defRPr sz="3000" b="1">
          <a:solidFill>
            <a:schemeClr val="tx2"/>
          </a:solidFill>
          <a:latin typeface="Arial" pitchFamily="34" charset="0"/>
        </a:defRPr>
      </a:lvl6pPr>
      <a:lvl7pPr marL="914400" algn="l" defTabSz="457200" rtl="0" fontAlgn="base">
        <a:spcBef>
          <a:spcPct val="0"/>
        </a:spcBef>
        <a:spcAft>
          <a:spcPct val="0"/>
        </a:spcAft>
        <a:defRPr sz="3000" b="1">
          <a:solidFill>
            <a:schemeClr val="tx2"/>
          </a:solidFill>
          <a:latin typeface="Arial" pitchFamily="34" charset="0"/>
        </a:defRPr>
      </a:lvl7pPr>
      <a:lvl8pPr marL="1371600" algn="l" defTabSz="457200" rtl="0" fontAlgn="base">
        <a:spcBef>
          <a:spcPct val="0"/>
        </a:spcBef>
        <a:spcAft>
          <a:spcPct val="0"/>
        </a:spcAft>
        <a:defRPr sz="3000" b="1">
          <a:solidFill>
            <a:schemeClr val="tx2"/>
          </a:solidFill>
          <a:latin typeface="Arial" pitchFamily="34" charset="0"/>
        </a:defRPr>
      </a:lvl8pPr>
      <a:lvl9pPr marL="1828800" algn="l" defTabSz="457200" rtl="0" fontAlgn="base">
        <a:spcBef>
          <a:spcPct val="0"/>
        </a:spcBef>
        <a:spcAft>
          <a:spcPct val="0"/>
        </a:spcAft>
        <a:defRPr sz="3000" b="1">
          <a:solidFill>
            <a:schemeClr val="tx2"/>
          </a:solidFill>
          <a:latin typeface="Arial" pitchFamily="34" charset="0"/>
        </a:defRPr>
      </a:lvl9pPr>
    </p:titleStyle>
    <p:bodyStyle>
      <a:lvl1pPr marL="115888" indent="-1158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1pPr>
      <a:lvl2pPr marL="460375" indent="-2301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84213" indent="-22383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9144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1430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Jg-2Hx_XbAhVp64MKHdF5BqgQjRx6BAgBEAU&amp;url=https://aaep.org/&amp;psig=AOvVaw2C7fzXCC0901krYafCzcPD&amp;ust=1530247592665278"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2.png"/><Relationship Id="rId7" Type="http://schemas.openxmlformats.org/officeDocument/2006/relationships/hyperlink" Target="http://www.google.com/url?sa=i&amp;rct=j&amp;q=&amp;esrc=s&amp;source=images&amp;cd=&amp;cad=rja&amp;uact=8&amp;ved=2ahUKEwih4pn12PXbAhVC6oMKHW0WBa8QjRx6BAgBEAU&amp;url=http://shop.anbvet.co.za/Main.asp?D%3D%7b0EC4ABDD-A0C9-4062-B234-AE913D7C053C%7d%26PageType%3DProduct%26SKU%3D12104&amp;psig=AOvVaw2AM3V2ZljdLM8SWH9UL7-e&amp;ust=1530252488878171" TargetMode="External"/><Relationship Id="rId12"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44.jpeg"/><Relationship Id="rId11" Type="http://schemas.openxmlformats.org/officeDocument/2006/relationships/image" Target="../media/image48.jpeg"/><Relationship Id="rId5" Type="http://schemas.openxmlformats.org/officeDocument/2006/relationships/hyperlink" Target="http://www.google.com/url?sa=i&amp;rct=j&amp;q=&amp;esrc=s&amp;source=images&amp;cd=&amp;cad=rja&amp;uact=8&amp;ved=2ahUKEwjVsePc2PXbAhWn3YMKHXaQDaoQjRx6BAgBEAU&amp;url=http://www.entirelypets.com/eqvalan.html&amp;psig=AOvVaw0UGHK-kqfUP4eMELQH-pA2&amp;ust=1530252374431198" TargetMode="External"/><Relationship Id="rId10" Type="http://schemas.openxmlformats.org/officeDocument/2006/relationships/image" Target="../media/image47.jpeg"/><Relationship Id="rId4" Type="http://schemas.openxmlformats.org/officeDocument/2006/relationships/image" Target="../media/image43.png"/><Relationship Id="rId9"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hyperlink" Target="http://thehorse-mail.com/portal/wts/uemcmR|e3qeeB6%5erFqnMvDD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hyperlink" Target="https://thehorse.com/139462/preventing-problem-behaviors-during-veterinary-procedur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03" y="381000"/>
            <a:ext cx="7772400" cy="6324599"/>
          </a:xfrm>
        </p:spPr>
        <p:txBody>
          <a:bodyPr/>
          <a:lstStyle/>
          <a:p>
            <a:r>
              <a:rPr lang="en-US" sz="3200" dirty="0"/>
              <a:t>                Equine Deworming</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400" dirty="0" err="1"/>
              <a:t>Dr</a:t>
            </a:r>
            <a:r>
              <a:rPr lang="en-US" sz="2400" dirty="0"/>
              <a:t> Melanie Wowk</a:t>
            </a:r>
            <a:br>
              <a:rPr lang="en-US" sz="2400" dirty="0"/>
            </a:br>
            <a:r>
              <a:rPr lang="en-US" sz="2400" dirty="0"/>
              <a:t>Zoetis Manager Veterinary Services- Cattle/</a:t>
            </a:r>
            <a:r>
              <a:rPr lang="en-US" sz="2400" dirty="0" err="1"/>
              <a:t>EQuine</a:t>
            </a:r>
            <a:endParaRPr lang="fr-CA"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085850"/>
            <a:ext cx="4953000" cy="4476750"/>
          </a:xfrm>
          <a:prstGeom prst="rect">
            <a:avLst/>
          </a:prstGeom>
        </p:spPr>
      </p:pic>
    </p:spTree>
    <p:extLst>
      <p:ext uri="{BB962C8B-B14F-4D97-AF65-F5344CB8AC3E}">
        <p14:creationId xmlns:p14="http://schemas.microsoft.com/office/powerpoint/2010/main" val="3864636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fr-CA" i="1" dirty="0" err="1"/>
              <a:t>Gasterophilus</a:t>
            </a:r>
            <a:r>
              <a:rPr lang="fr-CA" dirty="0"/>
              <a:t> </a:t>
            </a:r>
            <a:r>
              <a:rPr lang="fr-CA" dirty="0" err="1"/>
              <a:t>spp</a:t>
            </a:r>
            <a:r>
              <a:rPr lang="fr-CA" dirty="0"/>
              <a:t>. </a:t>
            </a:r>
          </a:p>
        </p:txBody>
      </p:sp>
      <p:sp>
        <p:nvSpPr>
          <p:cNvPr id="6" name="Title 5"/>
          <p:cNvSpPr>
            <a:spLocks noGrp="1"/>
          </p:cNvSpPr>
          <p:nvPr>
            <p:ph type="title"/>
          </p:nvPr>
        </p:nvSpPr>
        <p:spPr/>
        <p:txBody>
          <a:bodyPr/>
          <a:lstStyle/>
          <a:p>
            <a:r>
              <a:rPr lang="en-US" dirty="0"/>
              <a:t>                                      </a:t>
            </a:r>
            <a:r>
              <a:rPr lang="en-US" sz="4400" dirty="0"/>
              <a:t>BOTS</a:t>
            </a:r>
            <a:endParaRPr lang="fr-CA"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511026"/>
            <a:ext cx="2640393" cy="23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3797516"/>
            <a:ext cx="3206751" cy="210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809" y="1670444"/>
            <a:ext cx="27527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stretch>
            <a:fillRect/>
          </a:stretch>
        </p:blipFill>
        <p:spPr>
          <a:xfrm>
            <a:off x="3048000" y="1670097"/>
            <a:ext cx="2812200" cy="2010122"/>
          </a:xfrm>
          <a:prstGeom prst="rect">
            <a:avLst/>
          </a:prstGeom>
        </p:spPr>
      </p:pic>
    </p:spTree>
    <p:extLst>
      <p:ext uri="{BB962C8B-B14F-4D97-AF65-F5344CB8AC3E}">
        <p14:creationId xmlns:p14="http://schemas.microsoft.com/office/powerpoint/2010/main" val="38940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4317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solidFill>
                  <a:schemeClr val="accent6">
                    <a:lumMod val="75000"/>
                  </a:schemeClr>
                </a:solidFill>
              </a:rPr>
              <a:t>It’s Itchy</a:t>
            </a:r>
            <a:endParaRPr lang="fr-CA" sz="8000" dirty="0">
              <a:solidFill>
                <a:schemeClr val="accent6">
                  <a:lumMod val="75000"/>
                </a:schemeClr>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295400"/>
            <a:ext cx="4267200" cy="32766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895600"/>
            <a:ext cx="4343400" cy="3292475"/>
          </a:xfrm>
        </p:spPr>
      </p:pic>
    </p:spTree>
    <p:extLst>
      <p:ext uri="{BB962C8B-B14F-4D97-AF65-F5344CB8AC3E}">
        <p14:creationId xmlns:p14="http://schemas.microsoft.com/office/powerpoint/2010/main" val="117238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43000"/>
            <a:ext cx="6172200" cy="4495800"/>
          </a:xfrm>
          <a:prstGeom prst="rect">
            <a:avLst/>
          </a:prstGeom>
        </p:spPr>
      </p:pic>
    </p:spTree>
    <p:extLst>
      <p:ext uri="{BB962C8B-B14F-4D97-AF65-F5344CB8AC3E}">
        <p14:creationId xmlns:p14="http://schemas.microsoft.com/office/powerpoint/2010/main" val="22915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a:solidFill>
                  <a:schemeClr val="bg1"/>
                </a:solidFill>
              </a:rPr>
              <a:t>SUPERWORMS</a:t>
            </a:r>
            <a:endParaRPr lang="fr-CA"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76400"/>
            <a:ext cx="6096000" cy="3733800"/>
          </a:xfrm>
        </p:spPr>
      </p:pic>
      <p:sp>
        <p:nvSpPr>
          <p:cNvPr id="3" name="TextBox 2"/>
          <p:cNvSpPr txBox="1"/>
          <p:nvPr/>
        </p:nvSpPr>
        <p:spPr>
          <a:xfrm>
            <a:off x="1219200" y="5486400"/>
            <a:ext cx="6838026" cy="923330"/>
          </a:xfrm>
          <a:prstGeom prst="rect">
            <a:avLst/>
          </a:prstGeom>
          <a:solidFill>
            <a:srgbClr val="FF0000"/>
          </a:solidFill>
        </p:spPr>
        <p:txBody>
          <a:bodyPr wrap="none" rtlCol="0">
            <a:spAutoFit/>
          </a:bodyPr>
          <a:lstStyle/>
          <a:p>
            <a:r>
              <a:rPr lang="en-US" sz="5400" dirty="0">
                <a:solidFill>
                  <a:schemeClr val="bg1"/>
                </a:solidFill>
              </a:rPr>
              <a:t>Resistant to </a:t>
            </a:r>
            <a:r>
              <a:rPr lang="en-US" sz="5400" dirty="0" err="1">
                <a:solidFill>
                  <a:schemeClr val="bg1"/>
                </a:solidFill>
              </a:rPr>
              <a:t>dewormers</a:t>
            </a:r>
            <a:endParaRPr lang="fr-CA" sz="5400" dirty="0">
              <a:solidFill>
                <a:schemeClr val="bg1"/>
              </a:solidFill>
            </a:endParaRPr>
          </a:p>
        </p:txBody>
      </p:sp>
    </p:spTree>
    <p:extLst>
      <p:ext uri="{BB962C8B-B14F-4D97-AF65-F5344CB8AC3E}">
        <p14:creationId xmlns:p14="http://schemas.microsoft.com/office/powerpoint/2010/main" val="13660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Individual plans</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US" dirty="0"/>
              <a:t>It’s ok for your horse to carry some worms- horses and parasites have evolved together</a:t>
            </a:r>
          </a:p>
          <a:p>
            <a:r>
              <a:rPr lang="en-US" dirty="0"/>
              <a:t>We want some </a:t>
            </a:r>
            <a:r>
              <a:rPr lang="en-US" dirty="0" err="1"/>
              <a:t>refugia</a:t>
            </a:r>
            <a:r>
              <a:rPr lang="en-US" dirty="0"/>
              <a:t>- worms that are not exposed to deworming products</a:t>
            </a:r>
          </a:p>
          <a:p>
            <a:r>
              <a:rPr lang="en-US" dirty="0"/>
              <a:t>Horses vary in their ability to mount an immune response to parasites</a:t>
            </a:r>
          </a:p>
          <a:p>
            <a:r>
              <a:rPr lang="en-US" dirty="0"/>
              <a:t>Age of horse is important- horses under 3 and those over 15 years of age</a:t>
            </a:r>
            <a:endParaRPr lang="fr-CA" dirty="0"/>
          </a:p>
        </p:txBody>
      </p:sp>
    </p:spTree>
    <p:extLst>
      <p:ext uri="{BB962C8B-B14F-4D97-AF65-F5344CB8AC3E}">
        <p14:creationId xmlns:p14="http://schemas.microsoft.com/office/powerpoint/2010/main" val="115963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Who should be dewormed</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US" dirty="0"/>
              <a:t>An excellent opportunity to get input from your veterinarian regarding a plan</a:t>
            </a:r>
          </a:p>
          <a:p>
            <a:r>
              <a:rPr lang="en-US" dirty="0"/>
              <a:t>Varies with type of horse, number and ages, pasture management, and geography</a:t>
            </a:r>
          </a:p>
          <a:p>
            <a:r>
              <a:rPr lang="en-US" dirty="0"/>
              <a:t>FECs – to determine those with high worm burdens. These may be the only horses that require increased deworming</a:t>
            </a:r>
          </a:p>
          <a:p>
            <a:pPr marL="0" indent="0">
              <a:buNone/>
            </a:pPr>
            <a:r>
              <a:rPr lang="en-US" dirty="0"/>
              <a:t>    -also used to determine level of resistance</a:t>
            </a:r>
            <a:endParaRPr lang="fr-CA" dirty="0"/>
          </a:p>
        </p:txBody>
      </p:sp>
    </p:spTree>
    <p:extLst>
      <p:ext uri="{BB962C8B-B14F-4D97-AF65-F5344CB8AC3E}">
        <p14:creationId xmlns:p14="http://schemas.microsoft.com/office/powerpoint/2010/main" val="255255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6">
                    <a:lumMod val="75000"/>
                  </a:schemeClr>
                </a:solidFill>
              </a:rPr>
              <a:t>Fecal Egg Counts</a:t>
            </a:r>
            <a:endParaRPr lang="fr-CA" dirty="0">
              <a:solidFill>
                <a:schemeClr val="accent6">
                  <a:lumMod val="75000"/>
                </a:schemeClr>
              </a:solidFill>
            </a:endParaRPr>
          </a:p>
        </p:txBody>
      </p:sp>
      <p:sp>
        <p:nvSpPr>
          <p:cNvPr id="5" name="Content Placeholder 4"/>
          <p:cNvSpPr>
            <a:spLocks noGrp="1"/>
          </p:cNvSpPr>
          <p:nvPr>
            <p:ph idx="1"/>
          </p:nvPr>
        </p:nvSpPr>
        <p:spPr/>
        <p:txBody>
          <a:bodyPr/>
          <a:lstStyle/>
          <a:p>
            <a:pPr marL="0" indent="0">
              <a:buNone/>
            </a:pPr>
            <a:r>
              <a:rPr lang="en-US" dirty="0"/>
              <a:t>DO NOT estimate:</a:t>
            </a:r>
          </a:p>
          <a:p>
            <a:r>
              <a:rPr lang="en-US" dirty="0"/>
              <a:t>Tapeworm numbers </a:t>
            </a:r>
          </a:p>
          <a:p>
            <a:r>
              <a:rPr lang="en-US" dirty="0"/>
              <a:t>Pinworms</a:t>
            </a:r>
          </a:p>
          <a:p>
            <a:r>
              <a:rPr lang="en-US" dirty="0"/>
              <a:t>Encysted small </a:t>
            </a:r>
            <a:r>
              <a:rPr lang="en-US" dirty="0" err="1"/>
              <a:t>strongyles</a:t>
            </a:r>
            <a:endParaRPr lang="en-US" dirty="0"/>
          </a:p>
          <a:p>
            <a:endParaRPr lang="en-US" dirty="0"/>
          </a:p>
        </p:txBody>
      </p:sp>
      <p:pic>
        <p:nvPicPr>
          <p:cNvPr id="6" name="Picture 5"/>
          <p:cNvPicPr>
            <a:picLocks noChangeAspect="1"/>
          </p:cNvPicPr>
          <p:nvPr/>
        </p:nvPicPr>
        <p:blipFill>
          <a:blip r:embed="rId2"/>
          <a:stretch>
            <a:fillRect/>
          </a:stretch>
        </p:blipFill>
        <p:spPr>
          <a:xfrm>
            <a:off x="5226269" y="1752600"/>
            <a:ext cx="3886200" cy="3865179"/>
          </a:xfrm>
          <a:prstGeom prst="rect">
            <a:avLst/>
          </a:prstGeom>
        </p:spPr>
      </p:pic>
    </p:spTree>
    <p:extLst>
      <p:ext uri="{BB962C8B-B14F-4D97-AF65-F5344CB8AC3E}">
        <p14:creationId xmlns:p14="http://schemas.microsoft.com/office/powerpoint/2010/main" val="381506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fr-CA" dirty="0"/>
          </a:p>
        </p:txBody>
      </p:sp>
      <p:sp>
        <p:nvSpPr>
          <p:cNvPr id="7" name="Text Placeholder 6"/>
          <p:cNvSpPr>
            <a:spLocks noGrp="1"/>
          </p:cNvSpPr>
          <p:nvPr>
            <p:ph type="body" sz="quarter" idx="15"/>
          </p:nvPr>
        </p:nvSpPr>
        <p:spPr/>
        <p:txBody>
          <a:bodyPr/>
          <a:lstStyle/>
          <a:p>
            <a:r>
              <a:rPr lang="en-US" dirty="0"/>
              <a:t>Full Year Deworming Recommendations</a:t>
            </a:r>
            <a:endParaRPr lang="fr-CA" dirty="0"/>
          </a:p>
        </p:txBody>
      </p:sp>
      <p:sp>
        <p:nvSpPr>
          <p:cNvPr id="4" name="Title 3"/>
          <p:cNvSpPr>
            <a:spLocks noGrp="1"/>
          </p:cNvSpPr>
          <p:nvPr>
            <p:ph type="title"/>
          </p:nvPr>
        </p:nvSpPr>
        <p:spPr/>
        <p:txBody>
          <a:bodyPr/>
          <a:lstStyle/>
          <a:p>
            <a:r>
              <a:rPr lang="en-US" dirty="0"/>
              <a:t>AAEP Parasite Control Guidelines</a:t>
            </a:r>
            <a:endParaRPr lang="fr-CA"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74" y="2438400"/>
            <a:ext cx="8628426" cy="288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2563" y="2400300"/>
            <a:ext cx="2179637"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p:cNvSpPr/>
          <p:nvPr/>
        </p:nvSpPr>
        <p:spPr>
          <a:xfrm>
            <a:off x="2362201" y="2362200"/>
            <a:ext cx="2179637"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Rectangle 9"/>
          <p:cNvSpPr/>
          <p:nvPr/>
        </p:nvSpPr>
        <p:spPr>
          <a:xfrm>
            <a:off x="4495801" y="2362200"/>
            <a:ext cx="21336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Rectangle 10"/>
          <p:cNvSpPr/>
          <p:nvPr/>
        </p:nvSpPr>
        <p:spPr>
          <a:xfrm>
            <a:off x="6629400" y="2362200"/>
            <a:ext cx="22098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Rectangle 4"/>
          <p:cNvSpPr/>
          <p:nvPr/>
        </p:nvSpPr>
        <p:spPr>
          <a:xfrm>
            <a:off x="6629400" y="2286000"/>
            <a:ext cx="2209800" cy="3163888"/>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66901"/>
            <a:ext cx="2019300" cy="37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1" fill="hold" grpId="0" nodeType="clickEffect">
                                  <p:stCondLst>
                                    <p:cond delay="0"/>
                                  </p:stCondLst>
                                  <p:childTnLst>
                                    <p:animEffect transition="out" filter="wipe(up)">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grpId="0" nodeType="clickEffect">
                                  <p:stCondLst>
                                    <p:cond delay="0"/>
                                  </p:stCondLst>
                                  <p:childTnLst>
                                    <p:animEffect transition="out" filter="wipe(up)">
                                      <p:cBhvr>
                                        <p:cTn id="15" dur="750"/>
                                        <p:tgtEl>
                                          <p:spTgt spid="9"/>
                                        </p:tgtEl>
                                      </p:cBhvr>
                                    </p:animEffect>
                                    <p:set>
                                      <p:cBhvr>
                                        <p:cTn id="16" dur="1" fill="hold">
                                          <p:stCondLst>
                                            <p:cond delay="74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1" fill="hold" grpId="0" nodeType="clickEffect">
                                  <p:stCondLst>
                                    <p:cond delay="0"/>
                                  </p:stCondLst>
                                  <p:childTnLst>
                                    <p:animEffect transition="out" filter="wipe(up)">
                                      <p:cBhvr>
                                        <p:cTn id="20" dur="750"/>
                                        <p:tgtEl>
                                          <p:spTgt spid="10"/>
                                        </p:tgtEl>
                                      </p:cBhvr>
                                    </p:animEffect>
                                    <p:set>
                                      <p:cBhvr>
                                        <p:cTn id="21" dur="1" fill="hold">
                                          <p:stCondLst>
                                            <p:cond delay="74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1" fill="hold" grpId="0" nodeType="clickEffect">
                                  <p:stCondLst>
                                    <p:cond delay="0"/>
                                  </p:stCondLst>
                                  <p:childTnLst>
                                    <p:animEffect transition="out" filter="wipe(up)">
                                      <p:cBhvr>
                                        <p:cTn id="25" dur="750"/>
                                        <p:tgtEl>
                                          <p:spTgt spid="11"/>
                                        </p:tgtEl>
                                      </p:cBhvr>
                                    </p:animEffect>
                                    <p:set>
                                      <p:cBhvr>
                                        <p:cTn id="26" dur="1" fill="hold">
                                          <p:stCondLst>
                                            <p:cond delay="74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Updates in Equine Deworming</a:t>
            </a:r>
            <a:endParaRPr lang="fr-CA" dirty="0"/>
          </a:p>
        </p:txBody>
      </p:sp>
      <p:sp>
        <p:nvSpPr>
          <p:cNvPr id="6" name="Text Placeholder 5"/>
          <p:cNvSpPr>
            <a:spLocks noGrp="1"/>
          </p:cNvSpPr>
          <p:nvPr>
            <p:ph type="body" sz="quarter" idx="21"/>
          </p:nvPr>
        </p:nvSpPr>
        <p:spPr>
          <a:xfrm>
            <a:off x="914402" y="3505200"/>
            <a:ext cx="8047037" cy="2133600"/>
          </a:xfrm>
        </p:spPr>
        <p:txBody>
          <a:bodyPr/>
          <a:lstStyle/>
          <a:p>
            <a:pPr>
              <a:lnSpc>
                <a:spcPct val="100000"/>
              </a:lnSpc>
            </a:pPr>
            <a:r>
              <a:rPr lang="en-US" sz="1800" b="0" dirty="0">
                <a:solidFill>
                  <a:srgbClr val="000000"/>
                </a:solidFill>
              </a:rPr>
              <a:t>Important changes in the parasitic fauna of horses have occurred such that </a:t>
            </a:r>
            <a:r>
              <a:rPr lang="en-US" sz="1800" b="0" i="1" dirty="0" err="1">
                <a:solidFill>
                  <a:srgbClr val="000000"/>
                </a:solidFill>
              </a:rPr>
              <a:t>Strongylus</a:t>
            </a:r>
            <a:r>
              <a:rPr lang="en-US" sz="1800" b="0" i="1" dirty="0">
                <a:solidFill>
                  <a:srgbClr val="000000"/>
                </a:solidFill>
              </a:rPr>
              <a:t> vulgaris</a:t>
            </a:r>
            <a:r>
              <a:rPr lang="en-US" sz="1800" b="0" dirty="0">
                <a:solidFill>
                  <a:srgbClr val="000000"/>
                </a:solidFill>
              </a:rPr>
              <a:t> and other large </a:t>
            </a:r>
            <a:r>
              <a:rPr lang="en-US" sz="1800" b="0" dirty="0" err="1">
                <a:solidFill>
                  <a:srgbClr val="000000"/>
                </a:solidFill>
              </a:rPr>
              <a:t>strongyles</a:t>
            </a:r>
            <a:r>
              <a:rPr lang="en-US" sz="1800" b="0" dirty="0">
                <a:solidFill>
                  <a:srgbClr val="000000"/>
                </a:solidFill>
              </a:rPr>
              <a:t> are now rare, and </a:t>
            </a:r>
            <a:r>
              <a:rPr lang="en-US" sz="1800" dirty="0" err="1">
                <a:solidFill>
                  <a:srgbClr val="0070C0"/>
                </a:solidFill>
              </a:rPr>
              <a:t>cyathostomins</a:t>
            </a:r>
            <a:r>
              <a:rPr lang="en-US" sz="1800" dirty="0">
                <a:solidFill>
                  <a:srgbClr val="0070C0"/>
                </a:solidFill>
              </a:rPr>
              <a:t> (small </a:t>
            </a:r>
            <a:r>
              <a:rPr lang="en-US" sz="1800" dirty="0" err="1">
                <a:solidFill>
                  <a:srgbClr val="0070C0"/>
                </a:solidFill>
              </a:rPr>
              <a:t>strongyles</a:t>
            </a:r>
            <a:r>
              <a:rPr lang="en-US" sz="1800" dirty="0">
                <a:solidFill>
                  <a:srgbClr val="0070C0"/>
                </a:solidFill>
              </a:rPr>
              <a:t>) and tapeworms are now the major parasites of concern in adult horses. </a:t>
            </a:r>
          </a:p>
          <a:p>
            <a:pPr>
              <a:lnSpc>
                <a:spcPct val="100000"/>
              </a:lnSpc>
            </a:pPr>
            <a:endParaRPr lang="en-US" sz="1800" dirty="0">
              <a:solidFill>
                <a:srgbClr val="0070C0"/>
              </a:solidFill>
            </a:endParaRPr>
          </a:p>
          <a:p>
            <a:pPr>
              <a:lnSpc>
                <a:spcPct val="100000"/>
              </a:lnSpc>
            </a:pPr>
            <a:r>
              <a:rPr lang="en-US" sz="1800" b="0" i="1" dirty="0">
                <a:solidFill>
                  <a:srgbClr val="000000"/>
                </a:solidFill>
              </a:rPr>
              <a:t>(In mature horses) </a:t>
            </a:r>
            <a:r>
              <a:rPr lang="en-US" sz="1800" b="0" dirty="0">
                <a:solidFill>
                  <a:srgbClr val="000000"/>
                </a:solidFill>
              </a:rPr>
              <a:t>Consider including a </a:t>
            </a:r>
            <a:r>
              <a:rPr lang="en-US" sz="1800" dirty="0">
                <a:solidFill>
                  <a:schemeClr val="bg2"/>
                </a:solidFill>
              </a:rPr>
              <a:t>treatment effective against encysted </a:t>
            </a:r>
            <a:r>
              <a:rPr lang="en-US" sz="1800" dirty="0" err="1">
                <a:solidFill>
                  <a:schemeClr val="bg2"/>
                </a:solidFill>
              </a:rPr>
              <a:t>cyathostomins</a:t>
            </a:r>
            <a:r>
              <a:rPr lang="en-US" sz="1800" dirty="0">
                <a:solidFill>
                  <a:srgbClr val="0070C0"/>
                </a:solidFill>
              </a:rPr>
              <a:t> </a:t>
            </a:r>
            <a:r>
              <a:rPr lang="en-US" sz="1800" b="0" dirty="0">
                <a:solidFill>
                  <a:srgbClr val="000000"/>
                </a:solidFill>
              </a:rPr>
              <a:t>at a time when the mucosal burden is at its peak.</a:t>
            </a:r>
          </a:p>
          <a:p>
            <a:pPr>
              <a:lnSpc>
                <a:spcPct val="100000"/>
              </a:lnSpc>
            </a:pPr>
            <a:endParaRPr lang="fr-CA" sz="1800" b="0" dirty="0"/>
          </a:p>
        </p:txBody>
      </p:sp>
      <p:sp>
        <p:nvSpPr>
          <p:cNvPr id="7" name="Text Placeholder 6"/>
          <p:cNvSpPr>
            <a:spLocks noGrp="1"/>
          </p:cNvSpPr>
          <p:nvPr>
            <p:ph type="body" sz="quarter" idx="4294967295"/>
          </p:nvPr>
        </p:nvSpPr>
        <p:spPr>
          <a:xfrm>
            <a:off x="914401" y="2895600"/>
            <a:ext cx="6226175" cy="393700"/>
          </a:xfrm>
        </p:spPr>
        <p:txBody>
          <a:bodyPr/>
          <a:lstStyle/>
          <a:p>
            <a:pPr marL="0" indent="0">
              <a:buNone/>
            </a:pPr>
            <a:r>
              <a:rPr lang="en-US" sz="2000" dirty="0">
                <a:solidFill>
                  <a:srgbClr val="003366"/>
                </a:solidFill>
              </a:rPr>
              <a:t>As per the AAEP Parasite Control Guidelines</a:t>
            </a:r>
            <a:endParaRPr lang="fr-CA" sz="2000" dirty="0">
              <a:solidFill>
                <a:srgbClr val="003366"/>
              </a:solidFill>
            </a:endParaRPr>
          </a:p>
        </p:txBody>
      </p:sp>
      <p:sp>
        <p:nvSpPr>
          <p:cNvPr id="8" name="AutoShape 2" descr="Image result for AAEP">
            <a:hlinkClick r:id="rId3"/>
          </p:cNvPr>
          <p:cNvSpPr>
            <a:spLocks noChangeAspect="1" noChangeArrowheads="1"/>
          </p:cNvSpPr>
          <p:nvPr/>
        </p:nvSpPr>
        <p:spPr bwMode="auto">
          <a:xfrm>
            <a:off x="42863" y="125413"/>
            <a:ext cx="7620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CA">
              <a:solidFill>
                <a:srgbClr val="585858"/>
              </a:solidFill>
              <a:latin typeface="Arial"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1649414"/>
            <a:ext cx="5086350" cy="109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6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71600"/>
            <a:ext cx="5257800" cy="4343400"/>
          </a:xfrm>
          <a:prstGeom prst="rect">
            <a:avLst/>
          </a:prstGeom>
        </p:spPr>
      </p:pic>
      <p:sp>
        <p:nvSpPr>
          <p:cNvPr id="3" name="TextBox 2"/>
          <p:cNvSpPr txBox="1"/>
          <p:nvPr/>
        </p:nvSpPr>
        <p:spPr>
          <a:xfrm>
            <a:off x="1447800" y="457200"/>
            <a:ext cx="6324600" cy="707886"/>
          </a:xfrm>
          <a:prstGeom prst="rect">
            <a:avLst/>
          </a:prstGeom>
          <a:noFill/>
        </p:spPr>
        <p:txBody>
          <a:bodyPr wrap="square" rtlCol="0">
            <a:spAutoFit/>
          </a:bodyPr>
          <a:lstStyle/>
          <a:p>
            <a:r>
              <a:rPr lang="en-US" sz="4000" dirty="0"/>
              <a:t>             </a:t>
            </a:r>
            <a:r>
              <a:rPr lang="en-US" sz="4000" dirty="0">
                <a:solidFill>
                  <a:schemeClr val="accent6">
                    <a:lumMod val="75000"/>
                  </a:schemeClr>
                </a:solidFill>
              </a:rPr>
              <a:t>Deworming</a:t>
            </a:r>
            <a:endParaRPr lang="fr-CA" sz="4000" dirty="0">
              <a:solidFill>
                <a:schemeClr val="accent6">
                  <a:lumMod val="75000"/>
                </a:schemeClr>
              </a:solidFill>
            </a:endParaRPr>
          </a:p>
        </p:txBody>
      </p:sp>
    </p:spTree>
    <p:extLst>
      <p:ext uri="{BB962C8B-B14F-4D97-AF65-F5344CB8AC3E}">
        <p14:creationId xmlns:p14="http://schemas.microsoft.com/office/powerpoint/2010/main" val="74340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04813"/>
            <a:ext cx="8342313" cy="968375"/>
          </a:xfrm>
        </p:spPr>
        <p:txBody>
          <a:bodyPr/>
          <a:lstStyle/>
          <a:p>
            <a:endParaRPr lang="en-CA" altLang="en-US"/>
          </a:p>
        </p:txBody>
      </p:sp>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169863"/>
            <a:ext cx="4814887" cy="361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3186113"/>
            <a:ext cx="46958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418138" y="914400"/>
            <a:ext cx="3048000" cy="1338263"/>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prstClr val="white"/>
                </a:solidFill>
              </a:rPr>
              <a:t>Larval </a:t>
            </a:r>
            <a:r>
              <a:rPr lang="en-US" sz="2400" b="1" dirty="0" err="1">
                <a:solidFill>
                  <a:prstClr val="white"/>
                </a:solidFill>
              </a:rPr>
              <a:t>Cyathostominosis</a:t>
            </a:r>
            <a:r>
              <a:rPr lang="en-US" sz="2400" b="1" dirty="0">
                <a:solidFill>
                  <a:prstClr val="white"/>
                </a:solidFill>
              </a:rPr>
              <a:t> </a:t>
            </a:r>
            <a:endParaRPr lang="en-CA" sz="2400" b="1" dirty="0">
              <a:solidFill>
                <a:prstClr val="white"/>
              </a:solidFill>
            </a:endParaRPr>
          </a:p>
        </p:txBody>
      </p:sp>
      <p:sp>
        <p:nvSpPr>
          <p:cNvPr id="3" name="Rounded Rectangle 2"/>
          <p:cNvSpPr/>
          <p:nvPr/>
        </p:nvSpPr>
        <p:spPr>
          <a:xfrm>
            <a:off x="265113" y="3997325"/>
            <a:ext cx="3806825" cy="252095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altLang="en-US" sz="2400" dirty="0">
                <a:solidFill>
                  <a:prstClr val="white"/>
                </a:solidFill>
              </a:rPr>
              <a:t>Larval </a:t>
            </a:r>
            <a:r>
              <a:rPr lang="en-CA" altLang="en-US" sz="2400" dirty="0" err="1">
                <a:solidFill>
                  <a:prstClr val="white"/>
                </a:solidFill>
              </a:rPr>
              <a:t>Cyathostominosis</a:t>
            </a:r>
            <a:r>
              <a:rPr lang="en-CA" altLang="en-US" sz="2400" dirty="0">
                <a:solidFill>
                  <a:prstClr val="white"/>
                </a:solidFill>
              </a:rPr>
              <a:t> Syndrome</a:t>
            </a:r>
          </a:p>
          <a:p>
            <a:pPr algn="ctr">
              <a:defRPr/>
            </a:pPr>
            <a:r>
              <a:rPr lang="en-US" altLang="en-US" sz="3600" b="1" dirty="0">
                <a:solidFill>
                  <a:prstClr val="white"/>
                </a:solidFill>
              </a:rPr>
              <a:t>40-70% </a:t>
            </a:r>
          </a:p>
          <a:p>
            <a:pPr algn="ctr">
              <a:defRPr/>
            </a:pPr>
            <a:r>
              <a:rPr lang="en-US" altLang="en-US" dirty="0">
                <a:solidFill>
                  <a:prstClr val="white"/>
                </a:solidFill>
              </a:rPr>
              <a:t>mortality rates even with aggressive treatment</a:t>
            </a:r>
            <a:endParaRPr lang="en-CA" altLang="en-US" dirty="0">
              <a:solidFill>
                <a:prstClr val="white"/>
              </a:solidFill>
            </a:endParaRPr>
          </a:p>
          <a:p>
            <a:pPr algn="ctr">
              <a:defRPr/>
            </a:pPr>
            <a:endParaRPr lang="en-CA" dirty="0">
              <a:solidFill>
                <a:prstClr val="white"/>
              </a:solidFill>
            </a:endParaRPr>
          </a:p>
        </p:txBody>
      </p:sp>
    </p:spTree>
    <p:custDataLst>
      <p:tags r:id="rId1"/>
    </p:custDataLst>
    <p:extLst>
      <p:ext uri="{BB962C8B-B14F-4D97-AF65-F5344CB8AC3E}">
        <p14:creationId xmlns:p14="http://schemas.microsoft.com/office/powerpoint/2010/main" val="161851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fade">
                                      <p:cBhvr>
                                        <p:cTn id="17" dur="500"/>
                                        <p:tgtEl>
                                          <p:spTgt spid="184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Larval </a:t>
            </a:r>
            <a:r>
              <a:rPr lang="en-US" dirty="0" err="1">
                <a:solidFill>
                  <a:schemeClr val="accent6">
                    <a:lumMod val="75000"/>
                  </a:schemeClr>
                </a:solidFill>
              </a:rPr>
              <a:t>Cyathostominosis</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CA" altLang="en-US" dirty="0"/>
              <a:t>Major parasite concern in adult horses</a:t>
            </a:r>
          </a:p>
          <a:p>
            <a:r>
              <a:rPr lang="en-CA" altLang="en-US" dirty="0"/>
              <a:t>Larvae encyst in and damage gut wall</a:t>
            </a:r>
          </a:p>
          <a:p>
            <a:r>
              <a:rPr lang="en-CA" altLang="en-US" dirty="0"/>
              <a:t>Diarrhea</a:t>
            </a:r>
          </a:p>
          <a:p>
            <a:r>
              <a:rPr lang="en-CA" altLang="en-US" dirty="0"/>
              <a:t>Depression</a:t>
            </a:r>
          </a:p>
          <a:p>
            <a:r>
              <a:rPr lang="en-CA" altLang="en-US" dirty="0"/>
              <a:t>Progressive weight loss, emaciation</a:t>
            </a:r>
          </a:p>
          <a:p>
            <a:r>
              <a:rPr lang="en-CA" altLang="en-US" dirty="0"/>
              <a:t>Fever, colic or abdominal distress</a:t>
            </a:r>
          </a:p>
        </p:txBody>
      </p:sp>
    </p:spTree>
    <p:extLst>
      <p:ext uri="{BB962C8B-B14F-4D97-AF65-F5344CB8AC3E}">
        <p14:creationId xmlns:p14="http://schemas.microsoft.com/office/powerpoint/2010/main" val="1427765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Larval </a:t>
            </a:r>
            <a:r>
              <a:rPr lang="en-US" dirty="0" err="1"/>
              <a:t>Cyathostominosis</a:t>
            </a:r>
            <a:endParaRPr lang="fr-CA" dirty="0"/>
          </a:p>
        </p:txBody>
      </p:sp>
      <p:sp>
        <p:nvSpPr>
          <p:cNvPr id="3" name="Text Placeholder 2"/>
          <p:cNvSpPr>
            <a:spLocks noGrp="1"/>
          </p:cNvSpPr>
          <p:nvPr>
            <p:ph type="body" sz="quarter" idx="21"/>
          </p:nvPr>
        </p:nvSpPr>
        <p:spPr/>
        <p:txBody>
          <a:bodyPr/>
          <a:lstStyle/>
          <a:p>
            <a:r>
              <a:rPr lang="en-US" sz="2000" dirty="0"/>
              <a:t>Only 3 products are available in Canada that are effective against the larval stages of small </a:t>
            </a:r>
            <a:r>
              <a:rPr lang="en-US" sz="2000" dirty="0" err="1"/>
              <a:t>strongyles</a:t>
            </a:r>
            <a:endParaRPr lang="en-US" sz="2000" dirty="0"/>
          </a:p>
        </p:txBody>
      </p:sp>
      <p:pic>
        <p:nvPicPr>
          <p:cNvPr id="5" name="Picture 4"/>
          <p:cNvPicPr>
            <a:picLocks noChangeAspect="1"/>
          </p:cNvPicPr>
          <p:nvPr/>
        </p:nvPicPr>
        <p:blipFill>
          <a:blip r:embed="rId2"/>
          <a:stretch>
            <a:fillRect/>
          </a:stretch>
        </p:blipFill>
        <p:spPr>
          <a:xfrm>
            <a:off x="2819400" y="4267200"/>
            <a:ext cx="3733800" cy="1295400"/>
          </a:xfrm>
          <a:prstGeom prst="rect">
            <a:avLst/>
          </a:prstGeom>
        </p:spPr>
      </p:pic>
      <p:pic>
        <p:nvPicPr>
          <p:cNvPr id="6" name="Picture 5"/>
          <p:cNvPicPr>
            <a:picLocks noChangeAspect="1"/>
          </p:cNvPicPr>
          <p:nvPr/>
        </p:nvPicPr>
        <p:blipFill>
          <a:blip r:embed="rId3"/>
          <a:stretch>
            <a:fillRect/>
          </a:stretch>
        </p:blipFill>
        <p:spPr>
          <a:xfrm>
            <a:off x="4618039" y="2819400"/>
            <a:ext cx="3916361" cy="1143001"/>
          </a:xfrm>
          <a:prstGeom prst="rect">
            <a:avLst/>
          </a:prstGeom>
        </p:spPr>
      </p:pic>
      <p:pic>
        <p:nvPicPr>
          <p:cNvPr id="4" name="Picture 3"/>
          <p:cNvPicPr>
            <a:picLocks noChangeAspect="1"/>
          </p:cNvPicPr>
          <p:nvPr/>
        </p:nvPicPr>
        <p:blipFill>
          <a:blip r:embed="rId4"/>
          <a:stretch>
            <a:fillRect/>
          </a:stretch>
        </p:blipFill>
        <p:spPr>
          <a:xfrm>
            <a:off x="914401" y="2819401"/>
            <a:ext cx="3505199" cy="1143000"/>
          </a:xfrm>
          <a:prstGeom prst="rect">
            <a:avLst/>
          </a:prstGeom>
        </p:spPr>
      </p:pic>
    </p:spTree>
    <p:extLst>
      <p:ext uri="{BB962C8B-B14F-4D97-AF65-F5344CB8AC3E}">
        <p14:creationId xmlns:p14="http://schemas.microsoft.com/office/powerpoint/2010/main" val="1330264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564" y="1905000"/>
            <a:ext cx="4237035" cy="3810000"/>
          </a:xfrm>
        </p:spPr>
        <p:txBody>
          <a:bodyPr/>
          <a:lstStyle/>
          <a:p>
            <a:pPr marL="285750" indent="-285750">
              <a:spcAft>
                <a:spcPts val="600"/>
              </a:spcAft>
              <a:buFont typeface="Arial" panose="020B0604020202020204" pitchFamily="34" charset="0"/>
              <a:buChar char="•"/>
            </a:pPr>
            <a:r>
              <a:rPr lang="en-US" sz="1900" dirty="0">
                <a:solidFill>
                  <a:schemeClr val="tx1">
                    <a:lumMod val="50000"/>
                  </a:schemeClr>
                </a:solidFill>
              </a:rPr>
              <a:t>It has been reported in a number of cases that horses developed clinical symptoms of</a:t>
            </a:r>
            <a:r>
              <a:rPr lang="en-US" sz="1900" dirty="0">
                <a:solidFill>
                  <a:srgbClr val="000000"/>
                </a:solidFill>
              </a:rPr>
              <a:t/>
            </a:r>
            <a:br>
              <a:rPr lang="en-US" sz="1900" dirty="0">
                <a:solidFill>
                  <a:srgbClr val="000000"/>
                </a:solidFill>
              </a:rPr>
            </a:br>
            <a:r>
              <a:rPr lang="en-US" sz="1900" b="1" dirty="0">
                <a:solidFill>
                  <a:srgbClr val="0070C0"/>
                </a:solidFill>
              </a:rPr>
              <a:t>larval </a:t>
            </a:r>
            <a:r>
              <a:rPr lang="en-US" sz="1900" b="1" dirty="0" err="1">
                <a:solidFill>
                  <a:srgbClr val="0070C0"/>
                </a:solidFill>
              </a:rPr>
              <a:t>cyathostominosis</a:t>
            </a:r>
            <a:r>
              <a:rPr lang="en-US" sz="1900" b="1" dirty="0">
                <a:solidFill>
                  <a:srgbClr val="0070C0"/>
                </a:solidFill>
              </a:rPr>
              <a:t/>
            </a:r>
            <a:br>
              <a:rPr lang="en-US" sz="1900" b="1" dirty="0">
                <a:solidFill>
                  <a:srgbClr val="0070C0"/>
                </a:solidFill>
              </a:rPr>
            </a:br>
            <a:r>
              <a:rPr lang="en-US" sz="1400" i="1" dirty="0">
                <a:solidFill>
                  <a:srgbClr val="0070C0"/>
                </a:solidFill>
              </a:rPr>
              <a:t>(mass emergence of larvae into the gut lumen)</a:t>
            </a:r>
            <a:r>
              <a:rPr lang="en-US" sz="2000" b="1" dirty="0">
                <a:solidFill>
                  <a:srgbClr val="0070C0"/>
                </a:solidFill>
              </a:rPr>
              <a:t/>
            </a:r>
            <a:br>
              <a:rPr lang="en-US" sz="2000" b="1" dirty="0">
                <a:solidFill>
                  <a:srgbClr val="0070C0"/>
                </a:solidFill>
              </a:rPr>
            </a:br>
            <a:r>
              <a:rPr lang="en-US" sz="1900" dirty="0">
                <a:solidFill>
                  <a:schemeClr val="tx1">
                    <a:lumMod val="50000"/>
                  </a:schemeClr>
                </a:solidFill>
              </a:rPr>
              <a:t>within a short period of time after anthelmintic treatment.</a:t>
            </a:r>
          </a:p>
          <a:p>
            <a:pPr marL="285750" indent="-285750">
              <a:spcBef>
                <a:spcPts val="600"/>
              </a:spcBef>
              <a:spcAft>
                <a:spcPts val="600"/>
              </a:spcAft>
              <a:buFont typeface="Arial" panose="020B0604020202020204" pitchFamily="34" charset="0"/>
              <a:buChar char="•"/>
            </a:pPr>
            <a:r>
              <a:rPr lang="fr-CA" sz="1900" dirty="0" err="1">
                <a:solidFill>
                  <a:schemeClr val="tx1">
                    <a:lumMod val="50000"/>
                  </a:schemeClr>
                </a:solidFill>
              </a:rPr>
              <a:t>Treatment</a:t>
            </a:r>
            <a:r>
              <a:rPr lang="fr-CA" sz="1900" dirty="0">
                <a:solidFill>
                  <a:schemeClr val="tx1">
                    <a:lumMod val="50000"/>
                  </a:schemeClr>
                </a:solidFill>
              </a:rPr>
              <a:t> for </a:t>
            </a:r>
            <a:r>
              <a:rPr lang="fr-CA" sz="1900" dirty="0" err="1">
                <a:solidFill>
                  <a:schemeClr val="tx1">
                    <a:lumMod val="50000"/>
                  </a:schemeClr>
                </a:solidFill>
              </a:rPr>
              <a:t>encysted</a:t>
            </a:r>
            <a:r>
              <a:rPr lang="fr-CA" sz="1900" dirty="0">
                <a:solidFill>
                  <a:schemeClr val="tx1">
                    <a:lumMod val="50000"/>
                  </a:schemeClr>
                </a:solidFill>
              </a:rPr>
              <a:t> </a:t>
            </a:r>
            <a:r>
              <a:rPr lang="fr-CA" sz="1900" dirty="0" err="1">
                <a:solidFill>
                  <a:schemeClr val="tx1">
                    <a:lumMod val="50000"/>
                  </a:schemeClr>
                </a:solidFill>
              </a:rPr>
              <a:t>small</a:t>
            </a:r>
            <a:r>
              <a:rPr lang="fr-CA" sz="1900" dirty="0">
                <a:solidFill>
                  <a:schemeClr val="tx1">
                    <a:lumMod val="50000"/>
                  </a:schemeClr>
                </a:solidFill>
              </a:rPr>
              <a:t> strongyles </a:t>
            </a:r>
            <a:r>
              <a:rPr lang="fr-CA" sz="1900" dirty="0" err="1">
                <a:solidFill>
                  <a:schemeClr val="tx1">
                    <a:lumMod val="50000"/>
                  </a:schemeClr>
                </a:solidFill>
              </a:rPr>
              <a:t>with</a:t>
            </a:r>
            <a:r>
              <a:rPr lang="fr-CA" sz="1900" dirty="0">
                <a:solidFill>
                  <a:schemeClr val="tx1">
                    <a:lumMod val="50000"/>
                  </a:schemeClr>
                </a:solidFill>
              </a:rPr>
              <a:t> </a:t>
            </a:r>
            <a:r>
              <a:rPr lang="fr-CA" sz="1900" b="1" dirty="0" err="1">
                <a:solidFill>
                  <a:schemeClr val="tx1">
                    <a:lumMod val="50000"/>
                  </a:schemeClr>
                </a:solidFill>
              </a:rPr>
              <a:t>fenbendazole</a:t>
            </a:r>
            <a:r>
              <a:rPr lang="fr-CA" sz="1900" dirty="0">
                <a:solidFill>
                  <a:schemeClr val="tx1">
                    <a:lumMod val="50000"/>
                  </a:schemeClr>
                </a:solidFill>
              </a:rPr>
              <a:t>, </a:t>
            </a:r>
            <a:r>
              <a:rPr lang="fr-CA" sz="1900" dirty="0" err="1">
                <a:solidFill>
                  <a:schemeClr val="tx1">
                    <a:lumMod val="50000"/>
                  </a:schemeClr>
                </a:solidFill>
              </a:rPr>
              <a:t>specifically</a:t>
            </a:r>
            <a:r>
              <a:rPr lang="fr-CA" sz="1900" dirty="0">
                <a:solidFill>
                  <a:schemeClr val="tx1">
                    <a:lumMod val="50000"/>
                  </a:schemeClr>
                </a:solidFill>
              </a:rPr>
              <a:t>, has been </a:t>
            </a:r>
            <a:r>
              <a:rPr lang="fr-CA" sz="1900" dirty="0" err="1">
                <a:solidFill>
                  <a:schemeClr val="tx1">
                    <a:lumMod val="50000"/>
                  </a:schemeClr>
                </a:solidFill>
              </a:rPr>
              <a:t>associated</a:t>
            </a:r>
            <a:r>
              <a:rPr lang="fr-CA" sz="1900" dirty="0">
                <a:solidFill>
                  <a:schemeClr val="tx1">
                    <a:lumMod val="50000"/>
                  </a:schemeClr>
                </a:solidFill>
              </a:rPr>
              <a:t> </a:t>
            </a:r>
            <a:r>
              <a:rPr lang="fr-CA" sz="1900" dirty="0" err="1">
                <a:solidFill>
                  <a:schemeClr val="tx1">
                    <a:lumMod val="50000"/>
                  </a:schemeClr>
                </a:solidFill>
              </a:rPr>
              <a:t>with</a:t>
            </a:r>
            <a:r>
              <a:rPr lang="fr-CA" sz="1900" dirty="0">
                <a:solidFill>
                  <a:schemeClr val="tx1">
                    <a:lumMod val="50000"/>
                  </a:schemeClr>
                </a:solidFill>
              </a:rPr>
              <a:t> </a:t>
            </a:r>
            <a:r>
              <a:rPr lang="fr-CA" sz="1900" b="1" dirty="0">
                <a:solidFill>
                  <a:srgbClr val="0070C0"/>
                </a:solidFill>
              </a:rPr>
              <a:t>inflammation of the intestinal </a:t>
            </a:r>
            <a:r>
              <a:rPr lang="fr-CA" sz="1900" b="1" dirty="0" err="1">
                <a:solidFill>
                  <a:srgbClr val="0070C0"/>
                </a:solidFill>
              </a:rPr>
              <a:t>wall</a:t>
            </a:r>
            <a:r>
              <a:rPr lang="en-US" sz="1900" dirty="0">
                <a:solidFill>
                  <a:schemeClr val="tx1">
                    <a:lumMod val="50000"/>
                  </a:schemeClr>
                </a:solidFill>
              </a:rPr>
              <a:t>.</a:t>
            </a:r>
            <a:endParaRPr lang="fr-CA" sz="1900" dirty="0">
              <a:solidFill>
                <a:srgbClr val="000000"/>
              </a:solidFill>
            </a:endParaRPr>
          </a:p>
          <a:p>
            <a:pPr marL="0" lvl="1" indent="0" algn="r">
              <a:spcAft>
                <a:spcPts val="600"/>
              </a:spcAft>
              <a:buNone/>
            </a:pPr>
            <a:r>
              <a:rPr lang="en-US" sz="1400" i="1" dirty="0">
                <a:solidFill>
                  <a:schemeClr val="tx1">
                    <a:lumMod val="50000"/>
                  </a:schemeClr>
                </a:solidFill>
              </a:rPr>
              <a:t>(Steinbach, 2006, Vet Parasitology)</a:t>
            </a:r>
            <a:endParaRPr lang="en-US" sz="1400" dirty="0">
              <a:solidFill>
                <a:schemeClr val="tx1">
                  <a:lumMod val="50000"/>
                </a:schemeClr>
              </a:solidFill>
            </a:endParaRPr>
          </a:p>
        </p:txBody>
      </p:sp>
      <p:sp>
        <p:nvSpPr>
          <p:cNvPr id="3" name="Title 2"/>
          <p:cNvSpPr>
            <a:spLocks noGrp="1"/>
          </p:cNvSpPr>
          <p:nvPr>
            <p:ph type="title"/>
          </p:nvPr>
        </p:nvSpPr>
        <p:spPr/>
        <p:txBody>
          <a:bodyPr/>
          <a:lstStyle/>
          <a:p>
            <a:r>
              <a:rPr lang="en-US" dirty="0"/>
              <a:t>Safety studies - Inflammation</a:t>
            </a:r>
            <a:endParaRPr lang="fr-CA" dirty="0"/>
          </a:p>
        </p:txBody>
      </p:sp>
      <p:pic>
        <p:nvPicPr>
          <p:cNvPr id="8" name="Picture 4"/>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9871" r="9871"/>
          <a:stretch>
            <a:fillRect/>
          </a:stretch>
        </p:blipFill>
        <p:spPr bwMode="auto">
          <a:xfrm>
            <a:off x="4572000" y="1865312"/>
            <a:ext cx="4389438" cy="36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52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1800" y="1981200"/>
            <a:ext cx="5989638" cy="3468688"/>
          </a:xfrm>
        </p:spPr>
        <p:txBody>
          <a:bodyPr/>
          <a:lstStyle/>
          <a:p>
            <a:pPr>
              <a:lnSpc>
                <a:spcPct val="100000"/>
              </a:lnSpc>
              <a:spcAft>
                <a:spcPts val="2400"/>
              </a:spcAft>
            </a:pPr>
            <a:r>
              <a:rPr lang="en-US" sz="2400" dirty="0">
                <a:solidFill>
                  <a:srgbClr val="0070C0"/>
                </a:solidFill>
              </a:rPr>
              <a:t>All horses </a:t>
            </a:r>
            <a:r>
              <a:rPr lang="en-US" sz="2400" dirty="0"/>
              <a:t>should be dewormed, regardless of Fecal Egg Count (FEC).</a:t>
            </a:r>
            <a:endParaRPr lang="en-US" sz="2400" dirty="0">
              <a:solidFill>
                <a:srgbClr val="0070C0"/>
              </a:solidFill>
            </a:endParaRPr>
          </a:p>
          <a:p>
            <a:pPr>
              <a:lnSpc>
                <a:spcPct val="100000"/>
              </a:lnSpc>
              <a:spcAft>
                <a:spcPts val="2400"/>
              </a:spcAft>
            </a:pPr>
            <a:r>
              <a:rPr lang="en-US" sz="2400" dirty="0"/>
              <a:t>Target </a:t>
            </a:r>
            <a:r>
              <a:rPr lang="en-US" sz="2400" dirty="0">
                <a:solidFill>
                  <a:srgbClr val="0070C0"/>
                </a:solidFill>
              </a:rPr>
              <a:t>large </a:t>
            </a:r>
            <a:r>
              <a:rPr lang="en-US" sz="2400" dirty="0"/>
              <a:t>and </a:t>
            </a:r>
            <a:r>
              <a:rPr lang="en-US" sz="2400" dirty="0">
                <a:solidFill>
                  <a:srgbClr val="0070C0"/>
                </a:solidFill>
              </a:rPr>
              <a:t>small </a:t>
            </a:r>
            <a:r>
              <a:rPr lang="en-US" sz="2400" dirty="0" err="1">
                <a:solidFill>
                  <a:srgbClr val="0070C0"/>
                </a:solidFill>
              </a:rPr>
              <a:t>strongyles</a:t>
            </a:r>
            <a:r>
              <a:rPr lang="en-US" sz="2400" dirty="0">
                <a:solidFill>
                  <a:srgbClr val="0070C0"/>
                </a:solidFill>
              </a:rPr>
              <a:t>, bots </a:t>
            </a:r>
            <a:r>
              <a:rPr lang="en-US" sz="2400" dirty="0"/>
              <a:t>and </a:t>
            </a:r>
            <a:r>
              <a:rPr lang="en-US" sz="2400" dirty="0">
                <a:solidFill>
                  <a:srgbClr val="0070C0"/>
                </a:solidFill>
              </a:rPr>
              <a:t>tapeworms</a:t>
            </a:r>
            <a:r>
              <a:rPr lang="en-US" sz="2400" dirty="0"/>
              <a:t>.</a:t>
            </a:r>
          </a:p>
          <a:p>
            <a:pPr>
              <a:lnSpc>
                <a:spcPct val="100000"/>
              </a:lnSpc>
              <a:spcAft>
                <a:spcPts val="2400"/>
              </a:spcAft>
            </a:pPr>
            <a:r>
              <a:rPr lang="en-US" sz="2400" dirty="0"/>
              <a:t>Choose a </a:t>
            </a:r>
            <a:r>
              <a:rPr lang="en-US" sz="2400" dirty="0" err="1"/>
              <a:t>dewormer</a:t>
            </a:r>
            <a:r>
              <a:rPr lang="en-US" sz="2400" dirty="0"/>
              <a:t> that is effective against </a:t>
            </a:r>
            <a:r>
              <a:rPr lang="en-US" sz="2400" dirty="0">
                <a:solidFill>
                  <a:srgbClr val="0070C0"/>
                </a:solidFill>
              </a:rPr>
              <a:t>encysted small </a:t>
            </a:r>
            <a:r>
              <a:rPr lang="en-US" sz="2400" dirty="0" err="1">
                <a:solidFill>
                  <a:srgbClr val="0070C0"/>
                </a:solidFill>
              </a:rPr>
              <a:t>strongyles</a:t>
            </a:r>
            <a:r>
              <a:rPr lang="en-US" sz="2400" dirty="0"/>
              <a:t>.</a:t>
            </a:r>
          </a:p>
        </p:txBody>
      </p:sp>
      <p:sp>
        <p:nvSpPr>
          <p:cNvPr id="3" name="Text Placeholder 2"/>
          <p:cNvSpPr>
            <a:spLocks noGrp="1"/>
          </p:cNvSpPr>
          <p:nvPr>
            <p:ph type="body" sz="quarter" idx="11"/>
          </p:nvPr>
        </p:nvSpPr>
        <p:spPr/>
        <p:txBody>
          <a:bodyPr/>
          <a:lstStyle/>
          <a:p>
            <a:r>
              <a:rPr lang="en-US" dirty="0"/>
              <a:t>KEY POINTS: Parasites to target in the fall</a:t>
            </a:r>
          </a:p>
        </p:txBody>
      </p:sp>
      <p:pic>
        <p:nvPicPr>
          <p:cNvPr id="2052" name="Picture 4" descr="https://aaep.org/sites/default/files/images/AAEPmember-2Cgradient-300dpi.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2563" y="1966914"/>
            <a:ext cx="2603854" cy="348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Available Products for Fall Deworming</a:t>
            </a:r>
            <a:endParaRPr lang="fr-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981200"/>
            <a:ext cx="826509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Placeholder 6"/>
          <p:cNvSpPr txBox="1">
            <a:spLocks/>
          </p:cNvSpPr>
          <p:nvPr/>
        </p:nvSpPr>
        <p:spPr>
          <a:xfrm>
            <a:off x="3739215" y="5245100"/>
            <a:ext cx="5287879" cy="393701"/>
          </a:xfrm>
          <a:prstGeom prst="rect">
            <a:avLst/>
          </a:prstGeom>
        </p:spPr>
        <p:txBody>
          <a:bodyPr/>
          <a:lstStyle>
            <a:lvl1pPr marL="115888" indent="-1158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1pPr>
            <a:lvl2pPr marL="460375" indent="-2301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84213" indent="-22383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9144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1430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000000"/>
                </a:solidFill>
                <a:latin typeface="Arial"/>
              </a:rPr>
              <a:t>is the ONLY product to meet all AAEP fall recommendations.</a:t>
            </a:r>
            <a:endParaRPr lang="fr-CA" sz="1400" b="1" dirty="0">
              <a:solidFill>
                <a:srgbClr val="000000"/>
              </a:solidFill>
              <a:latin typeface="Arial"/>
            </a:endParaRP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1" y="5029200"/>
            <a:ext cx="2986739" cy="60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rc 18"/>
          <p:cNvSpPr/>
          <p:nvPr/>
        </p:nvSpPr>
        <p:spPr bwMode="auto">
          <a:xfrm>
            <a:off x="2514600" y="5557838"/>
            <a:ext cx="3200401" cy="309563"/>
          </a:xfrm>
          <a:prstGeom prst="arc">
            <a:avLst/>
          </a:prstGeom>
          <a:ln w="38100" cmpd="sng">
            <a:solidFill>
              <a:srgbClr val="C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defRPr/>
            </a:pPr>
            <a:endParaRPr lang="fr-CA">
              <a:solidFill>
                <a:srgbClr val="585858"/>
              </a:solidFill>
              <a:latin typeface="Arial"/>
            </a:endParaRPr>
          </a:p>
        </p:txBody>
      </p:sp>
      <p:sp>
        <p:nvSpPr>
          <p:cNvPr id="2" name="Rectangle 1"/>
          <p:cNvSpPr/>
          <p:nvPr/>
        </p:nvSpPr>
        <p:spPr>
          <a:xfrm>
            <a:off x="2209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8" name="Rectangle 7"/>
          <p:cNvSpPr/>
          <p:nvPr/>
        </p:nvSpPr>
        <p:spPr>
          <a:xfrm>
            <a:off x="3352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9" name="Rectangle 8"/>
          <p:cNvSpPr/>
          <p:nvPr/>
        </p:nvSpPr>
        <p:spPr>
          <a:xfrm>
            <a:off x="4495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10" name="Rectangle 9"/>
          <p:cNvSpPr/>
          <p:nvPr/>
        </p:nvSpPr>
        <p:spPr>
          <a:xfrm>
            <a:off x="5638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11" name="Rectangle 10"/>
          <p:cNvSpPr/>
          <p:nvPr/>
        </p:nvSpPr>
        <p:spPr>
          <a:xfrm>
            <a:off x="6781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12" name="Rectangle 11"/>
          <p:cNvSpPr/>
          <p:nvPr/>
        </p:nvSpPr>
        <p:spPr>
          <a:xfrm>
            <a:off x="7874568"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14" name="Rectangle 13"/>
          <p:cNvSpPr/>
          <p:nvPr/>
        </p:nvSpPr>
        <p:spPr>
          <a:xfrm>
            <a:off x="2133600" y="1981200"/>
            <a:ext cx="1219200" cy="3048000"/>
          </a:xfrm>
          <a:prstGeom prst="rect">
            <a:avLst/>
          </a:prstGeom>
          <a:noFill/>
          <a:ln w="571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pic>
        <p:nvPicPr>
          <p:cNvPr id="23" name="Picture 4" descr="Image result for eqvalan">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562600" y="1606252"/>
            <a:ext cx="1149172" cy="3106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eqvalan gold">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495800" y="1637174"/>
            <a:ext cx="1066800" cy="2678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08074" y="1878996"/>
            <a:ext cx="1083526" cy="25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9475" y="1657988"/>
            <a:ext cx="1042989" cy="27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0348" y="1660987"/>
            <a:ext cx="1105183" cy="25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05671" y="1637175"/>
            <a:ext cx="1147129" cy="31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8075" y="1566862"/>
            <a:ext cx="1090714" cy="26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1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750"/>
                                        <p:tgtEl>
                                          <p:spTgt spid="8"/>
                                        </p:tgtEl>
                                      </p:cBhvr>
                                    </p:animEffect>
                                    <p:set>
                                      <p:cBhvr>
                                        <p:cTn id="15" dur="1" fill="hold">
                                          <p:stCondLst>
                                            <p:cond delay="74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grpId="0" nodeType="clickEffect">
                                  <p:stCondLst>
                                    <p:cond delay="0"/>
                                  </p:stCondLst>
                                  <p:childTnLst>
                                    <p:animEffect transition="out" filter="wipe(up)">
                                      <p:cBhvr>
                                        <p:cTn id="22" dur="750"/>
                                        <p:tgtEl>
                                          <p:spTgt spid="9"/>
                                        </p:tgtEl>
                                      </p:cBhvr>
                                    </p:animEffect>
                                    <p:set>
                                      <p:cBhvr>
                                        <p:cTn id="23" dur="1" fill="hold">
                                          <p:stCondLst>
                                            <p:cond delay="749"/>
                                          </p:stCondLst>
                                        </p:cTn>
                                        <p:tgtEl>
                                          <p:spTgt spid="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750"/>
                                        <p:tgtEl>
                                          <p:spTgt spid="10"/>
                                        </p:tgtEl>
                                      </p:cBhvr>
                                    </p:animEffect>
                                    <p:set>
                                      <p:cBhvr>
                                        <p:cTn id="31" dur="1" fill="hold">
                                          <p:stCondLst>
                                            <p:cond delay="749"/>
                                          </p:stCondLst>
                                        </p:cTn>
                                        <p:tgtEl>
                                          <p:spTgt spid="1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1" fill="hold" grpId="0" nodeType="clickEffect">
                                  <p:stCondLst>
                                    <p:cond delay="0"/>
                                  </p:stCondLst>
                                  <p:childTnLst>
                                    <p:animEffect transition="out" filter="wipe(up)">
                                      <p:cBhvr>
                                        <p:cTn id="38" dur="750"/>
                                        <p:tgtEl>
                                          <p:spTgt spid="11"/>
                                        </p:tgtEl>
                                      </p:cBhvr>
                                    </p:animEffect>
                                    <p:set>
                                      <p:cBhvr>
                                        <p:cTn id="39" dur="1" fill="hold">
                                          <p:stCondLst>
                                            <p:cond delay="749"/>
                                          </p:stCondLst>
                                        </p:cTn>
                                        <p:tgtEl>
                                          <p:spTgt spid="11"/>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750"/>
                                        <p:tgtEl>
                                          <p:spTgt spid="12"/>
                                        </p:tgtEl>
                                      </p:cBhvr>
                                    </p:animEffect>
                                    <p:set>
                                      <p:cBhvr>
                                        <p:cTn id="47" dur="1" fill="hold">
                                          <p:stCondLst>
                                            <p:cond delay="749"/>
                                          </p:stCondLst>
                                        </p:cTn>
                                        <p:tgtEl>
                                          <p:spTgt spid="12"/>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1000"/>
                                        <p:tgtEl>
                                          <p:spTgt spid="14"/>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7171"/>
                                        </p:tgtEl>
                                        <p:attrNameLst>
                                          <p:attrName>style.visibility</p:attrName>
                                        </p:attrNameLst>
                                      </p:cBhvr>
                                      <p:to>
                                        <p:strVal val="visible"/>
                                      </p:to>
                                    </p:set>
                                    <p:animEffect transition="in" filter="wipe(left)">
                                      <p:cBhvr>
                                        <p:cTn id="62" dur="500"/>
                                        <p:tgtEl>
                                          <p:spTgt spid="7171"/>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 grpId="0" animBg="1"/>
      <p:bldP spid="8" grpId="0" animBg="1"/>
      <p:bldP spid="9" grpId="0" animBg="1"/>
      <p:bldP spid="10" grpId="0" animBg="1"/>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KEY POINTS: Efficacy of available products</a:t>
            </a: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4" y="2133601"/>
            <a:ext cx="250219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a:spLocks noGrp="1"/>
          </p:cNvSpPr>
          <p:nvPr>
            <p:ph type="body" sz="quarter" idx="10"/>
          </p:nvPr>
        </p:nvSpPr>
        <p:spPr>
          <a:xfrm>
            <a:off x="2819400" y="2093912"/>
            <a:ext cx="5943600" cy="3468688"/>
          </a:xfrm>
        </p:spPr>
        <p:txBody>
          <a:bodyPr/>
          <a:lstStyle/>
          <a:p>
            <a:pPr>
              <a:lnSpc>
                <a:spcPct val="100000"/>
              </a:lnSpc>
              <a:spcAft>
                <a:spcPts val="2400"/>
              </a:spcAft>
            </a:pPr>
            <a:r>
              <a:rPr lang="en-US" sz="2000" dirty="0">
                <a:solidFill>
                  <a:srgbClr val="0070C0"/>
                </a:solidFill>
              </a:rPr>
              <a:t>Quest Plus </a:t>
            </a:r>
            <a:r>
              <a:rPr lang="en-US" sz="2000" dirty="0"/>
              <a:t>is the </a:t>
            </a:r>
            <a:r>
              <a:rPr lang="en-US" sz="2000" dirty="0">
                <a:solidFill>
                  <a:srgbClr val="0070C0"/>
                </a:solidFill>
              </a:rPr>
              <a:t>ONLY </a:t>
            </a:r>
            <a:r>
              <a:rPr lang="en-US" sz="2000" dirty="0"/>
              <a:t>product to meet all AAEP Fall recommendations.</a:t>
            </a:r>
            <a:endParaRPr lang="en-US" sz="2000" dirty="0">
              <a:solidFill>
                <a:srgbClr val="0070C0"/>
              </a:solidFill>
            </a:endParaRPr>
          </a:p>
          <a:p>
            <a:pPr>
              <a:lnSpc>
                <a:spcPct val="100000"/>
              </a:lnSpc>
              <a:spcAft>
                <a:spcPts val="2400"/>
              </a:spcAft>
            </a:pPr>
            <a:r>
              <a:rPr lang="en-US" sz="2000" dirty="0">
                <a:solidFill>
                  <a:srgbClr val="0070C0"/>
                </a:solidFill>
              </a:rPr>
              <a:t>Quest </a:t>
            </a:r>
            <a:r>
              <a:rPr lang="en-US" sz="2000" dirty="0"/>
              <a:t>and </a:t>
            </a:r>
            <a:r>
              <a:rPr lang="en-US" sz="2000" dirty="0">
                <a:solidFill>
                  <a:srgbClr val="0070C0"/>
                </a:solidFill>
              </a:rPr>
              <a:t>Quest Plus </a:t>
            </a:r>
            <a:r>
              <a:rPr lang="en-US" sz="2000" dirty="0"/>
              <a:t>are the </a:t>
            </a:r>
            <a:r>
              <a:rPr lang="en-US" sz="2000" dirty="0">
                <a:solidFill>
                  <a:srgbClr val="0070C0"/>
                </a:solidFill>
              </a:rPr>
              <a:t>ONLY  </a:t>
            </a:r>
            <a:r>
              <a:rPr lang="en-US" sz="2000" dirty="0" err="1"/>
              <a:t>dewormers</a:t>
            </a:r>
            <a:r>
              <a:rPr lang="en-US" sz="2000" dirty="0"/>
              <a:t> that treat encysted small </a:t>
            </a:r>
            <a:r>
              <a:rPr lang="en-US" sz="2000" dirty="0" err="1"/>
              <a:t>strongyles</a:t>
            </a:r>
            <a:r>
              <a:rPr lang="en-US" sz="2000" dirty="0"/>
              <a:t> in a </a:t>
            </a:r>
            <a:r>
              <a:rPr lang="en-US" sz="2000" dirty="0">
                <a:solidFill>
                  <a:srgbClr val="0070C0"/>
                </a:solidFill>
              </a:rPr>
              <a:t>single dose</a:t>
            </a:r>
            <a:r>
              <a:rPr lang="en-US" sz="2000" dirty="0"/>
              <a:t>, reducing cost and stress to the horse.</a:t>
            </a:r>
          </a:p>
          <a:p>
            <a:pPr>
              <a:lnSpc>
                <a:spcPct val="100000"/>
              </a:lnSpc>
              <a:spcAft>
                <a:spcPts val="2400"/>
              </a:spcAft>
            </a:pPr>
            <a:r>
              <a:rPr lang="en-US" sz="2000" dirty="0">
                <a:solidFill>
                  <a:srgbClr val="0070C0"/>
                </a:solidFill>
              </a:rPr>
              <a:t>ONLY Quest </a:t>
            </a:r>
            <a:r>
              <a:rPr lang="en-US" sz="2000" dirty="0"/>
              <a:t>and </a:t>
            </a:r>
            <a:r>
              <a:rPr lang="en-US" sz="2000" dirty="0">
                <a:solidFill>
                  <a:srgbClr val="0070C0"/>
                </a:solidFill>
              </a:rPr>
              <a:t>Quest Plus </a:t>
            </a:r>
            <a:r>
              <a:rPr lang="en-US" sz="2000" dirty="0"/>
              <a:t>can suppress the production of small </a:t>
            </a:r>
            <a:r>
              <a:rPr lang="en-US" sz="2000" dirty="0" err="1"/>
              <a:t>strongyle</a:t>
            </a:r>
            <a:r>
              <a:rPr lang="en-US" sz="2000" dirty="0"/>
              <a:t> eggs for </a:t>
            </a:r>
            <a:r>
              <a:rPr lang="en-US" sz="2000" dirty="0">
                <a:solidFill>
                  <a:srgbClr val="0070C0"/>
                </a:solidFill>
              </a:rPr>
              <a:t>84 days</a:t>
            </a:r>
            <a:r>
              <a:rPr lang="en-US" sz="2000" dirty="0"/>
              <a:t>, reducing treatment frequency.</a:t>
            </a:r>
          </a:p>
        </p:txBody>
      </p:sp>
    </p:spTree>
    <p:extLst>
      <p:ext uri="{BB962C8B-B14F-4D97-AF65-F5344CB8AC3E}">
        <p14:creationId xmlns:p14="http://schemas.microsoft.com/office/powerpoint/2010/main" val="128080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7800"/>
            <a:ext cx="5208588"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84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BE SAFE</a:t>
            </a:r>
            <a:endParaRPr lang="fr-CA" dirty="0">
              <a:solidFill>
                <a:srgbClr val="FF0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981200"/>
            <a:ext cx="3886200" cy="4328536"/>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667000"/>
            <a:ext cx="3962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267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“High Spirited”</a:t>
            </a:r>
            <a:endParaRPr lang="fr-CA" dirty="0"/>
          </a:p>
        </p:txBody>
      </p:sp>
      <p:sp>
        <p:nvSpPr>
          <p:cNvPr id="3" name="Content Placeholder 2"/>
          <p:cNvSpPr>
            <a:spLocks noGrp="1"/>
          </p:cNvSpPr>
          <p:nvPr>
            <p:ph idx="1"/>
          </p:nvPr>
        </p:nvSpPr>
        <p:spPr/>
        <p:txBody>
          <a:bodyPr/>
          <a:lstStyle/>
          <a:p>
            <a:pPr marL="0" indent="0">
              <a:buNone/>
            </a:pPr>
            <a:r>
              <a:rPr lang="en-CA" dirty="0">
                <a:hlinkClick r:id="rId3"/>
              </a:rPr>
              <a:t>Preventing Problem Behaviors During Veterinary Procedures</a:t>
            </a:r>
            <a:endParaRPr lang="en-CA" dirty="0"/>
          </a:p>
          <a:p>
            <a:pPr marL="0" indent="0">
              <a:buNone/>
            </a:pPr>
            <a:r>
              <a:rPr lang="en-CA" dirty="0"/>
              <a:t>LINK: </a:t>
            </a:r>
            <a:r>
              <a:rPr lang="en-CA" dirty="0">
                <a:hlinkClick r:id="rId4"/>
              </a:rPr>
              <a:t>https://thehorse.com/139462/preventing-problem-behaviors-during-veterinary-procedures/</a:t>
            </a:r>
            <a:endParaRPr lang="en-CA" dirty="0"/>
          </a:p>
          <a:p>
            <a:pPr marL="0" indent="0">
              <a:buNone/>
            </a:pPr>
            <a:endParaRPr lang="fr-CA" dirty="0">
              <a:effectLs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3733800"/>
            <a:ext cx="3581400" cy="2971800"/>
          </a:xfrm>
          <a:prstGeom prst="rect">
            <a:avLst/>
          </a:prstGeom>
        </p:spPr>
      </p:pic>
    </p:spTree>
    <p:extLst>
      <p:ext uri="{BB962C8B-B14F-4D97-AF65-F5344CB8AC3E}">
        <p14:creationId xmlns:p14="http://schemas.microsoft.com/office/powerpoint/2010/main" val="232506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Common parasites </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US" dirty="0"/>
              <a:t>Large and small </a:t>
            </a:r>
            <a:r>
              <a:rPr lang="en-US" dirty="0" err="1"/>
              <a:t>strongyles</a:t>
            </a:r>
            <a:r>
              <a:rPr lang="en-US" dirty="0"/>
              <a:t> (</a:t>
            </a:r>
            <a:r>
              <a:rPr lang="en-US" dirty="0" err="1"/>
              <a:t>Cyathostomes</a:t>
            </a:r>
            <a:r>
              <a:rPr lang="en-US" dirty="0"/>
              <a:t>)</a:t>
            </a:r>
            <a:endParaRPr lang="fr-CA" dirty="0"/>
          </a:p>
          <a:p>
            <a:r>
              <a:rPr lang="en-US" dirty="0"/>
              <a:t>Roundworms (</a:t>
            </a:r>
            <a:r>
              <a:rPr lang="en-US" dirty="0" err="1"/>
              <a:t>Ascarids</a:t>
            </a:r>
            <a:r>
              <a:rPr lang="en-US" dirty="0"/>
              <a:t>)</a:t>
            </a:r>
          </a:p>
          <a:p>
            <a:r>
              <a:rPr lang="en-US" dirty="0"/>
              <a:t>Tapeworms</a:t>
            </a:r>
          </a:p>
          <a:p>
            <a:r>
              <a:rPr lang="en-US" dirty="0"/>
              <a:t>Pinworms</a:t>
            </a:r>
          </a:p>
          <a:p>
            <a:r>
              <a:rPr lang="en-US" dirty="0"/>
              <a:t>Bots</a:t>
            </a:r>
            <a:endParaRPr lang="fr-CA" dirty="0"/>
          </a:p>
        </p:txBody>
      </p:sp>
    </p:spTree>
    <p:extLst>
      <p:ext uri="{BB962C8B-B14F-4D97-AF65-F5344CB8AC3E}">
        <p14:creationId xmlns:p14="http://schemas.microsoft.com/office/powerpoint/2010/main" val="360994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l="9454"/>
          <a:stretch>
            <a:fillRect/>
          </a:stretch>
        </p:blipFill>
        <p:spPr bwMode="auto">
          <a:xfrm>
            <a:off x="-60325" y="0"/>
            <a:ext cx="93249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5" name="Group 3"/>
          <p:cNvGrpSpPr>
            <a:grpSpLocks/>
          </p:cNvGrpSpPr>
          <p:nvPr/>
        </p:nvGrpSpPr>
        <p:grpSpPr bwMode="auto">
          <a:xfrm>
            <a:off x="947738" y="927100"/>
            <a:ext cx="7562850" cy="1562100"/>
            <a:chOff x="1295400" y="2590800"/>
            <a:chExt cx="7562850" cy="1562100"/>
          </a:xfrm>
        </p:grpSpPr>
        <p:sp>
          <p:nvSpPr>
            <p:cNvPr id="64519" name="Freeform 3"/>
            <p:cNvSpPr>
              <a:spLocks noEditPoints="1"/>
            </p:cNvSpPr>
            <p:nvPr/>
          </p:nvSpPr>
          <p:spPr bwMode="auto">
            <a:xfrm>
              <a:off x="1366838" y="2674938"/>
              <a:ext cx="1198562" cy="1477962"/>
            </a:xfrm>
            <a:custGeom>
              <a:avLst/>
              <a:gdLst>
                <a:gd name="T0" fmla="*/ 2147483647 w 1510"/>
                <a:gd name="T1" fmla="*/ 2147483647 h 1862"/>
                <a:gd name="T2" fmla="*/ 2147483647 w 1510"/>
                <a:gd name="T3" fmla="*/ 2147483647 h 1862"/>
                <a:gd name="T4" fmla="*/ 2147483647 w 1510"/>
                <a:gd name="T5" fmla="*/ 2147483647 h 1862"/>
                <a:gd name="T6" fmla="*/ 2147483647 w 1510"/>
                <a:gd name="T7" fmla="*/ 2147483647 h 1862"/>
                <a:gd name="T8" fmla="*/ 2147483647 w 1510"/>
                <a:gd name="T9" fmla="*/ 2147483647 h 1862"/>
                <a:gd name="T10" fmla="*/ 2147483647 w 1510"/>
                <a:gd name="T11" fmla="*/ 2147483647 h 1862"/>
                <a:gd name="T12" fmla="*/ 2147483647 w 1510"/>
                <a:gd name="T13" fmla="*/ 2147483647 h 1862"/>
                <a:gd name="T14" fmla="*/ 2147483647 w 1510"/>
                <a:gd name="T15" fmla="*/ 2147483647 h 1862"/>
                <a:gd name="T16" fmla="*/ 2147483647 w 1510"/>
                <a:gd name="T17" fmla="*/ 2147483647 h 1862"/>
                <a:gd name="T18" fmla="*/ 2147483647 w 1510"/>
                <a:gd name="T19" fmla="*/ 2147483647 h 1862"/>
                <a:gd name="T20" fmla="*/ 2147483647 w 1510"/>
                <a:gd name="T21" fmla="*/ 2147483647 h 1862"/>
                <a:gd name="T22" fmla="*/ 2147483647 w 1510"/>
                <a:gd name="T23" fmla="*/ 2147483647 h 1862"/>
                <a:gd name="T24" fmla="*/ 2147483647 w 1510"/>
                <a:gd name="T25" fmla="*/ 2147483647 h 1862"/>
                <a:gd name="T26" fmla="*/ 2147483647 w 1510"/>
                <a:gd name="T27" fmla="*/ 2147483647 h 1862"/>
                <a:gd name="T28" fmla="*/ 2147483647 w 1510"/>
                <a:gd name="T29" fmla="*/ 2147483647 h 1862"/>
                <a:gd name="T30" fmla="*/ 2147483647 w 1510"/>
                <a:gd name="T31" fmla="*/ 2147483647 h 1862"/>
                <a:gd name="T32" fmla="*/ 2147483647 w 1510"/>
                <a:gd name="T33" fmla="*/ 2147483647 h 1862"/>
                <a:gd name="T34" fmla="*/ 2147483647 w 1510"/>
                <a:gd name="T35" fmla="*/ 2147483647 h 1862"/>
                <a:gd name="T36" fmla="*/ 2147483647 w 1510"/>
                <a:gd name="T37" fmla="*/ 2147483647 h 1862"/>
                <a:gd name="T38" fmla="*/ 2147483647 w 1510"/>
                <a:gd name="T39" fmla="*/ 2147483647 h 1862"/>
                <a:gd name="T40" fmla="*/ 2147483647 w 1510"/>
                <a:gd name="T41" fmla="*/ 2147483647 h 1862"/>
                <a:gd name="T42" fmla="*/ 2147483647 w 1510"/>
                <a:gd name="T43" fmla="*/ 2147483647 h 1862"/>
                <a:gd name="T44" fmla="*/ 2147483647 w 1510"/>
                <a:gd name="T45" fmla="*/ 2147483647 h 1862"/>
                <a:gd name="T46" fmla="*/ 2147483647 w 1510"/>
                <a:gd name="T47" fmla="*/ 2147483647 h 1862"/>
                <a:gd name="T48" fmla="*/ 2147483647 w 1510"/>
                <a:gd name="T49" fmla="*/ 2147483647 h 1862"/>
                <a:gd name="T50" fmla="*/ 2147483647 w 1510"/>
                <a:gd name="T51" fmla="*/ 2147483647 h 1862"/>
                <a:gd name="T52" fmla="*/ 2147483647 w 1510"/>
                <a:gd name="T53" fmla="*/ 2147483647 h 1862"/>
                <a:gd name="T54" fmla="*/ 2147483647 w 1510"/>
                <a:gd name="T55" fmla="*/ 0 h 1862"/>
                <a:gd name="T56" fmla="*/ 2147483647 w 1510"/>
                <a:gd name="T57" fmla="*/ 2147483647 h 1862"/>
                <a:gd name="T58" fmla="*/ 2147483647 w 1510"/>
                <a:gd name="T59" fmla="*/ 2147483647 h 1862"/>
                <a:gd name="T60" fmla="*/ 2147483647 w 1510"/>
                <a:gd name="T61" fmla="*/ 2147483647 h 1862"/>
                <a:gd name="T62" fmla="*/ 2147483647 w 1510"/>
                <a:gd name="T63" fmla="*/ 2147483647 h 1862"/>
                <a:gd name="T64" fmla="*/ 2147483647 w 1510"/>
                <a:gd name="T65" fmla="*/ 2147483647 h 1862"/>
                <a:gd name="T66" fmla="*/ 2147483647 w 1510"/>
                <a:gd name="T67" fmla="*/ 2147483647 h 1862"/>
                <a:gd name="T68" fmla="*/ 2147483647 w 1510"/>
                <a:gd name="T69" fmla="*/ 2147483647 h 1862"/>
                <a:gd name="T70" fmla="*/ 2147483647 w 1510"/>
                <a:gd name="T71" fmla="*/ 2147483647 h 1862"/>
                <a:gd name="T72" fmla="*/ 2147483647 w 1510"/>
                <a:gd name="T73" fmla="*/ 2147483647 h 1862"/>
                <a:gd name="T74" fmla="*/ 2147483647 w 1510"/>
                <a:gd name="T75" fmla="*/ 2147483647 h 1862"/>
                <a:gd name="T76" fmla="*/ 2147483647 w 1510"/>
                <a:gd name="T77" fmla="*/ 2147483647 h 1862"/>
                <a:gd name="T78" fmla="*/ 2147483647 w 1510"/>
                <a:gd name="T79" fmla="*/ 2147483647 h 1862"/>
                <a:gd name="T80" fmla="*/ 2147483647 w 1510"/>
                <a:gd name="T81" fmla="*/ 2147483647 h 1862"/>
                <a:gd name="T82" fmla="*/ 2147483647 w 1510"/>
                <a:gd name="T83" fmla="*/ 2147483647 h 1862"/>
                <a:gd name="T84" fmla="*/ 2147483647 w 1510"/>
                <a:gd name="T85" fmla="*/ 2147483647 h 1862"/>
                <a:gd name="T86" fmla="*/ 2147483647 w 1510"/>
                <a:gd name="T87" fmla="*/ 2147483647 h 1862"/>
                <a:gd name="T88" fmla="*/ 2147483647 w 1510"/>
                <a:gd name="T89" fmla="*/ 2147483647 h 1862"/>
                <a:gd name="T90" fmla="*/ 2147483647 w 1510"/>
                <a:gd name="T91" fmla="*/ 2147483647 h 1862"/>
                <a:gd name="T92" fmla="*/ 2147483647 w 1510"/>
                <a:gd name="T93" fmla="*/ 2147483647 h 1862"/>
                <a:gd name="T94" fmla="*/ 2147483647 w 1510"/>
                <a:gd name="T95" fmla="*/ 2147483647 h 1862"/>
                <a:gd name="T96" fmla="*/ 2147483647 w 1510"/>
                <a:gd name="T97" fmla="*/ 2147483647 h 1862"/>
                <a:gd name="T98" fmla="*/ 2147483647 w 1510"/>
                <a:gd name="T99" fmla="*/ 2147483647 h 1862"/>
                <a:gd name="T100" fmla="*/ 2147483647 w 1510"/>
                <a:gd name="T101" fmla="*/ 2147483647 h 1862"/>
                <a:gd name="T102" fmla="*/ 2147483647 w 1510"/>
                <a:gd name="T103" fmla="*/ 2147483647 h 1862"/>
                <a:gd name="T104" fmla="*/ 2147483647 w 1510"/>
                <a:gd name="T105" fmla="*/ 2147483647 h 1862"/>
                <a:gd name="T106" fmla="*/ 2147483647 w 1510"/>
                <a:gd name="T107" fmla="*/ 2147483647 h 1862"/>
                <a:gd name="T108" fmla="*/ 2147483647 w 1510"/>
                <a:gd name="T109" fmla="*/ 2147483647 h 1862"/>
                <a:gd name="T110" fmla="*/ 2147483647 w 1510"/>
                <a:gd name="T111" fmla="*/ 2147483647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0"/>
                <a:gd name="T169" fmla="*/ 0 h 1862"/>
                <a:gd name="T170" fmla="*/ 1510 w 1510"/>
                <a:gd name="T171" fmla="*/ 1862 h 18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0" h="1862">
                  <a:moveTo>
                    <a:pt x="1316" y="1105"/>
                  </a:moveTo>
                  <a:lnTo>
                    <a:pt x="1307" y="1136"/>
                  </a:lnTo>
                  <a:lnTo>
                    <a:pt x="1297" y="1166"/>
                  </a:lnTo>
                  <a:lnTo>
                    <a:pt x="1287" y="1195"/>
                  </a:lnTo>
                  <a:lnTo>
                    <a:pt x="1276" y="1223"/>
                  </a:lnTo>
                  <a:lnTo>
                    <a:pt x="1264" y="1250"/>
                  </a:lnTo>
                  <a:lnTo>
                    <a:pt x="1252" y="1277"/>
                  </a:lnTo>
                  <a:lnTo>
                    <a:pt x="1239" y="1303"/>
                  </a:lnTo>
                  <a:lnTo>
                    <a:pt x="1225" y="1327"/>
                  </a:lnTo>
                  <a:lnTo>
                    <a:pt x="1210" y="1351"/>
                  </a:lnTo>
                  <a:lnTo>
                    <a:pt x="1194" y="1374"/>
                  </a:lnTo>
                  <a:lnTo>
                    <a:pt x="1177" y="1396"/>
                  </a:lnTo>
                  <a:lnTo>
                    <a:pt x="1159" y="1417"/>
                  </a:lnTo>
                  <a:lnTo>
                    <a:pt x="1141" y="1438"/>
                  </a:lnTo>
                  <a:lnTo>
                    <a:pt x="1120" y="1457"/>
                  </a:lnTo>
                  <a:lnTo>
                    <a:pt x="1100" y="1476"/>
                  </a:lnTo>
                  <a:lnTo>
                    <a:pt x="1078" y="1493"/>
                  </a:lnTo>
                  <a:lnTo>
                    <a:pt x="1247" y="1678"/>
                  </a:lnTo>
                  <a:lnTo>
                    <a:pt x="919" y="1862"/>
                  </a:lnTo>
                  <a:lnTo>
                    <a:pt x="716" y="1631"/>
                  </a:lnTo>
                  <a:lnTo>
                    <a:pt x="706" y="1632"/>
                  </a:lnTo>
                  <a:lnTo>
                    <a:pt x="695" y="1633"/>
                  </a:lnTo>
                  <a:lnTo>
                    <a:pt x="684" y="1635"/>
                  </a:lnTo>
                  <a:lnTo>
                    <a:pt x="674" y="1636"/>
                  </a:lnTo>
                  <a:lnTo>
                    <a:pt x="662" y="1637"/>
                  </a:lnTo>
                  <a:lnTo>
                    <a:pt x="651" y="1638"/>
                  </a:lnTo>
                  <a:lnTo>
                    <a:pt x="640" y="1638"/>
                  </a:lnTo>
                  <a:lnTo>
                    <a:pt x="628" y="1639"/>
                  </a:lnTo>
                  <a:lnTo>
                    <a:pt x="616" y="1640"/>
                  </a:lnTo>
                  <a:lnTo>
                    <a:pt x="604" y="1640"/>
                  </a:lnTo>
                  <a:lnTo>
                    <a:pt x="593" y="1641"/>
                  </a:lnTo>
                  <a:lnTo>
                    <a:pt x="580" y="1641"/>
                  </a:lnTo>
                  <a:lnTo>
                    <a:pt x="568" y="1642"/>
                  </a:lnTo>
                  <a:lnTo>
                    <a:pt x="555" y="1642"/>
                  </a:lnTo>
                  <a:lnTo>
                    <a:pt x="544" y="1642"/>
                  </a:lnTo>
                  <a:lnTo>
                    <a:pt x="531" y="1642"/>
                  </a:lnTo>
                  <a:lnTo>
                    <a:pt x="445" y="1640"/>
                  </a:lnTo>
                  <a:lnTo>
                    <a:pt x="368" y="1634"/>
                  </a:lnTo>
                  <a:lnTo>
                    <a:pt x="298" y="1623"/>
                  </a:lnTo>
                  <a:lnTo>
                    <a:pt x="236" y="1607"/>
                  </a:lnTo>
                  <a:lnTo>
                    <a:pt x="183" y="1589"/>
                  </a:lnTo>
                  <a:lnTo>
                    <a:pt x="136" y="1566"/>
                  </a:lnTo>
                  <a:lnTo>
                    <a:pt x="97" y="1537"/>
                  </a:lnTo>
                  <a:lnTo>
                    <a:pt x="65" y="1506"/>
                  </a:lnTo>
                  <a:lnTo>
                    <a:pt x="39" y="1470"/>
                  </a:lnTo>
                  <a:lnTo>
                    <a:pt x="20" y="1429"/>
                  </a:lnTo>
                  <a:lnTo>
                    <a:pt x="7" y="1385"/>
                  </a:lnTo>
                  <a:lnTo>
                    <a:pt x="1" y="1337"/>
                  </a:lnTo>
                  <a:lnTo>
                    <a:pt x="0" y="1285"/>
                  </a:lnTo>
                  <a:lnTo>
                    <a:pt x="5" y="1229"/>
                  </a:lnTo>
                  <a:lnTo>
                    <a:pt x="15" y="1169"/>
                  </a:lnTo>
                  <a:lnTo>
                    <a:pt x="31" y="1105"/>
                  </a:lnTo>
                  <a:lnTo>
                    <a:pt x="204" y="468"/>
                  </a:lnTo>
                  <a:lnTo>
                    <a:pt x="213" y="440"/>
                  </a:lnTo>
                  <a:lnTo>
                    <a:pt x="223" y="413"/>
                  </a:lnTo>
                  <a:lnTo>
                    <a:pt x="233" y="387"/>
                  </a:lnTo>
                  <a:lnTo>
                    <a:pt x="245" y="361"/>
                  </a:lnTo>
                  <a:lnTo>
                    <a:pt x="258" y="337"/>
                  </a:lnTo>
                  <a:lnTo>
                    <a:pt x="272" y="313"/>
                  </a:lnTo>
                  <a:lnTo>
                    <a:pt x="287" y="290"/>
                  </a:lnTo>
                  <a:lnTo>
                    <a:pt x="303" y="268"/>
                  </a:lnTo>
                  <a:lnTo>
                    <a:pt x="320" y="247"/>
                  </a:lnTo>
                  <a:lnTo>
                    <a:pt x="339" y="226"/>
                  </a:lnTo>
                  <a:lnTo>
                    <a:pt x="358" y="206"/>
                  </a:lnTo>
                  <a:lnTo>
                    <a:pt x="377" y="187"/>
                  </a:lnTo>
                  <a:lnTo>
                    <a:pt x="399" y="169"/>
                  </a:lnTo>
                  <a:lnTo>
                    <a:pt x="421" y="153"/>
                  </a:lnTo>
                  <a:lnTo>
                    <a:pt x="444" y="137"/>
                  </a:lnTo>
                  <a:lnTo>
                    <a:pt x="469" y="121"/>
                  </a:lnTo>
                  <a:lnTo>
                    <a:pt x="493" y="107"/>
                  </a:lnTo>
                  <a:lnTo>
                    <a:pt x="520" y="93"/>
                  </a:lnTo>
                  <a:lnTo>
                    <a:pt x="547" y="80"/>
                  </a:lnTo>
                  <a:lnTo>
                    <a:pt x="576" y="69"/>
                  </a:lnTo>
                  <a:lnTo>
                    <a:pt x="604" y="57"/>
                  </a:lnTo>
                  <a:lnTo>
                    <a:pt x="634" y="48"/>
                  </a:lnTo>
                  <a:lnTo>
                    <a:pt x="665" y="39"/>
                  </a:lnTo>
                  <a:lnTo>
                    <a:pt x="696" y="30"/>
                  </a:lnTo>
                  <a:lnTo>
                    <a:pt x="729" y="24"/>
                  </a:lnTo>
                  <a:lnTo>
                    <a:pt x="762" y="18"/>
                  </a:lnTo>
                  <a:lnTo>
                    <a:pt x="796" y="12"/>
                  </a:lnTo>
                  <a:lnTo>
                    <a:pt x="831" y="7"/>
                  </a:lnTo>
                  <a:lnTo>
                    <a:pt x="868" y="4"/>
                  </a:lnTo>
                  <a:lnTo>
                    <a:pt x="905" y="2"/>
                  </a:lnTo>
                  <a:lnTo>
                    <a:pt x="942" y="0"/>
                  </a:lnTo>
                  <a:lnTo>
                    <a:pt x="981" y="0"/>
                  </a:lnTo>
                  <a:lnTo>
                    <a:pt x="1055" y="2"/>
                  </a:lnTo>
                  <a:lnTo>
                    <a:pt x="1125" y="7"/>
                  </a:lnTo>
                  <a:lnTo>
                    <a:pt x="1189" y="18"/>
                  </a:lnTo>
                  <a:lnTo>
                    <a:pt x="1247" y="30"/>
                  </a:lnTo>
                  <a:lnTo>
                    <a:pt x="1300" y="48"/>
                  </a:lnTo>
                  <a:lnTo>
                    <a:pt x="1345" y="69"/>
                  </a:lnTo>
                  <a:lnTo>
                    <a:pt x="1387" y="93"/>
                  </a:lnTo>
                  <a:lnTo>
                    <a:pt x="1422" y="121"/>
                  </a:lnTo>
                  <a:lnTo>
                    <a:pt x="1451" y="153"/>
                  </a:lnTo>
                  <a:lnTo>
                    <a:pt x="1474" y="187"/>
                  </a:lnTo>
                  <a:lnTo>
                    <a:pt x="1493" y="226"/>
                  </a:lnTo>
                  <a:lnTo>
                    <a:pt x="1504" y="268"/>
                  </a:lnTo>
                  <a:lnTo>
                    <a:pt x="1510" y="313"/>
                  </a:lnTo>
                  <a:lnTo>
                    <a:pt x="1510" y="361"/>
                  </a:lnTo>
                  <a:lnTo>
                    <a:pt x="1503" y="413"/>
                  </a:lnTo>
                  <a:lnTo>
                    <a:pt x="1490" y="468"/>
                  </a:lnTo>
                  <a:lnTo>
                    <a:pt x="1316" y="1105"/>
                  </a:lnTo>
                  <a:close/>
                  <a:moveTo>
                    <a:pt x="497" y="1136"/>
                  </a:moveTo>
                  <a:lnTo>
                    <a:pt x="492" y="1154"/>
                  </a:lnTo>
                  <a:lnTo>
                    <a:pt x="488" y="1172"/>
                  </a:lnTo>
                  <a:lnTo>
                    <a:pt x="485" y="1191"/>
                  </a:lnTo>
                  <a:lnTo>
                    <a:pt x="482" y="1209"/>
                  </a:lnTo>
                  <a:lnTo>
                    <a:pt x="481" y="1228"/>
                  </a:lnTo>
                  <a:lnTo>
                    <a:pt x="481" y="1247"/>
                  </a:lnTo>
                  <a:lnTo>
                    <a:pt x="482" y="1265"/>
                  </a:lnTo>
                  <a:lnTo>
                    <a:pt x="485" y="1282"/>
                  </a:lnTo>
                  <a:lnTo>
                    <a:pt x="490" y="1299"/>
                  </a:lnTo>
                  <a:lnTo>
                    <a:pt x="499" y="1313"/>
                  </a:lnTo>
                  <a:lnTo>
                    <a:pt x="508" y="1327"/>
                  </a:lnTo>
                  <a:lnTo>
                    <a:pt x="522" y="1338"/>
                  </a:lnTo>
                  <a:lnTo>
                    <a:pt x="538" y="1348"/>
                  </a:lnTo>
                  <a:lnTo>
                    <a:pt x="557" y="1354"/>
                  </a:lnTo>
                  <a:lnTo>
                    <a:pt x="581" y="1359"/>
                  </a:lnTo>
                  <a:lnTo>
                    <a:pt x="608" y="1360"/>
                  </a:lnTo>
                  <a:lnTo>
                    <a:pt x="635" y="1359"/>
                  </a:lnTo>
                  <a:lnTo>
                    <a:pt x="660" y="1354"/>
                  </a:lnTo>
                  <a:lnTo>
                    <a:pt x="683" y="1348"/>
                  </a:lnTo>
                  <a:lnTo>
                    <a:pt x="703" y="1338"/>
                  </a:lnTo>
                  <a:lnTo>
                    <a:pt x="723" y="1327"/>
                  </a:lnTo>
                  <a:lnTo>
                    <a:pt x="740" y="1313"/>
                  </a:lnTo>
                  <a:lnTo>
                    <a:pt x="755" y="1299"/>
                  </a:lnTo>
                  <a:lnTo>
                    <a:pt x="769" y="1282"/>
                  </a:lnTo>
                  <a:lnTo>
                    <a:pt x="780" y="1265"/>
                  </a:lnTo>
                  <a:lnTo>
                    <a:pt x="791" y="1247"/>
                  </a:lnTo>
                  <a:lnTo>
                    <a:pt x="801" y="1228"/>
                  </a:lnTo>
                  <a:lnTo>
                    <a:pt x="808" y="1209"/>
                  </a:lnTo>
                  <a:lnTo>
                    <a:pt x="815" y="1191"/>
                  </a:lnTo>
                  <a:lnTo>
                    <a:pt x="822" y="1172"/>
                  </a:lnTo>
                  <a:lnTo>
                    <a:pt x="827" y="1154"/>
                  </a:lnTo>
                  <a:lnTo>
                    <a:pt x="833" y="1136"/>
                  </a:lnTo>
                  <a:lnTo>
                    <a:pt x="1010" y="494"/>
                  </a:lnTo>
                  <a:lnTo>
                    <a:pt x="1015" y="475"/>
                  </a:lnTo>
                  <a:lnTo>
                    <a:pt x="1019" y="457"/>
                  </a:lnTo>
                  <a:lnTo>
                    <a:pt x="1022" y="439"/>
                  </a:lnTo>
                  <a:lnTo>
                    <a:pt x="1026" y="420"/>
                  </a:lnTo>
                  <a:lnTo>
                    <a:pt x="1028" y="402"/>
                  </a:lnTo>
                  <a:lnTo>
                    <a:pt x="1028" y="384"/>
                  </a:lnTo>
                  <a:lnTo>
                    <a:pt x="1027" y="367"/>
                  </a:lnTo>
                  <a:lnTo>
                    <a:pt x="1023" y="352"/>
                  </a:lnTo>
                  <a:lnTo>
                    <a:pt x="1018" y="337"/>
                  </a:lnTo>
                  <a:lnTo>
                    <a:pt x="1011" y="323"/>
                  </a:lnTo>
                  <a:lnTo>
                    <a:pt x="1000" y="311"/>
                  </a:lnTo>
                  <a:lnTo>
                    <a:pt x="987" y="301"/>
                  </a:lnTo>
                  <a:lnTo>
                    <a:pt x="970" y="293"/>
                  </a:lnTo>
                  <a:lnTo>
                    <a:pt x="951" y="287"/>
                  </a:lnTo>
                  <a:lnTo>
                    <a:pt x="927" y="283"/>
                  </a:lnTo>
                  <a:lnTo>
                    <a:pt x="900" y="282"/>
                  </a:lnTo>
                  <a:lnTo>
                    <a:pt x="873" y="283"/>
                  </a:lnTo>
                  <a:lnTo>
                    <a:pt x="847" y="287"/>
                  </a:lnTo>
                  <a:lnTo>
                    <a:pt x="825" y="293"/>
                  </a:lnTo>
                  <a:lnTo>
                    <a:pt x="805" y="301"/>
                  </a:lnTo>
                  <a:lnTo>
                    <a:pt x="786" y="311"/>
                  </a:lnTo>
                  <a:lnTo>
                    <a:pt x="769" y="323"/>
                  </a:lnTo>
                  <a:lnTo>
                    <a:pt x="754" y="337"/>
                  </a:lnTo>
                  <a:lnTo>
                    <a:pt x="740" y="352"/>
                  </a:lnTo>
                  <a:lnTo>
                    <a:pt x="727" y="367"/>
                  </a:lnTo>
                  <a:lnTo>
                    <a:pt x="716" y="384"/>
                  </a:lnTo>
                  <a:lnTo>
                    <a:pt x="707" y="402"/>
                  </a:lnTo>
                  <a:lnTo>
                    <a:pt x="698" y="420"/>
                  </a:lnTo>
                  <a:lnTo>
                    <a:pt x="691" y="439"/>
                  </a:lnTo>
                  <a:lnTo>
                    <a:pt x="684" y="457"/>
                  </a:lnTo>
                  <a:lnTo>
                    <a:pt x="678" y="475"/>
                  </a:lnTo>
                  <a:lnTo>
                    <a:pt x="673" y="494"/>
                  </a:lnTo>
                  <a:lnTo>
                    <a:pt x="497"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0" name="Freeform 4"/>
            <p:cNvSpPr>
              <a:spLocks/>
            </p:cNvSpPr>
            <p:nvPr/>
          </p:nvSpPr>
          <p:spPr bwMode="auto">
            <a:xfrm>
              <a:off x="2433638" y="2876550"/>
              <a:ext cx="1066800" cy="1068388"/>
            </a:xfrm>
            <a:custGeom>
              <a:avLst/>
              <a:gdLst>
                <a:gd name="T0" fmla="*/ 2147483647 w 1346"/>
                <a:gd name="T1" fmla="*/ 0 h 1347"/>
                <a:gd name="T2" fmla="*/ 2147483647 w 1346"/>
                <a:gd name="T3" fmla="*/ 0 h 1347"/>
                <a:gd name="T4" fmla="*/ 2147483647 w 1346"/>
                <a:gd name="T5" fmla="*/ 2147483647 h 1347"/>
                <a:gd name="T6" fmla="*/ 2147483647 w 1346"/>
                <a:gd name="T7" fmla="*/ 2147483647 h 1347"/>
                <a:gd name="T8" fmla="*/ 2147483647 w 1346"/>
                <a:gd name="T9" fmla="*/ 2147483647 h 1347"/>
                <a:gd name="T10" fmla="*/ 2147483647 w 1346"/>
                <a:gd name="T11" fmla="*/ 2147483647 h 1347"/>
                <a:gd name="T12" fmla="*/ 2147483647 w 1346"/>
                <a:gd name="T13" fmla="*/ 2147483647 h 1347"/>
                <a:gd name="T14" fmla="*/ 2147483647 w 1346"/>
                <a:gd name="T15" fmla="*/ 2147483647 h 1347"/>
                <a:gd name="T16" fmla="*/ 2147483647 w 1346"/>
                <a:gd name="T17" fmla="*/ 2147483647 h 1347"/>
                <a:gd name="T18" fmla="*/ 2147483647 w 1346"/>
                <a:gd name="T19" fmla="*/ 2147483647 h 1347"/>
                <a:gd name="T20" fmla="*/ 2147483647 w 1346"/>
                <a:gd name="T21" fmla="*/ 2147483647 h 1347"/>
                <a:gd name="T22" fmla="*/ 2147483647 w 1346"/>
                <a:gd name="T23" fmla="*/ 2147483647 h 1347"/>
                <a:gd name="T24" fmla="*/ 2147483647 w 1346"/>
                <a:gd name="T25" fmla="*/ 2147483647 h 1347"/>
                <a:gd name="T26" fmla="*/ 2147483647 w 1346"/>
                <a:gd name="T27" fmla="*/ 2147483647 h 1347"/>
                <a:gd name="T28" fmla="*/ 2147483647 w 1346"/>
                <a:gd name="T29" fmla="*/ 2147483647 h 1347"/>
                <a:gd name="T30" fmla="*/ 2147483647 w 1346"/>
                <a:gd name="T31" fmla="*/ 2147483647 h 1347"/>
                <a:gd name="T32" fmla="*/ 2147483647 w 1346"/>
                <a:gd name="T33" fmla="*/ 2147483647 h 1347"/>
                <a:gd name="T34" fmla="*/ 2147483647 w 1346"/>
                <a:gd name="T35" fmla="*/ 2147483647 h 1347"/>
                <a:gd name="T36" fmla="*/ 2147483647 w 1346"/>
                <a:gd name="T37" fmla="*/ 2147483647 h 1347"/>
                <a:gd name="T38" fmla="*/ 2147483647 w 1346"/>
                <a:gd name="T39" fmla="*/ 0 h 1347"/>
                <a:gd name="T40" fmla="*/ 2147483647 w 1346"/>
                <a:gd name="T41" fmla="*/ 0 h 1347"/>
                <a:gd name="T42" fmla="*/ 2147483647 w 1346"/>
                <a:gd name="T43" fmla="*/ 2147483647 h 1347"/>
                <a:gd name="T44" fmla="*/ 2147483647 w 1346"/>
                <a:gd name="T45" fmla="*/ 2147483647 h 1347"/>
                <a:gd name="T46" fmla="*/ 2147483647 w 1346"/>
                <a:gd name="T47" fmla="*/ 2147483647 h 1347"/>
                <a:gd name="T48" fmla="*/ 2147483647 w 1346"/>
                <a:gd name="T49" fmla="*/ 2147483647 h 1347"/>
                <a:gd name="T50" fmla="*/ 2147483647 w 1346"/>
                <a:gd name="T51" fmla="*/ 2147483647 h 1347"/>
                <a:gd name="T52" fmla="*/ 2147483647 w 1346"/>
                <a:gd name="T53" fmla="*/ 2147483647 h 1347"/>
                <a:gd name="T54" fmla="*/ 2147483647 w 1346"/>
                <a:gd name="T55" fmla="*/ 2147483647 h 1347"/>
                <a:gd name="T56" fmla="*/ 2147483647 w 1346"/>
                <a:gd name="T57" fmla="*/ 2147483647 h 1347"/>
                <a:gd name="T58" fmla="*/ 2147483647 w 1346"/>
                <a:gd name="T59" fmla="*/ 2147483647 h 1347"/>
                <a:gd name="T60" fmla="*/ 2147483647 w 1346"/>
                <a:gd name="T61" fmla="*/ 2147483647 h 1347"/>
                <a:gd name="T62" fmla="*/ 2147483647 w 1346"/>
                <a:gd name="T63" fmla="*/ 2147483647 h 1347"/>
                <a:gd name="T64" fmla="*/ 2147483647 w 1346"/>
                <a:gd name="T65" fmla="*/ 2147483647 h 1347"/>
                <a:gd name="T66" fmla="*/ 2147483647 w 1346"/>
                <a:gd name="T67" fmla="*/ 2147483647 h 1347"/>
                <a:gd name="T68" fmla="*/ 2147483647 w 1346"/>
                <a:gd name="T69" fmla="*/ 2147483647 h 1347"/>
                <a:gd name="T70" fmla="*/ 2147483647 w 1346"/>
                <a:gd name="T71" fmla="*/ 2147483647 h 1347"/>
                <a:gd name="T72" fmla="*/ 2147483647 w 1346"/>
                <a:gd name="T73" fmla="*/ 2147483647 h 1347"/>
                <a:gd name="T74" fmla="*/ 2147483647 w 1346"/>
                <a:gd name="T75" fmla="*/ 2147483647 h 1347"/>
                <a:gd name="T76" fmla="*/ 2147483647 w 1346"/>
                <a:gd name="T77" fmla="*/ 2147483647 h 1347"/>
                <a:gd name="T78" fmla="*/ 2147483647 w 1346"/>
                <a:gd name="T79" fmla="*/ 2147483647 h 1347"/>
                <a:gd name="T80" fmla="*/ 2147483647 w 1346"/>
                <a:gd name="T81" fmla="*/ 2147483647 h 1347"/>
                <a:gd name="T82" fmla="*/ 2147483647 w 1346"/>
                <a:gd name="T83" fmla="*/ 2147483647 h 1347"/>
                <a:gd name="T84" fmla="*/ 2147483647 w 1346"/>
                <a:gd name="T85" fmla="*/ 2147483647 h 1347"/>
                <a:gd name="T86" fmla="*/ 2147483647 w 1346"/>
                <a:gd name="T87" fmla="*/ 2147483647 h 1347"/>
                <a:gd name="T88" fmla="*/ 2147483647 w 1346"/>
                <a:gd name="T89" fmla="*/ 2147483647 h 1347"/>
                <a:gd name="T90" fmla="*/ 2147483647 w 1346"/>
                <a:gd name="T91" fmla="*/ 2147483647 h 1347"/>
                <a:gd name="T92" fmla="*/ 2147483647 w 1346"/>
                <a:gd name="T93" fmla="*/ 2147483647 h 1347"/>
                <a:gd name="T94" fmla="*/ 2147483647 w 1346"/>
                <a:gd name="T95" fmla="*/ 2147483647 h 1347"/>
                <a:gd name="T96" fmla="*/ 2147483647 w 1346"/>
                <a:gd name="T97" fmla="*/ 2147483647 h 1347"/>
                <a:gd name="T98" fmla="*/ 2147483647 w 1346"/>
                <a:gd name="T99" fmla="*/ 2147483647 h 1347"/>
                <a:gd name="T100" fmla="*/ 0 w 1346"/>
                <a:gd name="T101" fmla="*/ 2147483647 h 1347"/>
                <a:gd name="T102" fmla="*/ 0 w 1346"/>
                <a:gd name="T103" fmla="*/ 2147483647 h 1347"/>
                <a:gd name="T104" fmla="*/ 2147483647 w 1346"/>
                <a:gd name="T105" fmla="*/ 2147483647 h 1347"/>
                <a:gd name="T106" fmla="*/ 2147483647 w 1346"/>
                <a:gd name="T107" fmla="*/ 2147483647 h 1347"/>
                <a:gd name="T108" fmla="*/ 2147483647 w 1346"/>
                <a:gd name="T109" fmla="*/ 0 h 13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6"/>
                <a:gd name="T166" fmla="*/ 0 h 1347"/>
                <a:gd name="T167" fmla="*/ 1346 w 1346"/>
                <a:gd name="T168" fmla="*/ 1347 h 13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6" h="1347">
                  <a:moveTo>
                    <a:pt x="279" y="0"/>
                  </a:moveTo>
                  <a:lnTo>
                    <a:pt x="675" y="0"/>
                  </a:lnTo>
                  <a:lnTo>
                    <a:pt x="403" y="992"/>
                  </a:lnTo>
                  <a:lnTo>
                    <a:pt x="399" y="1015"/>
                  </a:lnTo>
                  <a:lnTo>
                    <a:pt x="397" y="1037"/>
                  </a:lnTo>
                  <a:lnTo>
                    <a:pt x="400" y="1058"/>
                  </a:lnTo>
                  <a:lnTo>
                    <a:pt x="409" y="1075"/>
                  </a:lnTo>
                  <a:lnTo>
                    <a:pt x="422" y="1090"/>
                  </a:lnTo>
                  <a:lnTo>
                    <a:pt x="444" y="1101"/>
                  </a:lnTo>
                  <a:lnTo>
                    <a:pt x="473" y="1108"/>
                  </a:lnTo>
                  <a:lnTo>
                    <a:pt x="510" y="1110"/>
                  </a:lnTo>
                  <a:lnTo>
                    <a:pt x="546" y="1107"/>
                  </a:lnTo>
                  <a:lnTo>
                    <a:pt x="578" y="1099"/>
                  </a:lnTo>
                  <a:lnTo>
                    <a:pt x="605" y="1085"/>
                  </a:lnTo>
                  <a:lnTo>
                    <a:pt x="628" y="1069"/>
                  </a:lnTo>
                  <a:lnTo>
                    <a:pt x="646" y="1049"/>
                  </a:lnTo>
                  <a:lnTo>
                    <a:pt x="661" y="1028"/>
                  </a:lnTo>
                  <a:lnTo>
                    <a:pt x="672" y="1006"/>
                  </a:lnTo>
                  <a:lnTo>
                    <a:pt x="679" y="984"/>
                  </a:lnTo>
                  <a:lnTo>
                    <a:pt x="949" y="0"/>
                  </a:lnTo>
                  <a:lnTo>
                    <a:pt x="1346" y="0"/>
                  </a:lnTo>
                  <a:lnTo>
                    <a:pt x="1086" y="952"/>
                  </a:lnTo>
                  <a:lnTo>
                    <a:pt x="1073" y="993"/>
                  </a:lnTo>
                  <a:lnTo>
                    <a:pt x="1057" y="1033"/>
                  </a:lnTo>
                  <a:lnTo>
                    <a:pt x="1039" y="1072"/>
                  </a:lnTo>
                  <a:lnTo>
                    <a:pt x="1016" y="1108"/>
                  </a:lnTo>
                  <a:lnTo>
                    <a:pt x="992" y="1143"/>
                  </a:lnTo>
                  <a:lnTo>
                    <a:pt x="963" y="1175"/>
                  </a:lnTo>
                  <a:lnTo>
                    <a:pt x="930" y="1206"/>
                  </a:lnTo>
                  <a:lnTo>
                    <a:pt x="894" y="1233"/>
                  </a:lnTo>
                  <a:lnTo>
                    <a:pt x="853" y="1258"/>
                  </a:lnTo>
                  <a:lnTo>
                    <a:pt x="810" y="1281"/>
                  </a:lnTo>
                  <a:lnTo>
                    <a:pt x="760" y="1300"/>
                  </a:lnTo>
                  <a:lnTo>
                    <a:pt x="706" y="1317"/>
                  </a:lnTo>
                  <a:lnTo>
                    <a:pt x="649" y="1329"/>
                  </a:lnTo>
                  <a:lnTo>
                    <a:pt x="585" y="1340"/>
                  </a:lnTo>
                  <a:lnTo>
                    <a:pt x="516" y="1345"/>
                  </a:lnTo>
                  <a:lnTo>
                    <a:pt x="443" y="1347"/>
                  </a:lnTo>
                  <a:lnTo>
                    <a:pt x="382" y="1346"/>
                  </a:lnTo>
                  <a:lnTo>
                    <a:pt x="325" y="1341"/>
                  </a:lnTo>
                  <a:lnTo>
                    <a:pt x="272" y="1334"/>
                  </a:lnTo>
                  <a:lnTo>
                    <a:pt x="224" y="1323"/>
                  </a:lnTo>
                  <a:lnTo>
                    <a:pt x="180" y="1309"/>
                  </a:lnTo>
                  <a:lnTo>
                    <a:pt x="141" y="1293"/>
                  </a:lnTo>
                  <a:lnTo>
                    <a:pt x="107" y="1274"/>
                  </a:lnTo>
                  <a:lnTo>
                    <a:pt x="77" y="1251"/>
                  </a:lnTo>
                  <a:lnTo>
                    <a:pt x="51" y="1225"/>
                  </a:lnTo>
                  <a:lnTo>
                    <a:pt x="31" y="1195"/>
                  </a:lnTo>
                  <a:lnTo>
                    <a:pt x="16" y="1163"/>
                  </a:lnTo>
                  <a:lnTo>
                    <a:pt x="6" y="1127"/>
                  </a:lnTo>
                  <a:lnTo>
                    <a:pt x="0" y="1088"/>
                  </a:lnTo>
                  <a:lnTo>
                    <a:pt x="0" y="1047"/>
                  </a:lnTo>
                  <a:lnTo>
                    <a:pt x="7" y="1002"/>
                  </a:lnTo>
                  <a:lnTo>
                    <a:pt x="17" y="952"/>
                  </a:lnTo>
                  <a:lnTo>
                    <a:pt x="2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1" name="Freeform 5"/>
            <p:cNvSpPr>
              <a:spLocks/>
            </p:cNvSpPr>
            <p:nvPr/>
          </p:nvSpPr>
          <p:spPr bwMode="auto">
            <a:xfrm>
              <a:off x="3290888" y="2876550"/>
              <a:ext cx="1008062" cy="1042988"/>
            </a:xfrm>
            <a:custGeom>
              <a:avLst/>
              <a:gdLst>
                <a:gd name="T0" fmla="*/ 0 w 1269"/>
                <a:gd name="T1" fmla="*/ 2147483647 h 1316"/>
                <a:gd name="T2" fmla="*/ 2147483647 w 1269"/>
                <a:gd name="T3" fmla="*/ 0 h 1316"/>
                <a:gd name="T4" fmla="*/ 2147483647 w 1269"/>
                <a:gd name="T5" fmla="*/ 0 h 1316"/>
                <a:gd name="T6" fmla="*/ 2147483647 w 1269"/>
                <a:gd name="T7" fmla="*/ 2147483647 h 1316"/>
                <a:gd name="T8" fmla="*/ 2147483647 w 1269"/>
                <a:gd name="T9" fmla="*/ 2147483647 h 1316"/>
                <a:gd name="T10" fmla="*/ 2147483647 w 1269"/>
                <a:gd name="T11" fmla="*/ 2147483647 h 1316"/>
                <a:gd name="T12" fmla="*/ 2147483647 w 1269"/>
                <a:gd name="T13" fmla="*/ 2147483647 h 1316"/>
                <a:gd name="T14" fmla="*/ 2147483647 w 1269"/>
                <a:gd name="T15" fmla="*/ 2147483647 h 1316"/>
                <a:gd name="T16" fmla="*/ 2147483647 w 1269"/>
                <a:gd name="T17" fmla="*/ 2147483647 h 1316"/>
                <a:gd name="T18" fmla="*/ 2147483647 w 1269"/>
                <a:gd name="T19" fmla="*/ 2147483647 h 1316"/>
                <a:gd name="T20" fmla="*/ 2147483647 w 1269"/>
                <a:gd name="T21" fmla="*/ 2147483647 h 1316"/>
                <a:gd name="T22" fmla="*/ 2147483647 w 1269"/>
                <a:gd name="T23" fmla="*/ 2147483647 h 1316"/>
                <a:gd name="T24" fmla="*/ 0 w 1269"/>
                <a:gd name="T25" fmla="*/ 2147483647 h 1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1316"/>
                <a:gd name="T41" fmla="*/ 1269 w 1269"/>
                <a:gd name="T42" fmla="*/ 1316 h 1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1316">
                  <a:moveTo>
                    <a:pt x="0" y="1316"/>
                  </a:moveTo>
                  <a:lnTo>
                    <a:pt x="360" y="0"/>
                  </a:lnTo>
                  <a:lnTo>
                    <a:pt x="1269" y="0"/>
                  </a:lnTo>
                  <a:lnTo>
                    <a:pt x="1197" y="264"/>
                  </a:lnTo>
                  <a:lnTo>
                    <a:pt x="685" y="264"/>
                  </a:lnTo>
                  <a:lnTo>
                    <a:pt x="619" y="506"/>
                  </a:lnTo>
                  <a:lnTo>
                    <a:pt x="1116" y="506"/>
                  </a:lnTo>
                  <a:lnTo>
                    <a:pt x="1043" y="768"/>
                  </a:lnTo>
                  <a:lnTo>
                    <a:pt x="546" y="768"/>
                  </a:lnTo>
                  <a:lnTo>
                    <a:pt x="469" y="1053"/>
                  </a:lnTo>
                  <a:lnTo>
                    <a:pt x="1009" y="1053"/>
                  </a:lnTo>
                  <a:lnTo>
                    <a:pt x="937" y="1316"/>
                  </a:lnTo>
                  <a:lnTo>
                    <a:pt x="0" y="1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2" name="Freeform 6"/>
            <p:cNvSpPr>
              <a:spLocks/>
            </p:cNvSpPr>
            <p:nvPr/>
          </p:nvSpPr>
          <p:spPr bwMode="auto">
            <a:xfrm>
              <a:off x="4127500" y="2851150"/>
              <a:ext cx="976313" cy="1093788"/>
            </a:xfrm>
            <a:custGeom>
              <a:avLst/>
              <a:gdLst>
                <a:gd name="T0" fmla="*/ 2147483647 w 1230"/>
                <a:gd name="T1" fmla="*/ 2147483647 h 1377"/>
                <a:gd name="T2" fmla="*/ 2147483647 w 1230"/>
                <a:gd name="T3" fmla="*/ 2147483647 h 1377"/>
                <a:gd name="T4" fmla="*/ 2147483647 w 1230"/>
                <a:gd name="T5" fmla="*/ 2147483647 h 1377"/>
                <a:gd name="T6" fmla="*/ 2147483647 w 1230"/>
                <a:gd name="T7" fmla="*/ 2147483647 h 1377"/>
                <a:gd name="T8" fmla="*/ 2147483647 w 1230"/>
                <a:gd name="T9" fmla="*/ 2147483647 h 1377"/>
                <a:gd name="T10" fmla="*/ 2147483647 w 1230"/>
                <a:gd name="T11" fmla="*/ 2147483647 h 1377"/>
                <a:gd name="T12" fmla="*/ 2147483647 w 1230"/>
                <a:gd name="T13" fmla="*/ 2147483647 h 1377"/>
                <a:gd name="T14" fmla="*/ 2147483647 w 1230"/>
                <a:gd name="T15" fmla="*/ 2147483647 h 1377"/>
                <a:gd name="T16" fmla="*/ 2147483647 w 1230"/>
                <a:gd name="T17" fmla="*/ 2147483647 h 1377"/>
                <a:gd name="T18" fmla="*/ 2147483647 w 1230"/>
                <a:gd name="T19" fmla="*/ 2147483647 h 1377"/>
                <a:gd name="T20" fmla="*/ 2147483647 w 1230"/>
                <a:gd name="T21" fmla="*/ 2147483647 h 1377"/>
                <a:gd name="T22" fmla="*/ 2147483647 w 1230"/>
                <a:gd name="T23" fmla="*/ 2147483647 h 1377"/>
                <a:gd name="T24" fmla="*/ 2147483647 w 1230"/>
                <a:gd name="T25" fmla="*/ 2147483647 h 1377"/>
                <a:gd name="T26" fmla="*/ 2147483647 w 1230"/>
                <a:gd name="T27" fmla="*/ 2147483647 h 1377"/>
                <a:gd name="T28" fmla="*/ 2147483647 w 1230"/>
                <a:gd name="T29" fmla="*/ 2147483647 h 1377"/>
                <a:gd name="T30" fmla="*/ 2147483647 w 1230"/>
                <a:gd name="T31" fmla="*/ 2147483647 h 1377"/>
                <a:gd name="T32" fmla="*/ 2147483647 w 1230"/>
                <a:gd name="T33" fmla="*/ 2147483647 h 1377"/>
                <a:gd name="T34" fmla="*/ 2147483647 w 1230"/>
                <a:gd name="T35" fmla="*/ 2147483647 h 1377"/>
                <a:gd name="T36" fmla="*/ 2147483647 w 1230"/>
                <a:gd name="T37" fmla="*/ 2147483647 h 1377"/>
                <a:gd name="T38" fmla="*/ 2147483647 w 1230"/>
                <a:gd name="T39" fmla="*/ 2147483647 h 1377"/>
                <a:gd name="T40" fmla="*/ 2147483647 w 1230"/>
                <a:gd name="T41" fmla="*/ 2147483647 h 1377"/>
                <a:gd name="T42" fmla="*/ 2147483647 w 1230"/>
                <a:gd name="T43" fmla="*/ 2147483647 h 1377"/>
                <a:gd name="T44" fmla="*/ 2147483647 w 1230"/>
                <a:gd name="T45" fmla="*/ 2147483647 h 1377"/>
                <a:gd name="T46" fmla="*/ 2147483647 w 1230"/>
                <a:gd name="T47" fmla="*/ 2147483647 h 1377"/>
                <a:gd name="T48" fmla="*/ 2147483647 w 1230"/>
                <a:gd name="T49" fmla="*/ 2147483647 h 1377"/>
                <a:gd name="T50" fmla="*/ 2147483647 w 1230"/>
                <a:gd name="T51" fmla="*/ 2147483647 h 1377"/>
                <a:gd name="T52" fmla="*/ 2147483647 w 1230"/>
                <a:gd name="T53" fmla="*/ 2147483647 h 1377"/>
                <a:gd name="T54" fmla="*/ 2147483647 w 1230"/>
                <a:gd name="T55" fmla="*/ 2147483647 h 1377"/>
                <a:gd name="T56" fmla="*/ 2147483647 w 1230"/>
                <a:gd name="T57" fmla="*/ 2147483647 h 1377"/>
                <a:gd name="T58" fmla="*/ 2147483647 w 1230"/>
                <a:gd name="T59" fmla="*/ 2147483647 h 1377"/>
                <a:gd name="T60" fmla="*/ 2147483647 w 1230"/>
                <a:gd name="T61" fmla="*/ 2147483647 h 1377"/>
                <a:gd name="T62" fmla="*/ 2147483647 w 1230"/>
                <a:gd name="T63" fmla="*/ 2147483647 h 1377"/>
                <a:gd name="T64" fmla="*/ 2147483647 w 1230"/>
                <a:gd name="T65" fmla="*/ 2147483647 h 1377"/>
                <a:gd name="T66" fmla="*/ 2147483647 w 1230"/>
                <a:gd name="T67" fmla="*/ 2147483647 h 1377"/>
                <a:gd name="T68" fmla="*/ 2147483647 w 1230"/>
                <a:gd name="T69" fmla="*/ 2147483647 h 1377"/>
                <a:gd name="T70" fmla="*/ 2147483647 w 1230"/>
                <a:gd name="T71" fmla="*/ 2147483647 h 1377"/>
                <a:gd name="T72" fmla="*/ 2147483647 w 1230"/>
                <a:gd name="T73" fmla="*/ 2147483647 h 1377"/>
                <a:gd name="T74" fmla="*/ 2147483647 w 1230"/>
                <a:gd name="T75" fmla="*/ 2147483647 h 1377"/>
                <a:gd name="T76" fmla="*/ 2147483647 w 1230"/>
                <a:gd name="T77" fmla="*/ 2147483647 h 1377"/>
                <a:gd name="T78" fmla="*/ 2147483647 w 1230"/>
                <a:gd name="T79" fmla="*/ 2147483647 h 1377"/>
                <a:gd name="T80" fmla="*/ 2147483647 w 1230"/>
                <a:gd name="T81" fmla="*/ 2147483647 h 1377"/>
                <a:gd name="T82" fmla="*/ 2147483647 w 1230"/>
                <a:gd name="T83" fmla="*/ 2147483647 h 1377"/>
                <a:gd name="T84" fmla="*/ 2147483647 w 1230"/>
                <a:gd name="T85" fmla="*/ 2147483647 h 1377"/>
                <a:gd name="T86" fmla="*/ 2147483647 w 1230"/>
                <a:gd name="T87" fmla="*/ 2147483647 h 1377"/>
                <a:gd name="T88" fmla="*/ 2147483647 w 1230"/>
                <a:gd name="T89" fmla="*/ 2147483647 h 1377"/>
                <a:gd name="T90" fmla="*/ 2147483647 w 1230"/>
                <a:gd name="T91" fmla="*/ 2147483647 h 1377"/>
                <a:gd name="T92" fmla="*/ 2147483647 w 1230"/>
                <a:gd name="T93" fmla="*/ 2147483647 h 1377"/>
                <a:gd name="T94" fmla="*/ 0 w 1230"/>
                <a:gd name="T95" fmla="*/ 2147483647 h 1377"/>
                <a:gd name="T96" fmla="*/ 2147483647 w 1230"/>
                <a:gd name="T97" fmla="*/ 2147483647 h 1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0"/>
                <a:gd name="T148" fmla="*/ 0 h 1377"/>
                <a:gd name="T149" fmla="*/ 1230 w 1230"/>
                <a:gd name="T150" fmla="*/ 1377 h 1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0" h="1377">
                  <a:moveTo>
                    <a:pt x="417" y="906"/>
                  </a:moveTo>
                  <a:lnTo>
                    <a:pt x="391" y="998"/>
                  </a:lnTo>
                  <a:lnTo>
                    <a:pt x="385" y="1026"/>
                  </a:lnTo>
                  <a:lnTo>
                    <a:pt x="383" y="1052"/>
                  </a:lnTo>
                  <a:lnTo>
                    <a:pt x="386" y="1077"/>
                  </a:lnTo>
                  <a:lnTo>
                    <a:pt x="396" y="1098"/>
                  </a:lnTo>
                  <a:lnTo>
                    <a:pt x="412" y="1115"/>
                  </a:lnTo>
                  <a:lnTo>
                    <a:pt x="435" y="1129"/>
                  </a:lnTo>
                  <a:lnTo>
                    <a:pt x="468" y="1137"/>
                  </a:lnTo>
                  <a:lnTo>
                    <a:pt x="510" y="1140"/>
                  </a:lnTo>
                  <a:lnTo>
                    <a:pt x="543" y="1137"/>
                  </a:lnTo>
                  <a:lnTo>
                    <a:pt x="573" y="1129"/>
                  </a:lnTo>
                  <a:lnTo>
                    <a:pt x="599" y="1116"/>
                  </a:lnTo>
                  <a:lnTo>
                    <a:pt x="623" y="1100"/>
                  </a:lnTo>
                  <a:lnTo>
                    <a:pt x="642" y="1080"/>
                  </a:lnTo>
                  <a:lnTo>
                    <a:pt x="658" y="1058"/>
                  </a:lnTo>
                  <a:lnTo>
                    <a:pt x="671" y="1034"/>
                  </a:lnTo>
                  <a:lnTo>
                    <a:pt x="679" y="1010"/>
                  </a:lnTo>
                  <a:lnTo>
                    <a:pt x="683" y="990"/>
                  </a:lnTo>
                  <a:lnTo>
                    <a:pt x="684" y="971"/>
                  </a:lnTo>
                  <a:lnTo>
                    <a:pt x="683" y="954"/>
                  </a:lnTo>
                  <a:lnTo>
                    <a:pt x="679" y="938"/>
                  </a:lnTo>
                  <a:lnTo>
                    <a:pt x="673" y="924"/>
                  </a:lnTo>
                  <a:lnTo>
                    <a:pt x="664" y="910"/>
                  </a:lnTo>
                  <a:lnTo>
                    <a:pt x="654" y="897"/>
                  </a:lnTo>
                  <a:lnTo>
                    <a:pt x="642" y="885"/>
                  </a:lnTo>
                  <a:lnTo>
                    <a:pt x="628" y="874"/>
                  </a:lnTo>
                  <a:lnTo>
                    <a:pt x="614" y="864"/>
                  </a:lnTo>
                  <a:lnTo>
                    <a:pt x="598" y="853"/>
                  </a:lnTo>
                  <a:lnTo>
                    <a:pt x="582" y="844"/>
                  </a:lnTo>
                  <a:lnTo>
                    <a:pt x="565" y="835"/>
                  </a:lnTo>
                  <a:lnTo>
                    <a:pt x="548" y="825"/>
                  </a:lnTo>
                  <a:lnTo>
                    <a:pt x="531" y="816"/>
                  </a:lnTo>
                  <a:lnTo>
                    <a:pt x="514" y="806"/>
                  </a:lnTo>
                  <a:lnTo>
                    <a:pt x="494" y="796"/>
                  </a:lnTo>
                  <a:lnTo>
                    <a:pt x="474" y="786"/>
                  </a:lnTo>
                  <a:lnTo>
                    <a:pt x="455" y="776"/>
                  </a:lnTo>
                  <a:lnTo>
                    <a:pt x="437" y="767"/>
                  </a:lnTo>
                  <a:lnTo>
                    <a:pt x="419" y="756"/>
                  </a:lnTo>
                  <a:lnTo>
                    <a:pt x="401" y="747"/>
                  </a:lnTo>
                  <a:lnTo>
                    <a:pt x="384" y="736"/>
                  </a:lnTo>
                  <a:lnTo>
                    <a:pt x="368" y="726"/>
                  </a:lnTo>
                  <a:lnTo>
                    <a:pt x="352" y="715"/>
                  </a:lnTo>
                  <a:lnTo>
                    <a:pt x="337" y="705"/>
                  </a:lnTo>
                  <a:lnTo>
                    <a:pt x="322" y="693"/>
                  </a:lnTo>
                  <a:lnTo>
                    <a:pt x="308" y="683"/>
                  </a:lnTo>
                  <a:lnTo>
                    <a:pt x="295" y="671"/>
                  </a:lnTo>
                  <a:lnTo>
                    <a:pt x="283" y="660"/>
                  </a:lnTo>
                  <a:lnTo>
                    <a:pt x="271" y="648"/>
                  </a:lnTo>
                  <a:lnTo>
                    <a:pt x="260" y="636"/>
                  </a:lnTo>
                  <a:lnTo>
                    <a:pt x="251" y="623"/>
                  </a:lnTo>
                  <a:lnTo>
                    <a:pt x="241" y="610"/>
                  </a:lnTo>
                  <a:lnTo>
                    <a:pt x="233" y="597"/>
                  </a:lnTo>
                  <a:lnTo>
                    <a:pt x="226" y="583"/>
                  </a:lnTo>
                  <a:lnTo>
                    <a:pt x="220" y="569"/>
                  </a:lnTo>
                  <a:lnTo>
                    <a:pt x="214" y="554"/>
                  </a:lnTo>
                  <a:lnTo>
                    <a:pt x="210" y="539"/>
                  </a:lnTo>
                  <a:lnTo>
                    <a:pt x="207" y="523"/>
                  </a:lnTo>
                  <a:lnTo>
                    <a:pt x="204" y="507"/>
                  </a:lnTo>
                  <a:lnTo>
                    <a:pt x="203" y="490"/>
                  </a:lnTo>
                  <a:lnTo>
                    <a:pt x="201" y="472"/>
                  </a:lnTo>
                  <a:lnTo>
                    <a:pt x="203" y="453"/>
                  </a:lnTo>
                  <a:lnTo>
                    <a:pt x="205" y="435"/>
                  </a:lnTo>
                  <a:lnTo>
                    <a:pt x="207" y="415"/>
                  </a:lnTo>
                  <a:lnTo>
                    <a:pt x="211" y="394"/>
                  </a:lnTo>
                  <a:lnTo>
                    <a:pt x="216" y="373"/>
                  </a:lnTo>
                  <a:lnTo>
                    <a:pt x="231" y="328"/>
                  </a:lnTo>
                  <a:lnTo>
                    <a:pt x="249" y="286"/>
                  </a:lnTo>
                  <a:lnTo>
                    <a:pt x="271" y="247"/>
                  </a:lnTo>
                  <a:lnTo>
                    <a:pt x="296" y="210"/>
                  </a:lnTo>
                  <a:lnTo>
                    <a:pt x="324" y="177"/>
                  </a:lnTo>
                  <a:lnTo>
                    <a:pt x="356" y="147"/>
                  </a:lnTo>
                  <a:lnTo>
                    <a:pt x="390" y="118"/>
                  </a:lnTo>
                  <a:lnTo>
                    <a:pt x="428" y="93"/>
                  </a:lnTo>
                  <a:lnTo>
                    <a:pt x="468" y="72"/>
                  </a:lnTo>
                  <a:lnTo>
                    <a:pt x="511" y="52"/>
                  </a:lnTo>
                  <a:lnTo>
                    <a:pt x="557" y="37"/>
                  </a:lnTo>
                  <a:lnTo>
                    <a:pt x="605" y="23"/>
                  </a:lnTo>
                  <a:lnTo>
                    <a:pt x="655" y="13"/>
                  </a:lnTo>
                  <a:lnTo>
                    <a:pt x="707" y="6"/>
                  </a:lnTo>
                  <a:lnTo>
                    <a:pt x="762" y="1"/>
                  </a:lnTo>
                  <a:lnTo>
                    <a:pt x="819" y="0"/>
                  </a:lnTo>
                  <a:lnTo>
                    <a:pt x="881" y="2"/>
                  </a:lnTo>
                  <a:lnTo>
                    <a:pt x="938" y="8"/>
                  </a:lnTo>
                  <a:lnTo>
                    <a:pt x="991" y="18"/>
                  </a:lnTo>
                  <a:lnTo>
                    <a:pt x="1037" y="31"/>
                  </a:lnTo>
                  <a:lnTo>
                    <a:pt x="1079" y="49"/>
                  </a:lnTo>
                  <a:lnTo>
                    <a:pt x="1115" y="69"/>
                  </a:lnTo>
                  <a:lnTo>
                    <a:pt x="1147" y="93"/>
                  </a:lnTo>
                  <a:lnTo>
                    <a:pt x="1174" y="119"/>
                  </a:lnTo>
                  <a:lnTo>
                    <a:pt x="1195" y="150"/>
                  </a:lnTo>
                  <a:lnTo>
                    <a:pt x="1211" y="182"/>
                  </a:lnTo>
                  <a:lnTo>
                    <a:pt x="1223" y="217"/>
                  </a:lnTo>
                  <a:lnTo>
                    <a:pt x="1229" y="254"/>
                  </a:lnTo>
                  <a:lnTo>
                    <a:pt x="1230" y="294"/>
                  </a:lnTo>
                  <a:lnTo>
                    <a:pt x="1227" y="336"/>
                  </a:lnTo>
                  <a:lnTo>
                    <a:pt x="1219" y="380"/>
                  </a:lnTo>
                  <a:lnTo>
                    <a:pt x="1205" y="425"/>
                  </a:lnTo>
                  <a:lnTo>
                    <a:pt x="839" y="425"/>
                  </a:lnTo>
                  <a:lnTo>
                    <a:pt x="842" y="410"/>
                  </a:lnTo>
                  <a:lnTo>
                    <a:pt x="846" y="396"/>
                  </a:lnTo>
                  <a:lnTo>
                    <a:pt x="850" y="380"/>
                  </a:lnTo>
                  <a:lnTo>
                    <a:pt x="852" y="364"/>
                  </a:lnTo>
                  <a:lnTo>
                    <a:pt x="854" y="349"/>
                  </a:lnTo>
                  <a:lnTo>
                    <a:pt x="856" y="333"/>
                  </a:lnTo>
                  <a:lnTo>
                    <a:pt x="856" y="318"/>
                  </a:lnTo>
                  <a:lnTo>
                    <a:pt x="855" y="305"/>
                  </a:lnTo>
                  <a:lnTo>
                    <a:pt x="852" y="291"/>
                  </a:lnTo>
                  <a:lnTo>
                    <a:pt x="847" y="278"/>
                  </a:lnTo>
                  <a:lnTo>
                    <a:pt x="839" y="267"/>
                  </a:lnTo>
                  <a:lnTo>
                    <a:pt x="830" y="258"/>
                  </a:lnTo>
                  <a:lnTo>
                    <a:pt x="818" y="249"/>
                  </a:lnTo>
                  <a:lnTo>
                    <a:pt x="802" y="243"/>
                  </a:lnTo>
                  <a:lnTo>
                    <a:pt x="783" y="238"/>
                  </a:lnTo>
                  <a:lnTo>
                    <a:pt x="760" y="236"/>
                  </a:lnTo>
                  <a:lnTo>
                    <a:pt x="731" y="236"/>
                  </a:lnTo>
                  <a:lnTo>
                    <a:pt x="705" y="239"/>
                  </a:lnTo>
                  <a:lnTo>
                    <a:pt x="680" y="246"/>
                  </a:lnTo>
                  <a:lnTo>
                    <a:pt x="659" y="255"/>
                  </a:lnTo>
                  <a:lnTo>
                    <a:pt x="639" y="269"/>
                  </a:lnTo>
                  <a:lnTo>
                    <a:pt x="623" y="285"/>
                  </a:lnTo>
                  <a:lnTo>
                    <a:pt x="609" y="303"/>
                  </a:lnTo>
                  <a:lnTo>
                    <a:pt x="598" y="324"/>
                  </a:lnTo>
                  <a:lnTo>
                    <a:pt x="590" y="352"/>
                  </a:lnTo>
                  <a:lnTo>
                    <a:pt x="586" y="376"/>
                  </a:lnTo>
                  <a:lnTo>
                    <a:pt x="590" y="399"/>
                  </a:lnTo>
                  <a:lnTo>
                    <a:pt x="598" y="418"/>
                  </a:lnTo>
                  <a:lnTo>
                    <a:pt x="612" y="437"/>
                  </a:lnTo>
                  <a:lnTo>
                    <a:pt x="629" y="453"/>
                  </a:lnTo>
                  <a:lnTo>
                    <a:pt x="650" y="469"/>
                  </a:lnTo>
                  <a:lnTo>
                    <a:pt x="674" y="485"/>
                  </a:lnTo>
                  <a:lnTo>
                    <a:pt x="698" y="498"/>
                  </a:lnTo>
                  <a:lnTo>
                    <a:pt x="722" y="511"/>
                  </a:lnTo>
                  <a:lnTo>
                    <a:pt x="745" y="524"/>
                  </a:lnTo>
                  <a:lnTo>
                    <a:pt x="768" y="536"/>
                  </a:lnTo>
                  <a:lnTo>
                    <a:pt x="790" y="548"/>
                  </a:lnTo>
                  <a:lnTo>
                    <a:pt x="812" y="559"/>
                  </a:lnTo>
                  <a:lnTo>
                    <a:pt x="834" y="570"/>
                  </a:lnTo>
                  <a:lnTo>
                    <a:pt x="855" y="581"/>
                  </a:lnTo>
                  <a:lnTo>
                    <a:pt x="874" y="592"/>
                  </a:lnTo>
                  <a:lnTo>
                    <a:pt x="895" y="602"/>
                  </a:lnTo>
                  <a:lnTo>
                    <a:pt x="913" y="614"/>
                  </a:lnTo>
                  <a:lnTo>
                    <a:pt x="931" y="624"/>
                  </a:lnTo>
                  <a:lnTo>
                    <a:pt x="948" y="636"/>
                  </a:lnTo>
                  <a:lnTo>
                    <a:pt x="964" y="647"/>
                  </a:lnTo>
                  <a:lnTo>
                    <a:pt x="980" y="659"/>
                  </a:lnTo>
                  <a:lnTo>
                    <a:pt x="994" y="671"/>
                  </a:lnTo>
                  <a:lnTo>
                    <a:pt x="1008" y="684"/>
                  </a:lnTo>
                  <a:lnTo>
                    <a:pt x="1019" y="697"/>
                  </a:lnTo>
                  <a:lnTo>
                    <a:pt x="1031" y="711"/>
                  </a:lnTo>
                  <a:lnTo>
                    <a:pt x="1041" y="726"/>
                  </a:lnTo>
                  <a:lnTo>
                    <a:pt x="1049" y="741"/>
                  </a:lnTo>
                  <a:lnTo>
                    <a:pt x="1058" y="757"/>
                  </a:lnTo>
                  <a:lnTo>
                    <a:pt x="1063" y="775"/>
                  </a:lnTo>
                  <a:lnTo>
                    <a:pt x="1068" y="793"/>
                  </a:lnTo>
                  <a:lnTo>
                    <a:pt x="1072" y="813"/>
                  </a:lnTo>
                  <a:lnTo>
                    <a:pt x="1074" y="833"/>
                  </a:lnTo>
                  <a:lnTo>
                    <a:pt x="1075" y="855"/>
                  </a:lnTo>
                  <a:lnTo>
                    <a:pt x="1074" y="878"/>
                  </a:lnTo>
                  <a:lnTo>
                    <a:pt x="1072" y="902"/>
                  </a:lnTo>
                  <a:lnTo>
                    <a:pt x="1067" y="928"/>
                  </a:lnTo>
                  <a:lnTo>
                    <a:pt x="1062" y="955"/>
                  </a:lnTo>
                  <a:lnTo>
                    <a:pt x="1054" y="984"/>
                  </a:lnTo>
                  <a:lnTo>
                    <a:pt x="1040" y="1030"/>
                  </a:lnTo>
                  <a:lnTo>
                    <a:pt x="1021" y="1073"/>
                  </a:lnTo>
                  <a:lnTo>
                    <a:pt x="1000" y="1114"/>
                  </a:lnTo>
                  <a:lnTo>
                    <a:pt x="975" y="1152"/>
                  </a:lnTo>
                  <a:lnTo>
                    <a:pt x="947" y="1188"/>
                  </a:lnTo>
                  <a:lnTo>
                    <a:pt x="915" y="1220"/>
                  </a:lnTo>
                  <a:lnTo>
                    <a:pt x="881" y="1249"/>
                  </a:lnTo>
                  <a:lnTo>
                    <a:pt x="843" y="1276"/>
                  </a:lnTo>
                  <a:lnTo>
                    <a:pt x="802" y="1299"/>
                  </a:lnTo>
                  <a:lnTo>
                    <a:pt x="758" y="1320"/>
                  </a:lnTo>
                  <a:lnTo>
                    <a:pt x="712" y="1337"/>
                  </a:lnTo>
                  <a:lnTo>
                    <a:pt x="662" y="1351"/>
                  </a:lnTo>
                  <a:lnTo>
                    <a:pt x="610" y="1362"/>
                  </a:lnTo>
                  <a:lnTo>
                    <a:pt x="555" y="1371"/>
                  </a:lnTo>
                  <a:lnTo>
                    <a:pt x="498" y="1375"/>
                  </a:lnTo>
                  <a:lnTo>
                    <a:pt x="437" y="1377"/>
                  </a:lnTo>
                  <a:lnTo>
                    <a:pt x="372" y="1375"/>
                  </a:lnTo>
                  <a:lnTo>
                    <a:pt x="312" y="1370"/>
                  </a:lnTo>
                  <a:lnTo>
                    <a:pt x="258" y="1361"/>
                  </a:lnTo>
                  <a:lnTo>
                    <a:pt x="210" y="1350"/>
                  </a:lnTo>
                  <a:lnTo>
                    <a:pt x="167" y="1335"/>
                  </a:lnTo>
                  <a:lnTo>
                    <a:pt x="129" y="1319"/>
                  </a:lnTo>
                  <a:lnTo>
                    <a:pt x="97" y="1299"/>
                  </a:lnTo>
                  <a:lnTo>
                    <a:pt x="69" y="1277"/>
                  </a:lnTo>
                  <a:lnTo>
                    <a:pt x="46" y="1253"/>
                  </a:lnTo>
                  <a:lnTo>
                    <a:pt x="28" y="1226"/>
                  </a:lnTo>
                  <a:lnTo>
                    <a:pt x="15" y="1199"/>
                  </a:lnTo>
                  <a:lnTo>
                    <a:pt x="5" y="1171"/>
                  </a:lnTo>
                  <a:lnTo>
                    <a:pt x="0" y="1140"/>
                  </a:lnTo>
                  <a:lnTo>
                    <a:pt x="0" y="1110"/>
                  </a:lnTo>
                  <a:lnTo>
                    <a:pt x="2" y="1079"/>
                  </a:lnTo>
                  <a:lnTo>
                    <a:pt x="10" y="1046"/>
                  </a:lnTo>
                  <a:lnTo>
                    <a:pt x="48" y="906"/>
                  </a:lnTo>
                  <a:lnTo>
                    <a:pt x="417" y="9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3" name="Freeform 7"/>
            <p:cNvSpPr>
              <a:spLocks/>
            </p:cNvSpPr>
            <p:nvPr/>
          </p:nvSpPr>
          <p:spPr bwMode="auto">
            <a:xfrm>
              <a:off x="5062538" y="2876550"/>
              <a:ext cx="874712" cy="1042988"/>
            </a:xfrm>
            <a:custGeom>
              <a:avLst/>
              <a:gdLst>
                <a:gd name="T0" fmla="*/ 2147483647 w 1103"/>
                <a:gd name="T1" fmla="*/ 0 h 1316"/>
                <a:gd name="T2" fmla="*/ 2147483647 w 1103"/>
                <a:gd name="T3" fmla="*/ 0 h 1316"/>
                <a:gd name="T4" fmla="*/ 2147483647 w 1103"/>
                <a:gd name="T5" fmla="*/ 2147483647 h 1316"/>
                <a:gd name="T6" fmla="*/ 2147483647 w 1103"/>
                <a:gd name="T7" fmla="*/ 2147483647 h 1316"/>
                <a:gd name="T8" fmla="*/ 2147483647 w 1103"/>
                <a:gd name="T9" fmla="*/ 2147483647 h 1316"/>
                <a:gd name="T10" fmla="*/ 2147483647 w 1103"/>
                <a:gd name="T11" fmla="*/ 2147483647 h 1316"/>
                <a:gd name="T12" fmla="*/ 2147483647 w 1103"/>
                <a:gd name="T13" fmla="*/ 2147483647 h 1316"/>
                <a:gd name="T14" fmla="*/ 0 w 1103"/>
                <a:gd name="T15" fmla="*/ 2147483647 h 1316"/>
                <a:gd name="T16" fmla="*/ 2147483647 w 1103"/>
                <a:gd name="T17" fmla="*/ 0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3"/>
                <a:gd name="T28" fmla="*/ 0 h 1316"/>
                <a:gd name="T29" fmla="*/ 1103 w 1103"/>
                <a:gd name="T30" fmla="*/ 1316 h 13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3" h="1316">
                  <a:moveTo>
                    <a:pt x="72" y="0"/>
                  </a:moveTo>
                  <a:lnTo>
                    <a:pt x="1103" y="0"/>
                  </a:lnTo>
                  <a:lnTo>
                    <a:pt x="1030" y="264"/>
                  </a:lnTo>
                  <a:lnTo>
                    <a:pt x="709" y="264"/>
                  </a:lnTo>
                  <a:lnTo>
                    <a:pt x="422" y="1316"/>
                  </a:lnTo>
                  <a:lnTo>
                    <a:pt x="24" y="1316"/>
                  </a:lnTo>
                  <a:lnTo>
                    <a:pt x="312" y="264"/>
                  </a:lnTo>
                  <a:lnTo>
                    <a:pt x="0" y="264"/>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4" name="Freeform 8"/>
            <p:cNvSpPr>
              <a:spLocks/>
            </p:cNvSpPr>
            <p:nvPr/>
          </p:nvSpPr>
          <p:spPr bwMode="auto">
            <a:xfrm>
              <a:off x="2530475" y="2622550"/>
              <a:ext cx="101600" cy="117475"/>
            </a:xfrm>
            <a:custGeom>
              <a:avLst/>
              <a:gdLst>
                <a:gd name="T0" fmla="*/ 2147483647 w 128"/>
                <a:gd name="T1" fmla="*/ 2147483647 h 146"/>
                <a:gd name="T2" fmla="*/ 2147483647 w 128"/>
                <a:gd name="T3" fmla="*/ 2147483647 h 146"/>
                <a:gd name="T4" fmla="*/ 2147483647 w 128"/>
                <a:gd name="T5" fmla="*/ 2147483647 h 146"/>
                <a:gd name="T6" fmla="*/ 2147483647 w 128"/>
                <a:gd name="T7" fmla="*/ 2147483647 h 146"/>
                <a:gd name="T8" fmla="*/ 2147483647 w 128"/>
                <a:gd name="T9" fmla="*/ 2147483647 h 146"/>
                <a:gd name="T10" fmla="*/ 2147483647 w 128"/>
                <a:gd name="T11" fmla="*/ 2147483647 h 146"/>
                <a:gd name="T12" fmla="*/ 2147483647 w 128"/>
                <a:gd name="T13" fmla="*/ 2147483647 h 146"/>
                <a:gd name="T14" fmla="*/ 2147483647 w 128"/>
                <a:gd name="T15" fmla="*/ 2147483647 h 146"/>
                <a:gd name="T16" fmla="*/ 2147483647 w 128"/>
                <a:gd name="T17" fmla="*/ 2147483647 h 146"/>
                <a:gd name="T18" fmla="*/ 2147483647 w 128"/>
                <a:gd name="T19" fmla="*/ 2147483647 h 146"/>
                <a:gd name="T20" fmla="*/ 2147483647 w 128"/>
                <a:gd name="T21" fmla="*/ 2147483647 h 146"/>
                <a:gd name="T22" fmla="*/ 2147483647 w 128"/>
                <a:gd name="T23" fmla="*/ 2147483647 h 146"/>
                <a:gd name="T24" fmla="*/ 2147483647 w 128"/>
                <a:gd name="T25" fmla="*/ 2147483647 h 146"/>
                <a:gd name="T26" fmla="*/ 2147483647 w 128"/>
                <a:gd name="T27" fmla="*/ 2147483647 h 146"/>
                <a:gd name="T28" fmla="*/ 2147483647 w 128"/>
                <a:gd name="T29" fmla="*/ 2147483647 h 146"/>
                <a:gd name="T30" fmla="*/ 2147483647 w 128"/>
                <a:gd name="T31" fmla="*/ 2147483647 h 146"/>
                <a:gd name="T32" fmla="*/ 2147483647 w 128"/>
                <a:gd name="T33" fmla="*/ 2147483647 h 146"/>
                <a:gd name="T34" fmla="*/ 2147483647 w 128"/>
                <a:gd name="T35" fmla="*/ 2147483647 h 146"/>
                <a:gd name="T36" fmla="*/ 2147483647 w 128"/>
                <a:gd name="T37" fmla="*/ 2147483647 h 146"/>
                <a:gd name="T38" fmla="*/ 2147483647 w 128"/>
                <a:gd name="T39" fmla="*/ 2147483647 h 146"/>
                <a:gd name="T40" fmla="*/ 2147483647 w 128"/>
                <a:gd name="T41" fmla="*/ 2147483647 h 146"/>
                <a:gd name="T42" fmla="*/ 2147483647 w 128"/>
                <a:gd name="T43" fmla="*/ 2147483647 h 146"/>
                <a:gd name="T44" fmla="*/ 2147483647 w 128"/>
                <a:gd name="T45" fmla="*/ 2147483647 h 146"/>
                <a:gd name="T46" fmla="*/ 2147483647 w 128"/>
                <a:gd name="T47" fmla="*/ 2147483647 h 146"/>
                <a:gd name="T48" fmla="*/ 2147483647 w 128"/>
                <a:gd name="T49" fmla="*/ 2147483647 h 146"/>
                <a:gd name="T50" fmla="*/ 2147483647 w 128"/>
                <a:gd name="T51" fmla="*/ 2147483647 h 146"/>
                <a:gd name="T52" fmla="*/ 2147483647 w 128"/>
                <a:gd name="T53" fmla="*/ 2147483647 h 146"/>
                <a:gd name="T54" fmla="*/ 2147483647 w 128"/>
                <a:gd name="T55" fmla="*/ 2147483647 h 146"/>
                <a:gd name="T56" fmla="*/ 2147483647 w 128"/>
                <a:gd name="T57" fmla="*/ 2147483647 h 146"/>
                <a:gd name="T58" fmla="*/ 2147483647 w 128"/>
                <a:gd name="T59" fmla="*/ 2147483647 h 146"/>
                <a:gd name="T60" fmla="*/ 2147483647 w 128"/>
                <a:gd name="T61" fmla="*/ 2147483647 h 146"/>
                <a:gd name="T62" fmla="*/ 2147483647 w 128"/>
                <a:gd name="T63" fmla="*/ 2147483647 h 146"/>
                <a:gd name="T64" fmla="*/ 2147483647 w 128"/>
                <a:gd name="T65" fmla="*/ 2147483647 h 146"/>
                <a:gd name="T66" fmla="*/ 2147483647 w 128"/>
                <a:gd name="T67" fmla="*/ 2147483647 h 146"/>
                <a:gd name="T68" fmla="*/ 2147483647 w 128"/>
                <a:gd name="T69" fmla="*/ 2147483647 h 146"/>
                <a:gd name="T70" fmla="*/ 0 w 128"/>
                <a:gd name="T71" fmla="*/ 2147483647 h 146"/>
                <a:gd name="T72" fmla="*/ 0 w 128"/>
                <a:gd name="T73" fmla="*/ 2147483647 h 146"/>
                <a:gd name="T74" fmla="*/ 2147483647 w 128"/>
                <a:gd name="T75" fmla="*/ 2147483647 h 146"/>
                <a:gd name="T76" fmla="*/ 2147483647 w 128"/>
                <a:gd name="T77" fmla="*/ 2147483647 h 146"/>
                <a:gd name="T78" fmla="*/ 2147483647 w 128"/>
                <a:gd name="T79" fmla="*/ 2147483647 h 146"/>
                <a:gd name="T80" fmla="*/ 2147483647 w 128"/>
                <a:gd name="T81" fmla="*/ 2147483647 h 146"/>
                <a:gd name="T82" fmla="*/ 2147483647 w 128"/>
                <a:gd name="T83" fmla="*/ 2147483647 h 146"/>
                <a:gd name="T84" fmla="*/ 2147483647 w 128"/>
                <a:gd name="T85" fmla="*/ 2147483647 h 146"/>
                <a:gd name="T86" fmla="*/ 2147483647 w 128"/>
                <a:gd name="T87" fmla="*/ 2147483647 h 146"/>
                <a:gd name="T88" fmla="*/ 2147483647 w 128"/>
                <a:gd name="T89" fmla="*/ 2147483647 h 146"/>
                <a:gd name="T90" fmla="*/ 2147483647 w 128"/>
                <a:gd name="T91" fmla="*/ 2147483647 h 146"/>
                <a:gd name="T92" fmla="*/ 2147483647 w 128"/>
                <a:gd name="T93" fmla="*/ 0 h 146"/>
                <a:gd name="T94" fmla="*/ 2147483647 w 128"/>
                <a:gd name="T95" fmla="*/ 2147483647 h 146"/>
                <a:gd name="T96" fmla="*/ 2147483647 w 128"/>
                <a:gd name="T97" fmla="*/ 2147483647 h 146"/>
                <a:gd name="T98" fmla="*/ 2147483647 w 128"/>
                <a:gd name="T99" fmla="*/ 2147483647 h 146"/>
                <a:gd name="T100" fmla="*/ 2147483647 w 128"/>
                <a:gd name="T101" fmla="*/ 2147483647 h 146"/>
                <a:gd name="T102" fmla="*/ 2147483647 w 128"/>
                <a:gd name="T103" fmla="*/ 2147483647 h 146"/>
                <a:gd name="T104" fmla="*/ 2147483647 w 128"/>
                <a:gd name="T105" fmla="*/ 2147483647 h 146"/>
                <a:gd name="T106" fmla="*/ 2147483647 w 128"/>
                <a:gd name="T107" fmla="*/ 2147483647 h 146"/>
                <a:gd name="T108" fmla="*/ 2147483647 w 128"/>
                <a:gd name="T109" fmla="*/ 2147483647 h 146"/>
                <a:gd name="T110" fmla="*/ 2147483647 w 128"/>
                <a:gd name="T111" fmla="*/ 2147483647 h 146"/>
                <a:gd name="T112" fmla="*/ 2147483647 w 128"/>
                <a:gd name="T113" fmla="*/ 2147483647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46"/>
                <a:gd name="T173" fmla="*/ 128 w 128"/>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46">
                  <a:moveTo>
                    <a:pt x="83" y="52"/>
                  </a:moveTo>
                  <a:lnTo>
                    <a:pt x="85" y="43"/>
                  </a:lnTo>
                  <a:lnTo>
                    <a:pt x="86" y="35"/>
                  </a:lnTo>
                  <a:lnTo>
                    <a:pt x="85" y="29"/>
                  </a:lnTo>
                  <a:lnTo>
                    <a:pt x="82" y="26"/>
                  </a:lnTo>
                  <a:lnTo>
                    <a:pt x="77" y="25"/>
                  </a:lnTo>
                  <a:lnTo>
                    <a:pt x="69" y="26"/>
                  </a:lnTo>
                  <a:lnTo>
                    <a:pt x="64" y="29"/>
                  </a:lnTo>
                  <a:lnTo>
                    <a:pt x="61" y="33"/>
                  </a:lnTo>
                  <a:lnTo>
                    <a:pt x="57" y="40"/>
                  </a:lnTo>
                  <a:lnTo>
                    <a:pt x="39" y="109"/>
                  </a:lnTo>
                  <a:lnTo>
                    <a:pt x="38" y="114"/>
                  </a:lnTo>
                  <a:lnTo>
                    <a:pt x="40" y="118"/>
                  </a:lnTo>
                  <a:lnTo>
                    <a:pt x="45" y="121"/>
                  </a:lnTo>
                  <a:lnTo>
                    <a:pt x="51" y="122"/>
                  </a:lnTo>
                  <a:lnTo>
                    <a:pt x="60" y="120"/>
                  </a:lnTo>
                  <a:lnTo>
                    <a:pt x="65" y="115"/>
                  </a:lnTo>
                  <a:lnTo>
                    <a:pt x="68" y="108"/>
                  </a:lnTo>
                  <a:lnTo>
                    <a:pt x="71" y="101"/>
                  </a:lnTo>
                  <a:lnTo>
                    <a:pt x="74" y="89"/>
                  </a:lnTo>
                  <a:lnTo>
                    <a:pt x="114" y="89"/>
                  </a:lnTo>
                  <a:lnTo>
                    <a:pt x="110" y="106"/>
                  </a:lnTo>
                  <a:lnTo>
                    <a:pt x="106" y="114"/>
                  </a:lnTo>
                  <a:lnTo>
                    <a:pt x="102" y="122"/>
                  </a:lnTo>
                  <a:lnTo>
                    <a:pt x="96" y="129"/>
                  </a:lnTo>
                  <a:lnTo>
                    <a:pt x="88" y="135"/>
                  </a:lnTo>
                  <a:lnTo>
                    <a:pt x="79" y="140"/>
                  </a:lnTo>
                  <a:lnTo>
                    <a:pt x="68" y="143"/>
                  </a:lnTo>
                  <a:lnTo>
                    <a:pt x="55" y="145"/>
                  </a:lnTo>
                  <a:lnTo>
                    <a:pt x="41" y="146"/>
                  </a:lnTo>
                  <a:lnTo>
                    <a:pt x="29" y="145"/>
                  </a:lnTo>
                  <a:lnTo>
                    <a:pt x="19" y="143"/>
                  </a:lnTo>
                  <a:lnTo>
                    <a:pt x="10" y="140"/>
                  </a:lnTo>
                  <a:lnTo>
                    <a:pt x="5" y="135"/>
                  </a:lnTo>
                  <a:lnTo>
                    <a:pt x="1" y="130"/>
                  </a:lnTo>
                  <a:lnTo>
                    <a:pt x="0" y="121"/>
                  </a:lnTo>
                  <a:lnTo>
                    <a:pt x="0" y="113"/>
                  </a:lnTo>
                  <a:lnTo>
                    <a:pt x="2" y="102"/>
                  </a:lnTo>
                  <a:lnTo>
                    <a:pt x="17" y="45"/>
                  </a:lnTo>
                  <a:lnTo>
                    <a:pt x="20" y="34"/>
                  </a:lnTo>
                  <a:lnTo>
                    <a:pt x="25" y="25"/>
                  </a:lnTo>
                  <a:lnTo>
                    <a:pt x="31" y="17"/>
                  </a:lnTo>
                  <a:lnTo>
                    <a:pt x="38" y="10"/>
                  </a:lnTo>
                  <a:lnTo>
                    <a:pt x="47" y="6"/>
                  </a:lnTo>
                  <a:lnTo>
                    <a:pt x="57" y="2"/>
                  </a:lnTo>
                  <a:lnTo>
                    <a:pt x="68" y="1"/>
                  </a:lnTo>
                  <a:lnTo>
                    <a:pt x="81" y="0"/>
                  </a:lnTo>
                  <a:lnTo>
                    <a:pt x="94" y="1"/>
                  </a:lnTo>
                  <a:lnTo>
                    <a:pt x="104" y="2"/>
                  </a:lnTo>
                  <a:lnTo>
                    <a:pt x="113" y="5"/>
                  </a:lnTo>
                  <a:lnTo>
                    <a:pt x="119" y="9"/>
                  </a:lnTo>
                  <a:lnTo>
                    <a:pt x="125" y="16"/>
                  </a:lnTo>
                  <a:lnTo>
                    <a:pt x="127" y="23"/>
                  </a:lnTo>
                  <a:lnTo>
                    <a:pt x="128" y="31"/>
                  </a:lnTo>
                  <a:lnTo>
                    <a:pt x="126" y="41"/>
                  </a:lnTo>
                  <a:lnTo>
                    <a:pt x="122" y="52"/>
                  </a:lnTo>
                  <a:lnTo>
                    <a:pt x="8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5" name="Freeform 9"/>
            <p:cNvSpPr>
              <a:spLocks noEditPoints="1"/>
            </p:cNvSpPr>
            <p:nvPr/>
          </p:nvSpPr>
          <p:spPr bwMode="auto">
            <a:xfrm>
              <a:off x="2632075" y="2622550"/>
              <a:ext cx="101600"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0 w 127"/>
                <a:gd name="T29" fmla="*/ 2147483647 h 146"/>
                <a:gd name="T30" fmla="*/ 0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0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2147483647 w 127"/>
                <a:gd name="T71" fmla="*/ 2147483647 h 146"/>
                <a:gd name="T72" fmla="*/ 2147483647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2147483647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
                <a:gd name="T163" fmla="*/ 0 h 146"/>
                <a:gd name="T164" fmla="*/ 127 w 12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 h="146">
                  <a:moveTo>
                    <a:pt x="111" y="99"/>
                  </a:moveTo>
                  <a:lnTo>
                    <a:pt x="108" y="111"/>
                  </a:lnTo>
                  <a:lnTo>
                    <a:pt x="102" y="120"/>
                  </a:lnTo>
                  <a:lnTo>
                    <a:pt x="97" y="128"/>
                  </a:lnTo>
                  <a:lnTo>
                    <a:pt x="89" y="135"/>
                  </a:lnTo>
                  <a:lnTo>
                    <a:pt x="81" y="140"/>
                  </a:lnTo>
                  <a:lnTo>
                    <a:pt x="70" y="143"/>
                  </a:lnTo>
                  <a:lnTo>
                    <a:pt x="59" y="145"/>
                  </a:lnTo>
                  <a:lnTo>
                    <a:pt x="44" y="146"/>
                  </a:lnTo>
                  <a:lnTo>
                    <a:pt x="31" y="145"/>
                  </a:lnTo>
                  <a:lnTo>
                    <a:pt x="20" y="143"/>
                  </a:lnTo>
                  <a:lnTo>
                    <a:pt x="12" y="140"/>
                  </a:lnTo>
                  <a:lnTo>
                    <a:pt x="5" y="135"/>
                  </a:lnTo>
                  <a:lnTo>
                    <a:pt x="2" y="128"/>
                  </a:lnTo>
                  <a:lnTo>
                    <a:pt x="0" y="120"/>
                  </a:lnTo>
                  <a:lnTo>
                    <a:pt x="0" y="111"/>
                  </a:lnTo>
                  <a:lnTo>
                    <a:pt x="2" y="99"/>
                  </a:lnTo>
                  <a:lnTo>
                    <a:pt x="18" y="43"/>
                  </a:lnTo>
                  <a:lnTo>
                    <a:pt x="21" y="32"/>
                  </a:lnTo>
                  <a:lnTo>
                    <a:pt x="25" y="24"/>
                  </a:lnTo>
                  <a:lnTo>
                    <a:pt x="32" y="17"/>
                  </a:lnTo>
                  <a:lnTo>
                    <a:pt x="39" y="10"/>
                  </a:lnTo>
                  <a:lnTo>
                    <a:pt x="49" y="6"/>
                  </a:lnTo>
                  <a:lnTo>
                    <a:pt x="59" y="3"/>
                  </a:lnTo>
                  <a:lnTo>
                    <a:pt x="69" y="1"/>
                  </a:lnTo>
                  <a:lnTo>
                    <a:pt x="82" y="0"/>
                  </a:lnTo>
                  <a:lnTo>
                    <a:pt x="94" y="1"/>
                  </a:lnTo>
                  <a:lnTo>
                    <a:pt x="104" y="3"/>
                  </a:lnTo>
                  <a:lnTo>
                    <a:pt x="113" y="6"/>
                  </a:lnTo>
                  <a:lnTo>
                    <a:pt x="119" y="10"/>
                  </a:lnTo>
                  <a:lnTo>
                    <a:pt x="124" y="17"/>
                  </a:lnTo>
                  <a:lnTo>
                    <a:pt x="127" y="24"/>
                  </a:lnTo>
                  <a:lnTo>
                    <a:pt x="127" y="32"/>
                  </a:lnTo>
                  <a:lnTo>
                    <a:pt x="126" y="43"/>
                  </a:lnTo>
                  <a:lnTo>
                    <a:pt x="111" y="99"/>
                  </a:lnTo>
                  <a:close/>
                  <a:moveTo>
                    <a:pt x="85" y="44"/>
                  </a:moveTo>
                  <a:lnTo>
                    <a:pt x="86" y="38"/>
                  </a:lnTo>
                  <a:lnTo>
                    <a:pt x="86" y="31"/>
                  </a:lnTo>
                  <a:lnTo>
                    <a:pt x="84" y="27"/>
                  </a:lnTo>
                  <a:lnTo>
                    <a:pt x="77" y="25"/>
                  </a:lnTo>
                  <a:lnTo>
                    <a:pt x="68" y="27"/>
                  </a:lnTo>
                  <a:lnTo>
                    <a:pt x="62" y="31"/>
                  </a:lnTo>
                  <a:lnTo>
                    <a:pt x="59" y="38"/>
                  </a:lnTo>
                  <a:lnTo>
                    <a:pt x="56" y="44"/>
                  </a:lnTo>
                  <a:lnTo>
                    <a:pt x="43" y="101"/>
                  </a:lnTo>
                  <a:lnTo>
                    <a:pt x="40" y="108"/>
                  </a:lnTo>
                  <a:lnTo>
                    <a:pt x="40" y="115"/>
                  </a:lnTo>
                  <a:lnTo>
                    <a:pt x="44" y="120"/>
                  </a:lnTo>
                  <a:lnTo>
                    <a:pt x="51" y="122"/>
                  </a:lnTo>
                  <a:lnTo>
                    <a:pt x="60" y="120"/>
                  </a:lnTo>
                  <a:lnTo>
                    <a:pt x="65" y="115"/>
                  </a:lnTo>
                  <a:lnTo>
                    <a:pt x="68" y="108"/>
                  </a:lnTo>
                  <a:lnTo>
                    <a:pt x="70" y="101"/>
                  </a:lnTo>
                  <a:lnTo>
                    <a:pt x="8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6" name="Freeform 10"/>
            <p:cNvSpPr>
              <a:spLocks/>
            </p:cNvSpPr>
            <p:nvPr/>
          </p:nvSpPr>
          <p:spPr bwMode="auto">
            <a:xfrm>
              <a:off x="2728913" y="2627313"/>
              <a:ext cx="152400" cy="109537"/>
            </a:xfrm>
            <a:custGeom>
              <a:avLst/>
              <a:gdLst>
                <a:gd name="T0" fmla="*/ 0 w 191"/>
                <a:gd name="T1" fmla="*/ 2147483647 h 139"/>
                <a:gd name="T2" fmla="*/ 2147483647 w 191"/>
                <a:gd name="T3" fmla="*/ 0 h 139"/>
                <a:gd name="T4" fmla="*/ 2147483647 w 191"/>
                <a:gd name="T5" fmla="*/ 0 h 139"/>
                <a:gd name="T6" fmla="*/ 2147483647 w 191"/>
                <a:gd name="T7" fmla="*/ 2147483647 h 139"/>
                <a:gd name="T8" fmla="*/ 2147483647 w 191"/>
                <a:gd name="T9" fmla="*/ 2147483647 h 139"/>
                <a:gd name="T10" fmla="*/ 2147483647 w 191"/>
                <a:gd name="T11" fmla="*/ 0 h 139"/>
                <a:gd name="T12" fmla="*/ 2147483647 w 191"/>
                <a:gd name="T13" fmla="*/ 0 h 139"/>
                <a:gd name="T14" fmla="*/ 2147483647 w 191"/>
                <a:gd name="T15" fmla="*/ 2147483647 h 139"/>
                <a:gd name="T16" fmla="*/ 2147483647 w 191"/>
                <a:gd name="T17" fmla="*/ 2147483647 h 139"/>
                <a:gd name="T18" fmla="*/ 2147483647 w 191"/>
                <a:gd name="T19" fmla="*/ 2147483647 h 139"/>
                <a:gd name="T20" fmla="*/ 2147483647 w 191"/>
                <a:gd name="T21" fmla="*/ 2147483647 h 139"/>
                <a:gd name="T22" fmla="*/ 2147483647 w 191"/>
                <a:gd name="T23" fmla="*/ 2147483647 h 139"/>
                <a:gd name="T24" fmla="*/ 2147483647 w 191"/>
                <a:gd name="T25" fmla="*/ 2147483647 h 139"/>
                <a:gd name="T26" fmla="*/ 2147483647 w 191"/>
                <a:gd name="T27" fmla="*/ 2147483647 h 139"/>
                <a:gd name="T28" fmla="*/ 2147483647 w 191"/>
                <a:gd name="T29" fmla="*/ 2147483647 h 139"/>
                <a:gd name="T30" fmla="*/ 2147483647 w 191"/>
                <a:gd name="T31" fmla="*/ 2147483647 h 139"/>
                <a:gd name="T32" fmla="*/ 0 w 191"/>
                <a:gd name="T33" fmla="*/ 214748364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139"/>
                <a:gd name="T53" fmla="*/ 191 w 191"/>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139">
                  <a:moveTo>
                    <a:pt x="0" y="139"/>
                  </a:moveTo>
                  <a:lnTo>
                    <a:pt x="37" y="0"/>
                  </a:lnTo>
                  <a:lnTo>
                    <a:pt x="93" y="0"/>
                  </a:lnTo>
                  <a:lnTo>
                    <a:pt x="92" y="82"/>
                  </a:lnTo>
                  <a:lnTo>
                    <a:pt x="93" y="82"/>
                  </a:lnTo>
                  <a:lnTo>
                    <a:pt x="135" y="0"/>
                  </a:lnTo>
                  <a:lnTo>
                    <a:pt x="191" y="0"/>
                  </a:lnTo>
                  <a:lnTo>
                    <a:pt x="155" y="139"/>
                  </a:lnTo>
                  <a:lnTo>
                    <a:pt x="117" y="139"/>
                  </a:lnTo>
                  <a:lnTo>
                    <a:pt x="149" y="29"/>
                  </a:lnTo>
                  <a:lnTo>
                    <a:pt x="92" y="139"/>
                  </a:lnTo>
                  <a:lnTo>
                    <a:pt x="62" y="139"/>
                  </a:lnTo>
                  <a:lnTo>
                    <a:pt x="63" y="29"/>
                  </a:lnTo>
                  <a:lnTo>
                    <a:pt x="39"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7" name="Freeform 11"/>
            <p:cNvSpPr>
              <a:spLocks noEditPoints="1"/>
            </p:cNvSpPr>
            <p:nvPr/>
          </p:nvSpPr>
          <p:spPr bwMode="auto">
            <a:xfrm>
              <a:off x="2871788" y="2627313"/>
              <a:ext cx="106362" cy="109537"/>
            </a:xfrm>
            <a:custGeom>
              <a:avLst/>
              <a:gdLst>
                <a:gd name="T0" fmla="*/ 0 w 134"/>
                <a:gd name="T1" fmla="*/ 2147483647 h 139"/>
                <a:gd name="T2" fmla="*/ 2147483647 w 134"/>
                <a:gd name="T3" fmla="*/ 0 h 139"/>
                <a:gd name="T4" fmla="*/ 2147483647 w 134"/>
                <a:gd name="T5" fmla="*/ 0 h 139"/>
                <a:gd name="T6" fmla="*/ 2147483647 w 134"/>
                <a:gd name="T7" fmla="*/ 0 h 139"/>
                <a:gd name="T8" fmla="*/ 2147483647 w 134"/>
                <a:gd name="T9" fmla="*/ 0 h 139"/>
                <a:gd name="T10" fmla="*/ 2147483647 w 134"/>
                <a:gd name="T11" fmla="*/ 2147483647 h 139"/>
                <a:gd name="T12" fmla="*/ 2147483647 w 134"/>
                <a:gd name="T13" fmla="*/ 2147483647 h 139"/>
                <a:gd name="T14" fmla="*/ 2147483647 w 134"/>
                <a:gd name="T15" fmla="*/ 2147483647 h 139"/>
                <a:gd name="T16" fmla="*/ 2147483647 w 134"/>
                <a:gd name="T17" fmla="*/ 2147483647 h 139"/>
                <a:gd name="T18" fmla="*/ 2147483647 w 134"/>
                <a:gd name="T19" fmla="*/ 2147483647 h 139"/>
                <a:gd name="T20" fmla="*/ 2147483647 w 134"/>
                <a:gd name="T21" fmla="*/ 2147483647 h 139"/>
                <a:gd name="T22" fmla="*/ 2147483647 w 134"/>
                <a:gd name="T23" fmla="*/ 2147483647 h 139"/>
                <a:gd name="T24" fmla="*/ 2147483647 w 134"/>
                <a:gd name="T25" fmla="*/ 2147483647 h 139"/>
                <a:gd name="T26" fmla="*/ 2147483647 w 134"/>
                <a:gd name="T27" fmla="*/ 2147483647 h 139"/>
                <a:gd name="T28" fmla="*/ 2147483647 w 134"/>
                <a:gd name="T29" fmla="*/ 2147483647 h 139"/>
                <a:gd name="T30" fmla="*/ 2147483647 w 134"/>
                <a:gd name="T31" fmla="*/ 2147483647 h 139"/>
                <a:gd name="T32" fmla="*/ 2147483647 w 134"/>
                <a:gd name="T33" fmla="*/ 2147483647 h 139"/>
                <a:gd name="T34" fmla="*/ 2147483647 w 134"/>
                <a:gd name="T35" fmla="*/ 2147483647 h 139"/>
                <a:gd name="T36" fmla="*/ 2147483647 w 134"/>
                <a:gd name="T37" fmla="*/ 2147483647 h 139"/>
                <a:gd name="T38" fmla="*/ 2147483647 w 134"/>
                <a:gd name="T39" fmla="*/ 2147483647 h 139"/>
                <a:gd name="T40" fmla="*/ 2147483647 w 134"/>
                <a:gd name="T41" fmla="*/ 2147483647 h 139"/>
                <a:gd name="T42" fmla="*/ 2147483647 w 134"/>
                <a:gd name="T43" fmla="*/ 2147483647 h 139"/>
                <a:gd name="T44" fmla="*/ 2147483647 w 134"/>
                <a:gd name="T45" fmla="*/ 2147483647 h 139"/>
                <a:gd name="T46" fmla="*/ 2147483647 w 134"/>
                <a:gd name="T47" fmla="*/ 2147483647 h 139"/>
                <a:gd name="T48" fmla="*/ 2147483647 w 134"/>
                <a:gd name="T49" fmla="*/ 2147483647 h 139"/>
                <a:gd name="T50" fmla="*/ 2147483647 w 134"/>
                <a:gd name="T51" fmla="*/ 2147483647 h 139"/>
                <a:gd name="T52" fmla="*/ 2147483647 w 134"/>
                <a:gd name="T53" fmla="*/ 2147483647 h 139"/>
                <a:gd name="T54" fmla="*/ 2147483647 w 134"/>
                <a:gd name="T55" fmla="*/ 2147483647 h 139"/>
                <a:gd name="T56" fmla="*/ 2147483647 w 134"/>
                <a:gd name="T57" fmla="*/ 2147483647 h 139"/>
                <a:gd name="T58" fmla="*/ 2147483647 w 134"/>
                <a:gd name="T59" fmla="*/ 2147483647 h 139"/>
                <a:gd name="T60" fmla="*/ 2147483647 w 134"/>
                <a:gd name="T61" fmla="*/ 2147483647 h 139"/>
                <a:gd name="T62" fmla="*/ 2147483647 w 134"/>
                <a:gd name="T63" fmla="*/ 2147483647 h 139"/>
                <a:gd name="T64" fmla="*/ 2147483647 w 134"/>
                <a:gd name="T65" fmla="*/ 2147483647 h 139"/>
                <a:gd name="T66" fmla="*/ 2147483647 w 134"/>
                <a:gd name="T67" fmla="*/ 2147483647 h 139"/>
                <a:gd name="T68" fmla="*/ 2147483647 w 134"/>
                <a:gd name="T69" fmla="*/ 2147483647 h 139"/>
                <a:gd name="T70" fmla="*/ 2147483647 w 134"/>
                <a:gd name="T71" fmla="*/ 2147483647 h 139"/>
                <a:gd name="T72" fmla="*/ 0 w 134"/>
                <a:gd name="T73" fmla="*/ 2147483647 h 139"/>
                <a:gd name="T74" fmla="*/ 2147483647 w 134"/>
                <a:gd name="T75" fmla="*/ 2147483647 h 139"/>
                <a:gd name="T76" fmla="*/ 2147483647 w 134"/>
                <a:gd name="T77" fmla="*/ 2147483647 h 139"/>
                <a:gd name="T78" fmla="*/ 2147483647 w 134"/>
                <a:gd name="T79" fmla="*/ 2147483647 h 139"/>
                <a:gd name="T80" fmla="*/ 2147483647 w 134"/>
                <a:gd name="T81" fmla="*/ 2147483647 h 139"/>
                <a:gd name="T82" fmla="*/ 2147483647 w 134"/>
                <a:gd name="T83" fmla="*/ 2147483647 h 139"/>
                <a:gd name="T84" fmla="*/ 2147483647 w 134"/>
                <a:gd name="T85" fmla="*/ 2147483647 h 139"/>
                <a:gd name="T86" fmla="*/ 2147483647 w 134"/>
                <a:gd name="T87" fmla="*/ 2147483647 h 139"/>
                <a:gd name="T88" fmla="*/ 2147483647 w 134"/>
                <a:gd name="T89" fmla="*/ 2147483647 h 139"/>
                <a:gd name="T90" fmla="*/ 2147483647 w 134"/>
                <a:gd name="T91" fmla="*/ 2147483647 h 139"/>
                <a:gd name="T92" fmla="*/ 2147483647 w 134"/>
                <a:gd name="T93" fmla="*/ 2147483647 h 139"/>
                <a:gd name="T94" fmla="*/ 2147483647 w 134"/>
                <a:gd name="T95" fmla="*/ 2147483647 h 139"/>
                <a:gd name="T96" fmla="*/ 2147483647 w 134"/>
                <a:gd name="T97" fmla="*/ 2147483647 h 139"/>
                <a:gd name="T98" fmla="*/ 2147483647 w 134"/>
                <a:gd name="T99" fmla="*/ 2147483647 h 139"/>
                <a:gd name="T100" fmla="*/ 2147483647 w 134"/>
                <a:gd name="T101" fmla="*/ 2147483647 h 139"/>
                <a:gd name="T102" fmla="*/ 2147483647 w 134"/>
                <a:gd name="T103" fmla="*/ 2147483647 h 139"/>
                <a:gd name="T104" fmla="*/ 2147483647 w 134"/>
                <a:gd name="T105" fmla="*/ 2147483647 h 139"/>
                <a:gd name="T106" fmla="*/ 2147483647 w 134"/>
                <a:gd name="T107" fmla="*/ 2147483647 h 139"/>
                <a:gd name="T108" fmla="*/ 2147483647 w 134"/>
                <a:gd name="T109" fmla="*/ 2147483647 h 139"/>
                <a:gd name="T110" fmla="*/ 2147483647 w 134"/>
                <a:gd name="T111" fmla="*/ 2147483647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39"/>
                <a:gd name="T170" fmla="*/ 134 w 134"/>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39">
                  <a:moveTo>
                    <a:pt x="0" y="139"/>
                  </a:moveTo>
                  <a:lnTo>
                    <a:pt x="36" y="0"/>
                  </a:lnTo>
                  <a:lnTo>
                    <a:pt x="84" y="0"/>
                  </a:lnTo>
                  <a:lnTo>
                    <a:pt x="90" y="0"/>
                  </a:lnTo>
                  <a:lnTo>
                    <a:pt x="96" y="0"/>
                  </a:lnTo>
                  <a:lnTo>
                    <a:pt x="103" y="1"/>
                  </a:lnTo>
                  <a:lnTo>
                    <a:pt x="109" y="1"/>
                  </a:lnTo>
                  <a:lnTo>
                    <a:pt x="115" y="2"/>
                  </a:lnTo>
                  <a:lnTo>
                    <a:pt x="120" y="4"/>
                  </a:lnTo>
                  <a:lnTo>
                    <a:pt x="125" y="7"/>
                  </a:lnTo>
                  <a:lnTo>
                    <a:pt x="129" y="11"/>
                  </a:lnTo>
                  <a:lnTo>
                    <a:pt x="131" y="14"/>
                  </a:lnTo>
                  <a:lnTo>
                    <a:pt x="133" y="18"/>
                  </a:lnTo>
                  <a:lnTo>
                    <a:pt x="134" y="21"/>
                  </a:lnTo>
                  <a:lnTo>
                    <a:pt x="134" y="25"/>
                  </a:lnTo>
                  <a:lnTo>
                    <a:pt x="134" y="29"/>
                  </a:lnTo>
                  <a:lnTo>
                    <a:pt x="134" y="34"/>
                  </a:lnTo>
                  <a:lnTo>
                    <a:pt x="133" y="38"/>
                  </a:lnTo>
                  <a:lnTo>
                    <a:pt x="132" y="42"/>
                  </a:lnTo>
                  <a:lnTo>
                    <a:pt x="130" y="47"/>
                  </a:lnTo>
                  <a:lnTo>
                    <a:pt x="128" y="53"/>
                  </a:lnTo>
                  <a:lnTo>
                    <a:pt x="124" y="59"/>
                  </a:lnTo>
                  <a:lnTo>
                    <a:pt x="121" y="64"/>
                  </a:lnTo>
                  <a:lnTo>
                    <a:pt x="117" y="69"/>
                  </a:lnTo>
                  <a:lnTo>
                    <a:pt x="113" y="73"/>
                  </a:lnTo>
                  <a:lnTo>
                    <a:pt x="106" y="78"/>
                  </a:lnTo>
                  <a:lnTo>
                    <a:pt x="100" y="81"/>
                  </a:lnTo>
                  <a:lnTo>
                    <a:pt x="93" y="83"/>
                  </a:lnTo>
                  <a:lnTo>
                    <a:pt x="88" y="84"/>
                  </a:lnTo>
                  <a:lnTo>
                    <a:pt x="82" y="84"/>
                  </a:lnTo>
                  <a:lnTo>
                    <a:pt x="76" y="85"/>
                  </a:lnTo>
                  <a:lnTo>
                    <a:pt x="71" y="85"/>
                  </a:lnTo>
                  <a:lnTo>
                    <a:pt x="66" y="85"/>
                  </a:lnTo>
                  <a:lnTo>
                    <a:pt x="59" y="85"/>
                  </a:lnTo>
                  <a:lnTo>
                    <a:pt x="54" y="85"/>
                  </a:lnTo>
                  <a:lnTo>
                    <a:pt x="39" y="139"/>
                  </a:lnTo>
                  <a:lnTo>
                    <a:pt x="0" y="139"/>
                  </a:lnTo>
                  <a:close/>
                  <a:moveTo>
                    <a:pt x="59" y="60"/>
                  </a:moveTo>
                  <a:lnTo>
                    <a:pt x="65" y="60"/>
                  </a:lnTo>
                  <a:lnTo>
                    <a:pt x="71" y="60"/>
                  </a:lnTo>
                  <a:lnTo>
                    <a:pt x="77" y="59"/>
                  </a:lnTo>
                  <a:lnTo>
                    <a:pt x="84" y="57"/>
                  </a:lnTo>
                  <a:lnTo>
                    <a:pt x="87" y="53"/>
                  </a:lnTo>
                  <a:lnTo>
                    <a:pt x="89" y="49"/>
                  </a:lnTo>
                  <a:lnTo>
                    <a:pt x="91" y="46"/>
                  </a:lnTo>
                  <a:lnTo>
                    <a:pt x="92" y="43"/>
                  </a:lnTo>
                  <a:lnTo>
                    <a:pt x="93" y="38"/>
                  </a:lnTo>
                  <a:lnTo>
                    <a:pt x="93" y="33"/>
                  </a:lnTo>
                  <a:lnTo>
                    <a:pt x="92" y="28"/>
                  </a:lnTo>
                  <a:lnTo>
                    <a:pt x="89" y="26"/>
                  </a:lnTo>
                  <a:lnTo>
                    <a:pt x="86" y="25"/>
                  </a:lnTo>
                  <a:lnTo>
                    <a:pt x="82" y="24"/>
                  </a:lnTo>
                  <a:lnTo>
                    <a:pt x="77" y="24"/>
                  </a:lnTo>
                  <a:lnTo>
                    <a:pt x="73" y="24"/>
                  </a:lnTo>
                  <a:lnTo>
                    <a:pt x="69" y="24"/>
                  </a:lnTo>
                  <a:lnTo>
                    <a:pt x="59"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8" name="Freeform 12"/>
            <p:cNvSpPr>
              <a:spLocks/>
            </p:cNvSpPr>
            <p:nvPr/>
          </p:nvSpPr>
          <p:spPr bwMode="auto">
            <a:xfrm>
              <a:off x="2968625" y="2627313"/>
              <a:ext cx="76200" cy="109537"/>
            </a:xfrm>
            <a:custGeom>
              <a:avLst/>
              <a:gdLst>
                <a:gd name="T0" fmla="*/ 0 w 96"/>
                <a:gd name="T1" fmla="*/ 2147483647 h 139"/>
                <a:gd name="T2" fmla="*/ 2147483647 w 96"/>
                <a:gd name="T3" fmla="*/ 0 h 139"/>
                <a:gd name="T4" fmla="*/ 2147483647 w 96"/>
                <a:gd name="T5" fmla="*/ 0 h 139"/>
                <a:gd name="T6" fmla="*/ 2147483647 w 96"/>
                <a:gd name="T7" fmla="*/ 2147483647 h 139"/>
                <a:gd name="T8" fmla="*/ 2147483647 w 96"/>
                <a:gd name="T9" fmla="*/ 2147483647 h 139"/>
                <a:gd name="T10" fmla="*/ 2147483647 w 96"/>
                <a:gd name="T11" fmla="*/ 2147483647 h 139"/>
                <a:gd name="T12" fmla="*/ 0 w 96"/>
                <a:gd name="T13" fmla="*/ 2147483647 h 139"/>
                <a:gd name="T14" fmla="*/ 0 60000 65536"/>
                <a:gd name="T15" fmla="*/ 0 60000 65536"/>
                <a:gd name="T16" fmla="*/ 0 60000 65536"/>
                <a:gd name="T17" fmla="*/ 0 60000 65536"/>
                <a:gd name="T18" fmla="*/ 0 60000 65536"/>
                <a:gd name="T19" fmla="*/ 0 60000 65536"/>
                <a:gd name="T20" fmla="*/ 0 60000 65536"/>
                <a:gd name="T21" fmla="*/ 0 w 96"/>
                <a:gd name="T22" fmla="*/ 0 h 139"/>
                <a:gd name="T23" fmla="*/ 96 w 96"/>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139">
                  <a:moveTo>
                    <a:pt x="0" y="139"/>
                  </a:moveTo>
                  <a:lnTo>
                    <a:pt x="36" y="0"/>
                  </a:lnTo>
                  <a:lnTo>
                    <a:pt x="76" y="0"/>
                  </a:lnTo>
                  <a:lnTo>
                    <a:pt x="47" y="112"/>
                  </a:lnTo>
                  <a:lnTo>
                    <a:pt x="96" y="112"/>
                  </a:lnTo>
                  <a:lnTo>
                    <a:pt x="89"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9" name="Freeform 13"/>
            <p:cNvSpPr>
              <a:spLocks/>
            </p:cNvSpPr>
            <p:nvPr/>
          </p:nvSpPr>
          <p:spPr bwMode="auto">
            <a:xfrm>
              <a:off x="3051175" y="2627313"/>
              <a:ext cx="101600"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6" y="0"/>
                  </a:lnTo>
                  <a:lnTo>
                    <a:pt x="128" y="0"/>
                  </a:lnTo>
                  <a:lnTo>
                    <a:pt x="120" y="27"/>
                  </a:lnTo>
                  <a:lnTo>
                    <a:pt x="69" y="27"/>
                  </a:lnTo>
                  <a:lnTo>
                    <a:pt x="61" y="53"/>
                  </a:lnTo>
                  <a:lnTo>
                    <a:pt x="113" y="53"/>
                  </a:lnTo>
                  <a:lnTo>
                    <a:pt x="105" y="81"/>
                  </a:lnTo>
                  <a:lnTo>
                    <a:pt x="55" y="81"/>
                  </a:lnTo>
                  <a:lnTo>
                    <a:pt x="48" y="112"/>
                  </a:lnTo>
                  <a:lnTo>
                    <a:pt x="101" y="112"/>
                  </a:lnTo>
                  <a:lnTo>
                    <a:pt x="95"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0" name="Freeform 14"/>
            <p:cNvSpPr>
              <a:spLocks/>
            </p:cNvSpPr>
            <p:nvPr/>
          </p:nvSpPr>
          <p:spPr bwMode="auto">
            <a:xfrm>
              <a:off x="3160713" y="2627313"/>
              <a:ext cx="88900" cy="109537"/>
            </a:xfrm>
            <a:custGeom>
              <a:avLst/>
              <a:gdLst>
                <a:gd name="T0" fmla="*/ 2147483647 w 112"/>
                <a:gd name="T1" fmla="*/ 0 h 139"/>
                <a:gd name="T2" fmla="*/ 2147483647 w 112"/>
                <a:gd name="T3" fmla="*/ 0 h 139"/>
                <a:gd name="T4" fmla="*/ 2147483647 w 112"/>
                <a:gd name="T5" fmla="*/ 2147483647 h 139"/>
                <a:gd name="T6" fmla="*/ 2147483647 w 112"/>
                <a:gd name="T7" fmla="*/ 2147483647 h 139"/>
                <a:gd name="T8" fmla="*/ 2147483647 w 112"/>
                <a:gd name="T9" fmla="*/ 2147483647 h 139"/>
                <a:gd name="T10" fmla="*/ 2147483647 w 112"/>
                <a:gd name="T11" fmla="*/ 2147483647 h 139"/>
                <a:gd name="T12" fmla="*/ 2147483647 w 112"/>
                <a:gd name="T13" fmla="*/ 2147483647 h 139"/>
                <a:gd name="T14" fmla="*/ 0 w 112"/>
                <a:gd name="T15" fmla="*/ 2147483647 h 139"/>
                <a:gd name="T16" fmla="*/ 2147483647 w 112"/>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39"/>
                <a:gd name="T29" fmla="*/ 112 w 11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39">
                  <a:moveTo>
                    <a:pt x="9" y="0"/>
                  </a:moveTo>
                  <a:lnTo>
                    <a:pt x="112" y="0"/>
                  </a:lnTo>
                  <a:lnTo>
                    <a:pt x="105" y="27"/>
                  </a:lnTo>
                  <a:lnTo>
                    <a:pt x="73" y="27"/>
                  </a:lnTo>
                  <a:lnTo>
                    <a:pt x="44" y="139"/>
                  </a:lnTo>
                  <a:lnTo>
                    <a:pt x="4" y="139"/>
                  </a:lnTo>
                  <a:lnTo>
                    <a:pt x="33" y="27"/>
                  </a:lnTo>
                  <a:lnTo>
                    <a:pt x="0" y="27"/>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1" name="Freeform 15"/>
            <p:cNvSpPr>
              <a:spLocks/>
            </p:cNvSpPr>
            <p:nvPr/>
          </p:nvSpPr>
          <p:spPr bwMode="auto">
            <a:xfrm>
              <a:off x="3233738" y="2627313"/>
              <a:ext cx="101600"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7" y="0"/>
                  </a:lnTo>
                  <a:lnTo>
                    <a:pt x="128" y="0"/>
                  </a:lnTo>
                  <a:lnTo>
                    <a:pt x="120" y="27"/>
                  </a:lnTo>
                  <a:lnTo>
                    <a:pt x="69" y="27"/>
                  </a:lnTo>
                  <a:lnTo>
                    <a:pt x="62" y="53"/>
                  </a:lnTo>
                  <a:lnTo>
                    <a:pt x="112" y="53"/>
                  </a:lnTo>
                  <a:lnTo>
                    <a:pt x="106" y="81"/>
                  </a:lnTo>
                  <a:lnTo>
                    <a:pt x="55" y="81"/>
                  </a:lnTo>
                  <a:lnTo>
                    <a:pt x="48" y="112"/>
                  </a:lnTo>
                  <a:lnTo>
                    <a:pt x="102" y="112"/>
                  </a:lnTo>
                  <a:lnTo>
                    <a:pt x="95"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2" name="Freeform 16"/>
            <p:cNvSpPr>
              <a:spLocks/>
            </p:cNvSpPr>
            <p:nvPr/>
          </p:nvSpPr>
          <p:spPr bwMode="auto">
            <a:xfrm>
              <a:off x="3371850" y="2627313"/>
              <a:ext cx="114300" cy="109537"/>
            </a:xfrm>
            <a:custGeom>
              <a:avLst/>
              <a:gdLst>
                <a:gd name="T0" fmla="*/ 0 w 144"/>
                <a:gd name="T1" fmla="*/ 2147483647 h 139"/>
                <a:gd name="T2" fmla="*/ 2147483647 w 144"/>
                <a:gd name="T3" fmla="*/ 0 h 139"/>
                <a:gd name="T4" fmla="*/ 2147483647 w 144"/>
                <a:gd name="T5" fmla="*/ 0 h 139"/>
                <a:gd name="T6" fmla="*/ 2147483647 w 144"/>
                <a:gd name="T7" fmla="*/ 2147483647 h 139"/>
                <a:gd name="T8" fmla="*/ 2147483647 w 144"/>
                <a:gd name="T9" fmla="*/ 2147483647 h 139"/>
                <a:gd name="T10" fmla="*/ 2147483647 w 144"/>
                <a:gd name="T11" fmla="*/ 0 h 139"/>
                <a:gd name="T12" fmla="*/ 2147483647 w 144"/>
                <a:gd name="T13" fmla="*/ 0 h 139"/>
                <a:gd name="T14" fmla="*/ 2147483647 w 144"/>
                <a:gd name="T15" fmla="*/ 2147483647 h 139"/>
                <a:gd name="T16" fmla="*/ 2147483647 w 144"/>
                <a:gd name="T17" fmla="*/ 2147483647 h 139"/>
                <a:gd name="T18" fmla="*/ 2147483647 w 144"/>
                <a:gd name="T19" fmla="*/ 2147483647 h 139"/>
                <a:gd name="T20" fmla="*/ 2147483647 w 144"/>
                <a:gd name="T21" fmla="*/ 2147483647 h 139"/>
                <a:gd name="T22" fmla="*/ 2147483647 w 144"/>
                <a:gd name="T23" fmla="*/ 2147483647 h 139"/>
                <a:gd name="T24" fmla="*/ 0 w 144"/>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139"/>
                <a:gd name="T41" fmla="*/ 144 w 144"/>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139">
                  <a:moveTo>
                    <a:pt x="0" y="139"/>
                  </a:moveTo>
                  <a:lnTo>
                    <a:pt x="36" y="0"/>
                  </a:lnTo>
                  <a:lnTo>
                    <a:pt x="76" y="0"/>
                  </a:lnTo>
                  <a:lnTo>
                    <a:pt x="62" y="53"/>
                  </a:lnTo>
                  <a:lnTo>
                    <a:pt x="89" y="53"/>
                  </a:lnTo>
                  <a:lnTo>
                    <a:pt x="103" y="0"/>
                  </a:lnTo>
                  <a:lnTo>
                    <a:pt x="144" y="0"/>
                  </a:lnTo>
                  <a:lnTo>
                    <a:pt x="107" y="139"/>
                  </a:lnTo>
                  <a:lnTo>
                    <a:pt x="67" y="139"/>
                  </a:lnTo>
                  <a:lnTo>
                    <a:pt x="82" y="81"/>
                  </a:lnTo>
                  <a:lnTo>
                    <a:pt x="54" y="81"/>
                  </a:lnTo>
                  <a:lnTo>
                    <a:pt x="39"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3" name="Freeform 17"/>
            <p:cNvSpPr>
              <a:spLocks noEditPoints="1"/>
            </p:cNvSpPr>
            <p:nvPr/>
          </p:nvSpPr>
          <p:spPr bwMode="auto">
            <a:xfrm>
              <a:off x="3481388" y="2622550"/>
              <a:ext cx="101600"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0 w 127"/>
                <a:gd name="T29" fmla="*/ 2147483647 h 146"/>
                <a:gd name="T30" fmla="*/ 0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0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2147483647 w 127"/>
                <a:gd name="T71" fmla="*/ 2147483647 h 146"/>
                <a:gd name="T72" fmla="*/ 2147483647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2147483647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
                <a:gd name="T163" fmla="*/ 0 h 146"/>
                <a:gd name="T164" fmla="*/ 127 w 12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 h="146">
                  <a:moveTo>
                    <a:pt x="110" y="99"/>
                  </a:moveTo>
                  <a:lnTo>
                    <a:pt x="107" y="111"/>
                  </a:lnTo>
                  <a:lnTo>
                    <a:pt x="103" y="120"/>
                  </a:lnTo>
                  <a:lnTo>
                    <a:pt x="96" y="128"/>
                  </a:lnTo>
                  <a:lnTo>
                    <a:pt x="90" y="135"/>
                  </a:lnTo>
                  <a:lnTo>
                    <a:pt x="81" y="140"/>
                  </a:lnTo>
                  <a:lnTo>
                    <a:pt x="71" y="143"/>
                  </a:lnTo>
                  <a:lnTo>
                    <a:pt x="59" y="145"/>
                  </a:lnTo>
                  <a:lnTo>
                    <a:pt x="45" y="146"/>
                  </a:lnTo>
                  <a:lnTo>
                    <a:pt x="31" y="145"/>
                  </a:lnTo>
                  <a:lnTo>
                    <a:pt x="21" y="143"/>
                  </a:lnTo>
                  <a:lnTo>
                    <a:pt x="12" y="140"/>
                  </a:lnTo>
                  <a:lnTo>
                    <a:pt x="6" y="135"/>
                  </a:lnTo>
                  <a:lnTo>
                    <a:pt x="1" y="128"/>
                  </a:lnTo>
                  <a:lnTo>
                    <a:pt x="0" y="120"/>
                  </a:lnTo>
                  <a:lnTo>
                    <a:pt x="0" y="111"/>
                  </a:lnTo>
                  <a:lnTo>
                    <a:pt x="2" y="99"/>
                  </a:lnTo>
                  <a:lnTo>
                    <a:pt x="17" y="43"/>
                  </a:lnTo>
                  <a:lnTo>
                    <a:pt x="21" y="32"/>
                  </a:lnTo>
                  <a:lnTo>
                    <a:pt x="25" y="24"/>
                  </a:lnTo>
                  <a:lnTo>
                    <a:pt x="31" y="17"/>
                  </a:lnTo>
                  <a:lnTo>
                    <a:pt x="39" y="10"/>
                  </a:lnTo>
                  <a:lnTo>
                    <a:pt x="48" y="6"/>
                  </a:lnTo>
                  <a:lnTo>
                    <a:pt x="58" y="3"/>
                  </a:lnTo>
                  <a:lnTo>
                    <a:pt x="70" y="1"/>
                  </a:lnTo>
                  <a:lnTo>
                    <a:pt x="82" y="0"/>
                  </a:lnTo>
                  <a:lnTo>
                    <a:pt x="94" y="1"/>
                  </a:lnTo>
                  <a:lnTo>
                    <a:pt x="105" y="3"/>
                  </a:lnTo>
                  <a:lnTo>
                    <a:pt x="113" y="6"/>
                  </a:lnTo>
                  <a:lnTo>
                    <a:pt x="120" y="10"/>
                  </a:lnTo>
                  <a:lnTo>
                    <a:pt x="124" y="17"/>
                  </a:lnTo>
                  <a:lnTo>
                    <a:pt x="127" y="24"/>
                  </a:lnTo>
                  <a:lnTo>
                    <a:pt x="127" y="32"/>
                  </a:lnTo>
                  <a:lnTo>
                    <a:pt x="126" y="43"/>
                  </a:lnTo>
                  <a:lnTo>
                    <a:pt x="110" y="99"/>
                  </a:lnTo>
                  <a:close/>
                  <a:moveTo>
                    <a:pt x="85" y="44"/>
                  </a:moveTo>
                  <a:lnTo>
                    <a:pt x="87" y="38"/>
                  </a:lnTo>
                  <a:lnTo>
                    <a:pt x="87" y="31"/>
                  </a:lnTo>
                  <a:lnTo>
                    <a:pt x="84" y="27"/>
                  </a:lnTo>
                  <a:lnTo>
                    <a:pt x="76" y="25"/>
                  </a:lnTo>
                  <a:lnTo>
                    <a:pt x="68" y="27"/>
                  </a:lnTo>
                  <a:lnTo>
                    <a:pt x="62" y="31"/>
                  </a:lnTo>
                  <a:lnTo>
                    <a:pt x="59" y="38"/>
                  </a:lnTo>
                  <a:lnTo>
                    <a:pt x="56" y="44"/>
                  </a:lnTo>
                  <a:lnTo>
                    <a:pt x="42" y="101"/>
                  </a:lnTo>
                  <a:lnTo>
                    <a:pt x="41" y="108"/>
                  </a:lnTo>
                  <a:lnTo>
                    <a:pt x="41" y="115"/>
                  </a:lnTo>
                  <a:lnTo>
                    <a:pt x="44" y="120"/>
                  </a:lnTo>
                  <a:lnTo>
                    <a:pt x="50" y="122"/>
                  </a:lnTo>
                  <a:lnTo>
                    <a:pt x="59" y="120"/>
                  </a:lnTo>
                  <a:lnTo>
                    <a:pt x="65" y="115"/>
                  </a:lnTo>
                  <a:lnTo>
                    <a:pt x="69" y="108"/>
                  </a:lnTo>
                  <a:lnTo>
                    <a:pt x="70" y="101"/>
                  </a:lnTo>
                  <a:lnTo>
                    <a:pt x="8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4" name="Freeform 18"/>
            <p:cNvSpPr>
              <a:spLocks noEditPoints="1"/>
            </p:cNvSpPr>
            <p:nvPr/>
          </p:nvSpPr>
          <p:spPr bwMode="auto">
            <a:xfrm>
              <a:off x="3576638" y="2627313"/>
              <a:ext cx="107950" cy="109537"/>
            </a:xfrm>
            <a:custGeom>
              <a:avLst/>
              <a:gdLst>
                <a:gd name="T0" fmla="*/ 0 w 135"/>
                <a:gd name="T1" fmla="*/ 2147483647 h 139"/>
                <a:gd name="T2" fmla="*/ 2147483647 w 135"/>
                <a:gd name="T3" fmla="*/ 0 h 139"/>
                <a:gd name="T4" fmla="*/ 2147483647 w 135"/>
                <a:gd name="T5" fmla="*/ 2147483647 h 139"/>
                <a:gd name="T6" fmla="*/ 2147483647 w 135"/>
                <a:gd name="T7" fmla="*/ 2147483647 h 139"/>
                <a:gd name="T8" fmla="*/ 2147483647 w 135"/>
                <a:gd name="T9" fmla="*/ 2147483647 h 139"/>
                <a:gd name="T10" fmla="*/ 2147483647 w 135"/>
                <a:gd name="T11" fmla="*/ 2147483647 h 139"/>
                <a:gd name="T12" fmla="*/ 2147483647 w 135"/>
                <a:gd name="T13" fmla="*/ 2147483647 h 139"/>
                <a:gd name="T14" fmla="*/ 2147483647 w 135"/>
                <a:gd name="T15" fmla="*/ 2147483647 h 139"/>
                <a:gd name="T16" fmla="*/ 2147483647 w 135"/>
                <a:gd name="T17" fmla="*/ 2147483647 h 139"/>
                <a:gd name="T18" fmla="*/ 2147483647 w 135"/>
                <a:gd name="T19" fmla="*/ 2147483647 h 139"/>
                <a:gd name="T20" fmla="*/ 2147483647 w 135"/>
                <a:gd name="T21" fmla="*/ 2147483647 h 139"/>
                <a:gd name="T22" fmla="*/ 2147483647 w 135"/>
                <a:gd name="T23" fmla="*/ 2147483647 h 139"/>
                <a:gd name="T24" fmla="*/ 2147483647 w 135"/>
                <a:gd name="T25" fmla="*/ 2147483647 h 139"/>
                <a:gd name="T26" fmla="*/ 2147483647 w 135"/>
                <a:gd name="T27" fmla="*/ 2147483647 h 139"/>
                <a:gd name="T28" fmla="*/ 2147483647 w 135"/>
                <a:gd name="T29" fmla="*/ 2147483647 h 139"/>
                <a:gd name="T30" fmla="*/ 2147483647 w 135"/>
                <a:gd name="T31" fmla="*/ 2147483647 h 139"/>
                <a:gd name="T32" fmla="*/ 2147483647 w 135"/>
                <a:gd name="T33" fmla="*/ 2147483647 h 139"/>
                <a:gd name="T34" fmla="*/ 2147483647 w 135"/>
                <a:gd name="T35" fmla="*/ 2147483647 h 139"/>
                <a:gd name="T36" fmla="*/ 2147483647 w 135"/>
                <a:gd name="T37" fmla="*/ 2147483647 h 139"/>
                <a:gd name="T38" fmla="*/ 2147483647 w 135"/>
                <a:gd name="T39" fmla="*/ 2147483647 h 139"/>
                <a:gd name="T40" fmla="*/ 2147483647 w 135"/>
                <a:gd name="T41" fmla="*/ 2147483647 h 139"/>
                <a:gd name="T42" fmla="*/ 2147483647 w 135"/>
                <a:gd name="T43" fmla="*/ 2147483647 h 139"/>
                <a:gd name="T44" fmla="*/ 2147483647 w 135"/>
                <a:gd name="T45" fmla="*/ 2147483647 h 139"/>
                <a:gd name="T46" fmla="*/ 2147483647 w 135"/>
                <a:gd name="T47" fmla="*/ 2147483647 h 139"/>
                <a:gd name="T48" fmla="*/ 2147483647 w 135"/>
                <a:gd name="T49" fmla="*/ 2147483647 h 139"/>
                <a:gd name="T50" fmla="*/ 2147483647 w 135"/>
                <a:gd name="T51" fmla="*/ 2147483647 h 139"/>
                <a:gd name="T52" fmla="*/ 2147483647 w 135"/>
                <a:gd name="T53" fmla="*/ 2147483647 h 139"/>
                <a:gd name="T54" fmla="*/ 2147483647 w 135"/>
                <a:gd name="T55" fmla="*/ 2147483647 h 139"/>
                <a:gd name="T56" fmla="*/ 2147483647 w 135"/>
                <a:gd name="T57" fmla="*/ 2147483647 h 139"/>
                <a:gd name="T58" fmla="*/ 2147483647 w 135"/>
                <a:gd name="T59" fmla="*/ 2147483647 h 139"/>
                <a:gd name="T60" fmla="*/ 2147483647 w 135"/>
                <a:gd name="T61" fmla="*/ 2147483647 h 139"/>
                <a:gd name="T62" fmla="*/ 2147483647 w 135"/>
                <a:gd name="T63" fmla="*/ 2147483647 h 139"/>
                <a:gd name="T64" fmla="*/ 2147483647 w 135"/>
                <a:gd name="T65" fmla="*/ 2147483647 h 139"/>
                <a:gd name="T66" fmla="*/ 2147483647 w 135"/>
                <a:gd name="T67" fmla="*/ 2147483647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139"/>
                <a:gd name="T104" fmla="*/ 135 w 13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139">
                  <a:moveTo>
                    <a:pt x="40" y="139"/>
                  </a:moveTo>
                  <a:lnTo>
                    <a:pt x="0" y="139"/>
                  </a:lnTo>
                  <a:lnTo>
                    <a:pt x="36" y="0"/>
                  </a:lnTo>
                  <a:lnTo>
                    <a:pt x="95" y="0"/>
                  </a:lnTo>
                  <a:lnTo>
                    <a:pt x="106" y="0"/>
                  </a:lnTo>
                  <a:lnTo>
                    <a:pt x="116" y="2"/>
                  </a:lnTo>
                  <a:lnTo>
                    <a:pt x="123" y="4"/>
                  </a:lnTo>
                  <a:lnTo>
                    <a:pt x="129" y="8"/>
                  </a:lnTo>
                  <a:lnTo>
                    <a:pt x="133" y="14"/>
                  </a:lnTo>
                  <a:lnTo>
                    <a:pt x="135" y="20"/>
                  </a:lnTo>
                  <a:lnTo>
                    <a:pt x="135" y="28"/>
                  </a:lnTo>
                  <a:lnTo>
                    <a:pt x="133" y="39"/>
                  </a:lnTo>
                  <a:lnTo>
                    <a:pt x="132" y="44"/>
                  </a:lnTo>
                  <a:lnTo>
                    <a:pt x="130" y="48"/>
                  </a:lnTo>
                  <a:lnTo>
                    <a:pt x="128" y="52"/>
                  </a:lnTo>
                  <a:lnTo>
                    <a:pt x="125" y="57"/>
                  </a:lnTo>
                  <a:lnTo>
                    <a:pt x="121" y="61"/>
                  </a:lnTo>
                  <a:lnTo>
                    <a:pt x="116" y="64"/>
                  </a:lnTo>
                  <a:lnTo>
                    <a:pt x="111" y="67"/>
                  </a:lnTo>
                  <a:lnTo>
                    <a:pt x="104" y="70"/>
                  </a:lnTo>
                  <a:lnTo>
                    <a:pt x="104" y="71"/>
                  </a:lnTo>
                  <a:lnTo>
                    <a:pt x="112" y="73"/>
                  </a:lnTo>
                  <a:lnTo>
                    <a:pt x="117" y="76"/>
                  </a:lnTo>
                  <a:lnTo>
                    <a:pt x="119" y="82"/>
                  </a:lnTo>
                  <a:lnTo>
                    <a:pt x="119" y="88"/>
                  </a:lnTo>
                  <a:lnTo>
                    <a:pt x="118" y="93"/>
                  </a:lnTo>
                  <a:lnTo>
                    <a:pt x="117" y="98"/>
                  </a:lnTo>
                  <a:lnTo>
                    <a:pt x="116" y="105"/>
                  </a:lnTo>
                  <a:lnTo>
                    <a:pt x="115" y="111"/>
                  </a:lnTo>
                  <a:lnTo>
                    <a:pt x="113" y="117"/>
                  </a:lnTo>
                  <a:lnTo>
                    <a:pt x="112" y="124"/>
                  </a:lnTo>
                  <a:lnTo>
                    <a:pt x="111" y="129"/>
                  </a:lnTo>
                  <a:lnTo>
                    <a:pt x="111" y="133"/>
                  </a:lnTo>
                  <a:lnTo>
                    <a:pt x="112" y="134"/>
                  </a:lnTo>
                  <a:lnTo>
                    <a:pt x="113" y="136"/>
                  </a:lnTo>
                  <a:lnTo>
                    <a:pt x="113" y="137"/>
                  </a:lnTo>
                  <a:lnTo>
                    <a:pt x="114" y="138"/>
                  </a:lnTo>
                  <a:lnTo>
                    <a:pt x="114" y="139"/>
                  </a:lnTo>
                  <a:lnTo>
                    <a:pt x="70" y="139"/>
                  </a:lnTo>
                  <a:lnTo>
                    <a:pt x="69" y="137"/>
                  </a:lnTo>
                  <a:lnTo>
                    <a:pt x="69" y="135"/>
                  </a:lnTo>
                  <a:lnTo>
                    <a:pt x="69" y="134"/>
                  </a:lnTo>
                  <a:lnTo>
                    <a:pt x="70" y="132"/>
                  </a:lnTo>
                  <a:lnTo>
                    <a:pt x="71" y="128"/>
                  </a:lnTo>
                  <a:lnTo>
                    <a:pt x="72" y="123"/>
                  </a:lnTo>
                  <a:lnTo>
                    <a:pt x="73" y="118"/>
                  </a:lnTo>
                  <a:lnTo>
                    <a:pt x="74" y="114"/>
                  </a:lnTo>
                  <a:lnTo>
                    <a:pt x="74" y="110"/>
                  </a:lnTo>
                  <a:lnTo>
                    <a:pt x="75" y="107"/>
                  </a:lnTo>
                  <a:lnTo>
                    <a:pt x="77" y="103"/>
                  </a:lnTo>
                  <a:lnTo>
                    <a:pt x="78" y="100"/>
                  </a:lnTo>
                  <a:lnTo>
                    <a:pt x="78" y="93"/>
                  </a:lnTo>
                  <a:lnTo>
                    <a:pt x="75" y="88"/>
                  </a:lnTo>
                  <a:lnTo>
                    <a:pt x="72" y="85"/>
                  </a:lnTo>
                  <a:lnTo>
                    <a:pt x="67" y="84"/>
                  </a:lnTo>
                  <a:lnTo>
                    <a:pt x="54" y="84"/>
                  </a:lnTo>
                  <a:lnTo>
                    <a:pt x="40" y="139"/>
                  </a:lnTo>
                  <a:close/>
                  <a:moveTo>
                    <a:pt x="61" y="60"/>
                  </a:moveTo>
                  <a:lnTo>
                    <a:pt x="74" y="60"/>
                  </a:lnTo>
                  <a:lnTo>
                    <a:pt x="82" y="58"/>
                  </a:lnTo>
                  <a:lnTo>
                    <a:pt x="87" y="53"/>
                  </a:lnTo>
                  <a:lnTo>
                    <a:pt x="90" y="48"/>
                  </a:lnTo>
                  <a:lnTo>
                    <a:pt x="94" y="42"/>
                  </a:lnTo>
                  <a:lnTo>
                    <a:pt x="95" y="33"/>
                  </a:lnTo>
                  <a:lnTo>
                    <a:pt x="90" y="26"/>
                  </a:lnTo>
                  <a:lnTo>
                    <a:pt x="82" y="24"/>
                  </a:lnTo>
                  <a:lnTo>
                    <a:pt x="69" y="24"/>
                  </a:lnTo>
                  <a:lnTo>
                    <a:pt x="61"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5" name="Freeform 19"/>
            <p:cNvSpPr>
              <a:spLocks/>
            </p:cNvSpPr>
            <p:nvPr/>
          </p:nvSpPr>
          <p:spPr bwMode="auto">
            <a:xfrm>
              <a:off x="3679825" y="2622550"/>
              <a:ext cx="98425" cy="117475"/>
            </a:xfrm>
            <a:custGeom>
              <a:avLst/>
              <a:gdLst>
                <a:gd name="T0" fmla="*/ 2147483647 w 124"/>
                <a:gd name="T1" fmla="*/ 2147483647 h 146"/>
                <a:gd name="T2" fmla="*/ 2147483647 w 124"/>
                <a:gd name="T3" fmla="*/ 2147483647 h 146"/>
                <a:gd name="T4" fmla="*/ 2147483647 w 124"/>
                <a:gd name="T5" fmla="*/ 2147483647 h 146"/>
                <a:gd name="T6" fmla="*/ 2147483647 w 124"/>
                <a:gd name="T7" fmla="*/ 2147483647 h 146"/>
                <a:gd name="T8" fmla="*/ 2147483647 w 124"/>
                <a:gd name="T9" fmla="*/ 2147483647 h 146"/>
                <a:gd name="T10" fmla="*/ 2147483647 w 124"/>
                <a:gd name="T11" fmla="*/ 2147483647 h 146"/>
                <a:gd name="T12" fmla="*/ 2147483647 w 124"/>
                <a:gd name="T13" fmla="*/ 2147483647 h 146"/>
                <a:gd name="T14" fmla="*/ 2147483647 w 124"/>
                <a:gd name="T15" fmla="*/ 2147483647 h 146"/>
                <a:gd name="T16" fmla="*/ 2147483647 w 124"/>
                <a:gd name="T17" fmla="*/ 2147483647 h 146"/>
                <a:gd name="T18" fmla="*/ 2147483647 w 124"/>
                <a:gd name="T19" fmla="*/ 2147483647 h 146"/>
                <a:gd name="T20" fmla="*/ 2147483647 w 124"/>
                <a:gd name="T21" fmla="*/ 2147483647 h 146"/>
                <a:gd name="T22" fmla="*/ 2147483647 w 124"/>
                <a:gd name="T23" fmla="*/ 2147483647 h 146"/>
                <a:gd name="T24" fmla="*/ 2147483647 w 124"/>
                <a:gd name="T25" fmla="*/ 2147483647 h 146"/>
                <a:gd name="T26" fmla="*/ 2147483647 w 124"/>
                <a:gd name="T27" fmla="*/ 2147483647 h 146"/>
                <a:gd name="T28" fmla="*/ 2147483647 w 124"/>
                <a:gd name="T29" fmla="*/ 0 h 146"/>
                <a:gd name="T30" fmla="*/ 2147483647 w 124"/>
                <a:gd name="T31" fmla="*/ 2147483647 h 146"/>
                <a:gd name="T32" fmla="*/ 2147483647 w 124"/>
                <a:gd name="T33" fmla="*/ 2147483647 h 146"/>
                <a:gd name="T34" fmla="*/ 2147483647 w 124"/>
                <a:gd name="T35" fmla="*/ 2147483647 h 146"/>
                <a:gd name="T36" fmla="*/ 2147483647 w 124"/>
                <a:gd name="T37" fmla="*/ 2147483647 h 146"/>
                <a:gd name="T38" fmla="*/ 2147483647 w 124"/>
                <a:gd name="T39" fmla="*/ 2147483647 h 146"/>
                <a:gd name="T40" fmla="*/ 2147483647 w 124"/>
                <a:gd name="T41" fmla="*/ 2147483647 h 146"/>
                <a:gd name="T42" fmla="*/ 2147483647 w 124"/>
                <a:gd name="T43" fmla="*/ 2147483647 h 146"/>
                <a:gd name="T44" fmla="*/ 2147483647 w 124"/>
                <a:gd name="T45" fmla="*/ 2147483647 h 146"/>
                <a:gd name="T46" fmla="*/ 2147483647 w 124"/>
                <a:gd name="T47" fmla="*/ 2147483647 h 146"/>
                <a:gd name="T48" fmla="*/ 2147483647 w 124"/>
                <a:gd name="T49" fmla="*/ 2147483647 h 146"/>
                <a:gd name="T50" fmla="*/ 2147483647 w 124"/>
                <a:gd name="T51" fmla="*/ 2147483647 h 146"/>
                <a:gd name="T52" fmla="*/ 2147483647 w 124"/>
                <a:gd name="T53" fmla="*/ 2147483647 h 146"/>
                <a:gd name="T54" fmla="*/ 2147483647 w 124"/>
                <a:gd name="T55" fmla="*/ 2147483647 h 146"/>
                <a:gd name="T56" fmla="*/ 2147483647 w 124"/>
                <a:gd name="T57" fmla="*/ 2147483647 h 146"/>
                <a:gd name="T58" fmla="*/ 2147483647 w 124"/>
                <a:gd name="T59" fmla="*/ 2147483647 h 146"/>
                <a:gd name="T60" fmla="*/ 2147483647 w 124"/>
                <a:gd name="T61" fmla="*/ 2147483647 h 146"/>
                <a:gd name="T62" fmla="*/ 2147483647 w 124"/>
                <a:gd name="T63" fmla="*/ 2147483647 h 146"/>
                <a:gd name="T64" fmla="*/ 2147483647 w 124"/>
                <a:gd name="T65" fmla="*/ 2147483647 h 146"/>
                <a:gd name="T66" fmla="*/ 2147483647 w 124"/>
                <a:gd name="T67" fmla="*/ 2147483647 h 146"/>
                <a:gd name="T68" fmla="*/ 2147483647 w 124"/>
                <a:gd name="T69" fmla="*/ 2147483647 h 146"/>
                <a:gd name="T70" fmla="*/ 2147483647 w 124"/>
                <a:gd name="T71" fmla="*/ 2147483647 h 146"/>
                <a:gd name="T72" fmla="*/ 2147483647 w 124"/>
                <a:gd name="T73" fmla="*/ 2147483647 h 146"/>
                <a:gd name="T74" fmla="*/ 2147483647 w 124"/>
                <a:gd name="T75" fmla="*/ 2147483647 h 146"/>
                <a:gd name="T76" fmla="*/ 0 w 124"/>
                <a:gd name="T77" fmla="*/ 2147483647 h 146"/>
                <a:gd name="T78" fmla="*/ 2147483647 w 124"/>
                <a:gd name="T79" fmla="*/ 2147483647 h 1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146"/>
                <a:gd name="T122" fmla="*/ 124 w 124"/>
                <a:gd name="T123" fmla="*/ 146 h 1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146">
                  <a:moveTo>
                    <a:pt x="41" y="96"/>
                  </a:moveTo>
                  <a:lnTo>
                    <a:pt x="39" y="107"/>
                  </a:lnTo>
                  <a:lnTo>
                    <a:pt x="38" y="113"/>
                  </a:lnTo>
                  <a:lnTo>
                    <a:pt x="39" y="117"/>
                  </a:lnTo>
                  <a:lnTo>
                    <a:pt x="44" y="121"/>
                  </a:lnTo>
                  <a:lnTo>
                    <a:pt x="51" y="122"/>
                  </a:lnTo>
                  <a:lnTo>
                    <a:pt x="57" y="121"/>
                  </a:lnTo>
                  <a:lnTo>
                    <a:pt x="63" y="118"/>
                  </a:lnTo>
                  <a:lnTo>
                    <a:pt x="66" y="114"/>
                  </a:lnTo>
                  <a:lnTo>
                    <a:pt x="68" y="109"/>
                  </a:lnTo>
                  <a:lnTo>
                    <a:pt x="68" y="100"/>
                  </a:lnTo>
                  <a:lnTo>
                    <a:pt x="65" y="95"/>
                  </a:lnTo>
                  <a:lnTo>
                    <a:pt x="59" y="90"/>
                  </a:lnTo>
                  <a:lnTo>
                    <a:pt x="51" y="86"/>
                  </a:lnTo>
                  <a:lnTo>
                    <a:pt x="44" y="82"/>
                  </a:lnTo>
                  <a:lnTo>
                    <a:pt x="37" y="77"/>
                  </a:lnTo>
                  <a:lnTo>
                    <a:pt x="31" y="73"/>
                  </a:lnTo>
                  <a:lnTo>
                    <a:pt x="27" y="68"/>
                  </a:lnTo>
                  <a:lnTo>
                    <a:pt x="22" y="63"/>
                  </a:lnTo>
                  <a:lnTo>
                    <a:pt x="20" y="56"/>
                  </a:lnTo>
                  <a:lnTo>
                    <a:pt x="20" y="48"/>
                  </a:lnTo>
                  <a:lnTo>
                    <a:pt x="22" y="40"/>
                  </a:lnTo>
                  <a:lnTo>
                    <a:pt x="25" y="30"/>
                  </a:lnTo>
                  <a:lnTo>
                    <a:pt x="30" y="23"/>
                  </a:lnTo>
                  <a:lnTo>
                    <a:pt x="35" y="16"/>
                  </a:lnTo>
                  <a:lnTo>
                    <a:pt x="43" y="10"/>
                  </a:lnTo>
                  <a:lnTo>
                    <a:pt x="51" y="5"/>
                  </a:lnTo>
                  <a:lnTo>
                    <a:pt x="61" y="2"/>
                  </a:lnTo>
                  <a:lnTo>
                    <a:pt x="70" y="1"/>
                  </a:lnTo>
                  <a:lnTo>
                    <a:pt x="82" y="0"/>
                  </a:lnTo>
                  <a:lnTo>
                    <a:pt x="94" y="1"/>
                  </a:lnTo>
                  <a:lnTo>
                    <a:pt x="104" y="3"/>
                  </a:lnTo>
                  <a:lnTo>
                    <a:pt x="112" y="7"/>
                  </a:lnTo>
                  <a:lnTo>
                    <a:pt x="118" y="12"/>
                  </a:lnTo>
                  <a:lnTo>
                    <a:pt x="121" y="20"/>
                  </a:lnTo>
                  <a:lnTo>
                    <a:pt x="124" y="27"/>
                  </a:lnTo>
                  <a:lnTo>
                    <a:pt x="124" y="37"/>
                  </a:lnTo>
                  <a:lnTo>
                    <a:pt x="121" y="46"/>
                  </a:lnTo>
                  <a:lnTo>
                    <a:pt x="85" y="46"/>
                  </a:lnTo>
                  <a:lnTo>
                    <a:pt x="85" y="40"/>
                  </a:lnTo>
                  <a:lnTo>
                    <a:pt x="86" y="33"/>
                  </a:lnTo>
                  <a:lnTo>
                    <a:pt x="83" y="28"/>
                  </a:lnTo>
                  <a:lnTo>
                    <a:pt x="77" y="25"/>
                  </a:lnTo>
                  <a:lnTo>
                    <a:pt x="71" y="26"/>
                  </a:lnTo>
                  <a:lnTo>
                    <a:pt x="66" y="27"/>
                  </a:lnTo>
                  <a:lnTo>
                    <a:pt x="63" y="30"/>
                  </a:lnTo>
                  <a:lnTo>
                    <a:pt x="61" y="34"/>
                  </a:lnTo>
                  <a:lnTo>
                    <a:pt x="59" y="40"/>
                  </a:lnTo>
                  <a:lnTo>
                    <a:pt x="60" y="45"/>
                  </a:lnTo>
                  <a:lnTo>
                    <a:pt x="63" y="48"/>
                  </a:lnTo>
                  <a:lnTo>
                    <a:pt x="68" y="52"/>
                  </a:lnTo>
                  <a:lnTo>
                    <a:pt x="78" y="57"/>
                  </a:lnTo>
                  <a:lnTo>
                    <a:pt x="86" y="62"/>
                  </a:lnTo>
                  <a:lnTo>
                    <a:pt x="94" y="67"/>
                  </a:lnTo>
                  <a:lnTo>
                    <a:pt x="99" y="71"/>
                  </a:lnTo>
                  <a:lnTo>
                    <a:pt x="101" y="74"/>
                  </a:lnTo>
                  <a:lnTo>
                    <a:pt x="103" y="77"/>
                  </a:lnTo>
                  <a:lnTo>
                    <a:pt x="105" y="80"/>
                  </a:lnTo>
                  <a:lnTo>
                    <a:pt x="106" y="85"/>
                  </a:lnTo>
                  <a:lnTo>
                    <a:pt x="108" y="89"/>
                  </a:lnTo>
                  <a:lnTo>
                    <a:pt x="108" y="93"/>
                  </a:lnTo>
                  <a:lnTo>
                    <a:pt x="106" y="98"/>
                  </a:lnTo>
                  <a:lnTo>
                    <a:pt x="105" y="105"/>
                  </a:lnTo>
                  <a:lnTo>
                    <a:pt x="102" y="114"/>
                  </a:lnTo>
                  <a:lnTo>
                    <a:pt x="98" y="123"/>
                  </a:lnTo>
                  <a:lnTo>
                    <a:pt x="92" y="131"/>
                  </a:lnTo>
                  <a:lnTo>
                    <a:pt x="84" y="136"/>
                  </a:lnTo>
                  <a:lnTo>
                    <a:pt x="76" y="140"/>
                  </a:lnTo>
                  <a:lnTo>
                    <a:pt x="66" y="144"/>
                  </a:lnTo>
                  <a:lnTo>
                    <a:pt x="55" y="145"/>
                  </a:lnTo>
                  <a:lnTo>
                    <a:pt x="44" y="146"/>
                  </a:lnTo>
                  <a:lnTo>
                    <a:pt x="31" y="145"/>
                  </a:lnTo>
                  <a:lnTo>
                    <a:pt x="21" y="143"/>
                  </a:lnTo>
                  <a:lnTo>
                    <a:pt x="13" y="140"/>
                  </a:lnTo>
                  <a:lnTo>
                    <a:pt x="7" y="136"/>
                  </a:lnTo>
                  <a:lnTo>
                    <a:pt x="3" y="131"/>
                  </a:lnTo>
                  <a:lnTo>
                    <a:pt x="1" y="124"/>
                  </a:lnTo>
                  <a:lnTo>
                    <a:pt x="0" y="118"/>
                  </a:lnTo>
                  <a:lnTo>
                    <a:pt x="1" y="112"/>
                  </a:lnTo>
                  <a:lnTo>
                    <a:pt x="5" y="96"/>
                  </a:lnTo>
                  <a:lnTo>
                    <a:pt x="41"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6" name="Freeform 20"/>
            <p:cNvSpPr>
              <a:spLocks/>
            </p:cNvSpPr>
            <p:nvPr/>
          </p:nvSpPr>
          <p:spPr bwMode="auto">
            <a:xfrm>
              <a:off x="3771900" y="2627313"/>
              <a:ext cx="100013"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7" y="0"/>
                  </a:lnTo>
                  <a:lnTo>
                    <a:pt x="128" y="0"/>
                  </a:lnTo>
                  <a:lnTo>
                    <a:pt x="121" y="27"/>
                  </a:lnTo>
                  <a:lnTo>
                    <a:pt x="69" y="27"/>
                  </a:lnTo>
                  <a:lnTo>
                    <a:pt x="62" y="53"/>
                  </a:lnTo>
                  <a:lnTo>
                    <a:pt x="112" y="53"/>
                  </a:lnTo>
                  <a:lnTo>
                    <a:pt x="105" y="81"/>
                  </a:lnTo>
                  <a:lnTo>
                    <a:pt x="55" y="81"/>
                  </a:lnTo>
                  <a:lnTo>
                    <a:pt x="47" y="112"/>
                  </a:lnTo>
                  <a:lnTo>
                    <a:pt x="101" y="112"/>
                  </a:lnTo>
                  <a:lnTo>
                    <a:pt x="95"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7" name="Freeform 21"/>
            <p:cNvSpPr>
              <a:spLocks noEditPoints="1"/>
            </p:cNvSpPr>
            <p:nvPr/>
          </p:nvSpPr>
          <p:spPr bwMode="auto">
            <a:xfrm>
              <a:off x="3910013" y="2627313"/>
              <a:ext cx="106362" cy="109537"/>
            </a:xfrm>
            <a:custGeom>
              <a:avLst/>
              <a:gdLst>
                <a:gd name="T0" fmla="*/ 0 w 134"/>
                <a:gd name="T1" fmla="*/ 2147483647 h 139"/>
                <a:gd name="T2" fmla="*/ 2147483647 w 134"/>
                <a:gd name="T3" fmla="*/ 0 h 139"/>
                <a:gd name="T4" fmla="*/ 2147483647 w 134"/>
                <a:gd name="T5" fmla="*/ 0 h 139"/>
                <a:gd name="T6" fmla="*/ 2147483647 w 134"/>
                <a:gd name="T7" fmla="*/ 0 h 139"/>
                <a:gd name="T8" fmla="*/ 2147483647 w 134"/>
                <a:gd name="T9" fmla="*/ 0 h 139"/>
                <a:gd name="T10" fmla="*/ 2147483647 w 134"/>
                <a:gd name="T11" fmla="*/ 0 h 139"/>
                <a:gd name="T12" fmla="*/ 2147483647 w 134"/>
                <a:gd name="T13" fmla="*/ 2147483647 h 139"/>
                <a:gd name="T14" fmla="*/ 2147483647 w 134"/>
                <a:gd name="T15" fmla="*/ 2147483647 h 139"/>
                <a:gd name="T16" fmla="*/ 2147483647 w 134"/>
                <a:gd name="T17" fmla="*/ 2147483647 h 139"/>
                <a:gd name="T18" fmla="*/ 2147483647 w 134"/>
                <a:gd name="T19" fmla="*/ 2147483647 h 139"/>
                <a:gd name="T20" fmla="*/ 2147483647 w 134"/>
                <a:gd name="T21" fmla="*/ 2147483647 h 139"/>
                <a:gd name="T22" fmla="*/ 2147483647 w 134"/>
                <a:gd name="T23" fmla="*/ 2147483647 h 139"/>
                <a:gd name="T24" fmla="*/ 2147483647 w 134"/>
                <a:gd name="T25" fmla="*/ 2147483647 h 139"/>
                <a:gd name="T26" fmla="*/ 2147483647 w 134"/>
                <a:gd name="T27" fmla="*/ 2147483647 h 139"/>
                <a:gd name="T28" fmla="*/ 2147483647 w 134"/>
                <a:gd name="T29" fmla="*/ 2147483647 h 139"/>
                <a:gd name="T30" fmla="*/ 2147483647 w 134"/>
                <a:gd name="T31" fmla="*/ 2147483647 h 139"/>
                <a:gd name="T32" fmla="*/ 2147483647 w 134"/>
                <a:gd name="T33" fmla="*/ 2147483647 h 139"/>
                <a:gd name="T34" fmla="*/ 2147483647 w 134"/>
                <a:gd name="T35" fmla="*/ 2147483647 h 139"/>
                <a:gd name="T36" fmla="*/ 2147483647 w 134"/>
                <a:gd name="T37" fmla="*/ 2147483647 h 139"/>
                <a:gd name="T38" fmla="*/ 2147483647 w 134"/>
                <a:gd name="T39" fmla="*/ 2147483647 h 139"/>
                <a:gd name="T40" fmla="*/ 2147483647 w 134"/>
                <a:gd name="T41" fmla="*/ 2147483647 h 139"/>
                <a:gd name="T42" fmla="*/ 2147483647 w 134"/>
                <a:gd name="T43" fmla="*/ 2147483647 h 139"/>
                <a:gd name="T44" fmla="*/ 2147483647 w 134"/>
                <a:gd name="T45" fmla="*/ 2147483647 h 139"/>
                <a:gd name="T46" fmla="*/ 2147483647 w 134"/>
                <a:gd name="T47" fmla="*/ 2147483647 h 139"/>
                <a:gd name="T48" fmla="*/ 2147483647 w 134"/>
                <a:gd name="T49" fmla="*/ 2147483647 h 139"/>
                <a:gd name="T50" fmla="*/ 2147483647 w 134"/>
                <a:gd name="T51" fmla="*/ 2147483647 h 139"/>
                <a:gd name="T52" fmla="*/ 2147483647 w 134"/>
                <a:gd name="T53" fmla="*/ 2147483647 h 139"/>
                <a:gd name="T54" fmla="*/ 2147483647 w 134"/>
                <a:gd name="T55" fmla="*/ 2147483647 h 139"/>
                <a:gd name="T56" fmla="*/ 2147483647 w 134"/>
                <a:gd name="T57" fmla="*/ 2147483647 h 139"/>
                <a:gd name="T58" fmla="*/ 2147483647 w 134"/>
                <a:gd name="T59" fmla="*/ 2147483647 h 139"/>
                <a:gd name="T60" fmla="*/ 2147483647 w 134"/>
                <a:gd name="T61" fmla="*/ 2147483647 h 139"/>
                <a:gd name="T62" fmla="*/ 2147483647 w 134"/>
                <a:gd name="T63" fmla="*/ 2147483647 h 139"/>
                <a:gd name="T64" fmla="*/ 0 w 134"/>
                <a:gd name="T65" fmla="*/ 2147483647 h 139"/>
                <a:gd name="T66" fmla="*/ 2147483647 w 134"/>
                <a:gd name="T67" fmla="*/ 2147483647 h 139"/>
                <a:gd name="T68" fmla="*/ 2147483647 w 134"/>
                <a:gd name="T69" fmla="*/ 2147483647 h 139"/>
                <a:gd name="T70" fmla="*/ 2147483647 w 134"/>
                <a:gd name="T71" fmla="*/ 2147483647 h 139"/>
                <a:gd name="T72" fmla="*/ 2147483647 w 134"/>
                <a:gd name="T73" fmla="*/ 2147483647 h 139"/>
                <a:gd name="T74" fmla="*/ 2147483647 w 134"/>
                <a:gd name="T75" fmla="*/ 2147483647 h 139"/>
                <a:gd name="T76" fmla="*/ 2147483647 w 134"/>
                <a:gd name="T77" fmla="*/ 2147483647 h 139"/>
                <a:gd name="T78" fmla="*/ 2147483647 w 134"/>
                <a:gd name="T79" fmla="*/ 2147483647 h 139"/>
                <a:gd name="T80" fmla="*/ 2147483647 w 134"/>
                <a:gd name="T81" fmla="*/ 2147483647 h 139"/>
                <a:gd name="T82" fmla="*/ 2147483647 w 134"/>
                <a:gd name="T83" fmla="*/ 2147483647 h 139"/>
                <a:gd name="T84" fmla="*/ 2147483647 w 134"/>
                <a:gd name="T85" fmla="*/ 2147483647 h 139"/>
                <a:gd name="T86" fmla="*/ 2147483647 w 134"/>
                <a:gd name="T87" fmla="*/ 2147483647 h 139"/>
                <a:gd name="T88" fmla="*/ 2147483647 w 134"/>
                <a:gd name="T89" fmla="*/ 2147483647 h 139"/>
                <a:gd name="T90" fmla="*/ 2147483647 w 134"/>
                <a:gd name="T91" fmla="*/ 2147483647 h 139"/>
                <a:gd name="T92" fmla="*/ 2147483647 w 134"/>
                <a:gd name="T93" fmla="*/ 2147483647 h 139"/>
                <a:gd name="T94" fmla="*/ 2147483647 w 134"/>
                <a:gd name="T95" fmla="*/ 2147483647 h 1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4"/>
                <a:gd name="T145" fmla="*/ 0 h 139"/>
                <a:gd name="T146" fmla="*/ 134 w 134"/>
                <a:gd name="T147" fmla="*/ 139 h 1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4" h="139">
                  <a:moveTo>
                    <a:pt x="0" y="139"/>
                  </a:moveTo>
                  <a:lnTo>
                    <a:pt x="36" y="0"/>
                  </a:lnTo>
                  <a:lnTo>
                    <a:pt x="80" y="0"/>
                  </a:lnTo>
                  <a:lnTo>
                    <a:pt x="85" y="0"/>
                  </a:lnTo>
                  <a:lnTo>
                    <a:pt x="91" y="0"/>
                  </a:lnTo>
                  <a:lnTo>
                    <a:pt x="97" y="0"/>
                  </a:lnTo>
                  <a:lnTo>
                    <a:pt x="102" y="1"/>
                  </a:lnTo>
                  <a:lnTo>
                    <a:pt x="108" y="1"/>
                  </a:lnTo>
                  <a:lnTo>
                    <a:pt x="113" y="3"/>
                  </a:lnTo>
                  <a:lnTo>
                    <a:pt x="118" y="4"/>
                  </a:lnTo>
                  <a:lnTo>
                    <a:pt x="123" y="6"/>
                  </a:lnTo>
                  <a:lnTo>
                    <a:pt x="127" y="9"/>
                  </a:lnTo>
                  <a:lnTo>
                    <a:pt x="130" y="13"/>
                  </a:lnTo>
                  <a:lnTo>
                    <a:pt x="132" y="17"/>
                  </a:lnTo>
                  <a:lnTo>
                    <a:pt x="134" y="21"/>
                  </a:lnTo>
                  <a:lnTo>
                    <a:pt x="134" y="26"/>
                  </a:lnTo>
                  <a:lnTo>
                    <a:pt x="134" y="30"/>
                  </a:lnTo>
                  <a:lnTo>
                    <a:pt x="133" y="36"/>
                  </a:lnTo>
                  <a:lnTo>
                    <a:pt x="132" y="41"/>
                  </a:lnTo>
                  <a:lnTo>
                    <a:pt x="116" y="103"/>
                  </a:lnTo>
                  <a:lnTo>
                    <a:pt x="113" y="113"/>
                  </a:lnTo>
                  <a:lnTo>
                    <a:pt x="108" y="122"/>
                  </a:lnTo>
                  <a:lnTo>
                    <a:pt x="100" y="128"/>
                  </a:lnTo>
                  <a:lnTo>
                    <a:pt x="92" y="133"/>
                  </a:lnTo>
                  <a:lnTo>
                    <a:pt x="87" y="135"/>
                  </a:lnTo>
                  <a:lnTo>
                    <a:pt x="82" y="136"/>
                  </a:lnTo>
                  <a:lnTo>
                    <a:pt x="78" y="137"/>
                  </a:lnTo>
                  <a:lnTo>
                    <a:pt x="72" y="138"/>
                  </a:lnTo>
                  <a:lnTo>
                    <a:pt x="68" y="138"/>
                  </a:lnTo>
                  <a:lnTo>
                    <a:pt x="63" y="139"/>
                  </a:lnTo>
                  <a:lnTo>
                    <a:pt x="59" y="139"/>
                  </a:lnTo>
                  <a:lnTo>
                    <a:pt x="54" y="139"/>
                  </a:lnTo>
                  <a:lnTo>
                    <a:pt x="0" y="139"/>
                  </a:lnTo>
                  <a:close/>
                  <a:moveTo>
                    <a:pt x="46" y="114"/>
                  </a:moveTo>
                  <a:lnTo>
                    <a:pt x="55" y="114"/>
                  </a:lnTo>
                  <a:lnTo>
                    <a:pt x="62" y="113"/>
                  </a:lnTo>
                  <a:lnTo>
                    <a:pt x="67" y="112"/>
                  </a:lnTo>
                  <a:lnTo>
                    <a:pt x="71" y="109"/>
                  </a:lnTo>
                  <a:lnTo>
                    <a:pt x="75" y="105"/>
                  </a:lnTo>
                  <a:lnTo>
                    <a:pt x="77" y="101"/>
                  </a:lnTo>
                  <a:lnTo>
                    <a:pt x="78" y="94"/>
                  </a:lnTo>
                  <a:lnTo>
                    <a:pt x="80" y="88"/>
                  </a:lnTo>
                  <a:lnTo>
                    <a:pt x="92" y="43"/>
                  </a:lnTo>
                  <a:lnTo>
                    <a:pt x="93" y="34"/>
                  </a:lnTo>
                  <a:lnTo>
                    <a:pt x="89" y="27"/>
                  </a:lnTo>
                  <a:lnTo>
                    <a:pt x="82" y="25"/>
                  </a:lnTo>
                  <a:lnTo>
                    <a:pt x="70" y="24"/>
                  </a:lnTo>
                  <a:lnTo>
                    <a:pt x="46"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8" name="Freeform 22"/>
            <p:cNvSpPr>
              <a:spLocks/>
            </p:cNvSpPr>
            <p:nvPr/>
          </p:nvSpPr>
          <p:spPr bwMode="auto">
            <a:xfrm>
              <a:off x="4011613" y="2627313"/>
              <a:ext cx="101600"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6" y="0"/>
                  </a:lnTo>
                  <a:lnTo>
                    <a:pt x="128" y="0"/>
                  </a:lnTo>
                  <a:lnTo>
                    <a:pt x="119" y="27"/>
                  </a:lnTo>
                  <a:lnTo>
                    <a:pt x="68" y="27"/>
                  </a:lnTo>
                  <a:lnTo>
                    <a:pt x="62" y="53"/>
                  </a:lnTo>
                  <a:lnTo>
                    <a:pt x="112" y="53"/>
                  </a:lnTo>
                  <a:lnTo>
                    <a:pt x="104" y="81"/>
                  </a:lnTo>
                  <a:lnTo>
                    <a:pt x="54" y="81"/>
                  </a:lnTo>
                  <a:lnTo>
                    <a:pt x="47" y="112"/>
                  </a:lnTo>
                  <a:lnTo>
                    <a:pt x="100" y="112"/>
                  </a:lnTo>
                  <a:lnTo>
                    <a:pt x="94"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9" name="Freeform 23"/>
            <p:cNvSpPr>
              <a:spLocks/>
            </p:cNvSpPr>
            <p:nvPr/>
          </p:nvSpPr>
          <p:spPr bwMode="auto">
            <a:xfrm>
              <a:off x="4119563" y="2627313"/>
              <a:ext cx="142875" cy="109537"/>
            </a:xfrm>
            <a:custGeom>
              <a:avLst/>
              <a:gdLst>
                <a:gd name="T0" fmla="*/ 2147483647 w 181"/>
                <a:gd name="T1" fmla="*/ 2147483647 h 139"/>
                <a:gd name="T2" fmla="*/ 2147483647 w 181"/>
                <a:gd name="T3" fmla="*/ 2147483647 h 139"/>
                <a:gd name="T4" fmla="*/ 2147483647 w 181"/>
                <a:gd name="T5" fmla="*/ 0 h 139"/>
                <a:gd name="T6" fmla="*/ 2147483647 w 181"/>
                <a:gd name="T7" fmla="*/ 0 h 139"/>
                <a:gd name="T8" fmla="*/ 2147483647 w 181"/>
                <a:gd name="T9" fmla="*/ 2147483647 h 139"/>
                <a:gd name="T10" fmla="*/ 2147483647 w 181"/>
                <a:gd name="T11" fmla="*/ 2147483647 h 139"/>
                <a:gd name="T12" fmla="*/ 2147483647 w 181"/>
                <a:gd name="T13" fmla="*/ 2147483647 h 139"/>
                <a:gd name="T14" fmla="*/ 2147483647 w 181"/>
                <a:gd name="T15" fmla="*/ 2147483647 h 139"/>
                <a:gd name="T16" fmla="*/ 2147483647 w 181"/>
                <a:gd name="T17" fmla="*/ 2147483647 h 139"/>
                <a:gd name="T18" fmla="*/ 0 w 181"/>
                <a:gd name="T19" fmla="*/ 2147483647 h 139"/>
                <a:gd name="T20" fmla="*/ 2147483647 w 181"/>
                <a:gd name="T21" fmla="*/ 0 h 139"/>
                <a:gd name="T22" fmla="*/ 2147483647 w 181"/>
                <a:gd name="T23" fmla="*/ 0 h 139"/>
                <a:gd name="T24" fmla="*/ 2147483647 w 181"/>
                <a:gd name="T25" fmla="*/ 2147483647 h 139"/>
                <a:gd name="T26" fmla="*/ 2147483647 w 181"/>
                <a:gd name="T27" fmla="*/ 2147483647 h 139"/>
                <a:gd name="T28" fmla="*/ 2147483647 w 181"/>
                <a:gd name="T29" fmla="*/ 0 h 139"/>
                <a:gd name="T30" fmla="*/ 2147483647 w 181"/>
                <a:gd name="T31" fmla="*/ 0 h 139"/>
                <a:gd name="T32" fmla="*/ 2147483647 w 181"/>
                <a:gd name="T33" fmla="*/ 214748364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139"/>
                <a:gd name="T53" fmla="*/ 181 w 181"/>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139">
                  <a:moveTo>
                    <a:pt x="105" y="97"/>
                  </a:moveTo>
                  <a:lnTo>
                    <a:pt x="105" y="97"/>
                  </a:lnTo>
                  <a:lnTo>
                    <a:pt x="143" y="0"/>
                  </a:lnTo>
                  <a:lnTo>
                    <a:pt x="181" y="0"/>
                  </a:lnTo>
                  <a:lnTo>
                    <a:pt x="115" y="139"/>
                  </a:lnTo>
                  <a:lnTo>
                    <a:pt x="71" y="139"/>
                  </a:lnTo>
                  <a:lnTo>
                    <a:pt x="85" y="41"/>
                  </a:lnTo>
                  <a:lnTo>
                    <a:pt x="84" y="41"/>
                  </a:lnTo>
                  <a:lnTo>
                    <a:pt x="45" y="139"/>
                  </a:lnTo>
                  <a:lnTo>
                    <a:pt x="0" y="139"/>
                  </a:lnTo>
                  <a:lnTo>
                    <a:pt x="9" y="0"/>
                  </a:lnTo>
                  <a:lnTo>
                    <a:pt x="47" y="0"/>
                  </a:lnTo>
                  <a:lnTo>
                    <a:pt x="33" y="98"/>
                  </a:lnTo>
                  <a:lnTo>
                    <a:pt x="34" y="97"/>
                  </a:lnTo>
                  <a:lnTo>
                    <a:pt x="76" y="0"/>
                  </a:lnTo>
                  <a:lnTo>
                    <a:pt x="114" y="0"/>
                  </a:lnTo>
                  <a:lnTo>
                    <a:pt x="105"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0" name="Freeform 24"/>
            <p:cNvSpPr>
              <a:spLocks noEditPoints="1"/>
            </p:cNvSpPr>
            <p:nvPr/>
          </p:nvSpPr>
          <p:spPr bwMode="auto">
            <a:xfrm>
              <a:off x="4251325" y="2622550"/>
              <a:ext cx="101600"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0 w 127"/>
                <a:gd name="T29" fmla="*/ 2147483647 h 146"/>
                <a:gd name="T30" fmla="*/ 2147483647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0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2147483647 w 127"/>
                <a:gd name="T71" fmla="*/ 2147483647 h 146"/>
                <a:gd name="T72" fmla="*/ 2147483647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2147483647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
                <a:gd name="T163" fmla="*/ 0 h 146"/>
                <a:gd name="T164" fmla="*/ 127 w 12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 h="146">
                  <a:moveTo>
                    <a:pt x="112" y="99"/>
                  </a:moveTo>
                  <a:lnTo>
                    <a:pt x="108" y="111"/>
                  </a:lnTo>
                  <a:lnTo>
                    <a:pt x="103" y="120"/>
                  </a:lnTo>
                  <a:lnTo>
                    <a:pt x="98" y="128"/>
                  </a:lnTo>
                  <a:lnTo>
                    <a:pt x="90" y="135"/>
                  </a:lnTo>
                  <a:lnTo>
                    <a:pt x="82" y="140"/>
                  </a:lnTo>
                  <a:lnTo>
                    <a:pt x="71" y="143"/>
                  </a:lnTo>
                  <a:lnTo>
                    <a:pt x="58" y="145"/>
                  </a:lnTo>
                  <a:lnTo>
                    <a:pt x="44" y="146"/>
                  </a:lnTo>
                  <a:lnTo>
                    <a:pt x="31" y="145"/>
                  </a:lnTo>
                  <a:lnTo>
                    <a:pt x="20" y="143"/>
                  </a:lnTo>
                  <a:lnTo>
                    <a:pt x="11" y="140"/>
                  </a:lnTo>
                  <a:lnTo>
                    <a:pt x="5" y="135"/>
                  </a:lnTo>
                  <a:lnTo>
                    <a:pt x="2" y="128"/>
                  </a:lnTo>
                  <a:lnTo>
                    <a:pt x="0" y="120"/>
                  </a:lnTo>
                  <a:lnTo>
                    <a:pt x="1" y="111"/>
                  </a:lnTo>
                  <a:lnTo>
                    <a:pt x="3" y="99"/>
                  </a:lnTo>
                  <a:lnTo>
                    <a:pt x="17" y="43"/>
                  </a:lnTo>
                  <a:lnTo>
                    <a:pt x="20" y="32"/>
                  </a:lnTo>
                  <a:lnTo>
                    <a:pt x="25" y="24"/>
                  </a:lnTo>
                  <a:lnTo>
                    <a:pt x="32" y="17"/>
                  </a:lnTo>
                  <a:lnTo>
                    <a:pt x="39" y="10"/>
                  </a:lnTo>
                  <a:lnTo>
                    <a:pt x="49" y="6"/>
                  </a:lnTo>
                  <a:lnTo>
                    <a:pt x="58" y="3"/>
                  </a:lnTo>
                  <a:lnTo>
                    <a:pt x="70" y="1"/>
                  </a:lnTo>
                  <a:lnTo>
                    <a:pt x="83" y="0"/>
                  </a:lnTo>
                  <a:lnTo>
                    <a:pt x="95" y="1"/>
                  </a:lnTo>
                  <a:lnTo>
                    <a:pt x="105" y="3"/>
                  </a:lnTo>
                  <a:lnTo>
                    <a:pt x="113" y="6"/>
                  </a:lnTo>
                  <a:lnTo>
                    <a:pt x="119" y="10"/>
                  </a:lnTo>
                  <a:lnTo>
                    <a:pt x="123" y="17"/>
                  </a:lnTo>
                  <a:lnTo>
                    <a:pt x="127" y="24"/>
                  </a:lnTo>
                  <a:lnTo>
                    <a:pt x="127" y="32"/>
                  </a:lnTo>
                  <a:lnTo>
                    <a:pt x="126" y="43"/>
                  </a:lnTo>
                  <a:lnTo>
                    <a:pt x="112" y="99"/>
                  </a:lnTo>
                  <a:close/>
                  <a:moveTo>
                    <a:pt x="85" y="44"/>
                  </a:moveTo>
                  <a:lnTo>
                    <a:pt x="86" y="38"/>
                  </a:lnTo>
                  <a:lnTo>
                    <a:pt x="86" y="31"/>
                  </a:lnTo>
                  <a:lnTo>
                    <a:pt x="83" y="27"/>
                  </a:lnTo>
                  <a:lnTo>
                    <a:pt x="75" y="25"/>
                  </a:lnTo>
                  <a:lnTo>
                    <a:pt x="68" y="27"/>
                  </a:lnTo>
                  <a:lnTo>
                    <a:pt x="63" y="31"/>
                  </a:lnTo>
                  <a:lnTo>
                    <a:pt x="59" y="38"/>
                  </a:lnTo>
                  <a:lnTo>
                    <a:pt x="57" y="44"/>
                  </a:lnTo>
                  <a:lnTo>
                    <a:pt x="41" y="101"/>
                  </a:lnTo>
                  <a:lnTo>
                    <a:pt x="40" y="108"/>
                  </a:lnTo>
                  <a:lnTo>
                    <a:pt x="40" y="115"/>
                  </a:lnTo>
                  <a:lnTo>
                    <a:pt x="43" y="120"/>
                  </a:lnTo>
                  <a:lnTo>
                    <a:pt x="51" y="122"/>
                  </a:lnTo>
                  <a:lnTo>
                    <a:pt x="59" y="120"/>
                  </a:lnTo>
                  <a:lnTo>
                    <a:pt x="65" y="115"/>
                  </a:lnTo>
                  <a:lnTo>
                    <a:pt x="68" y="108"/>
                  </a:lnTo>
                  <a:lnTo>
                    <a:pt x="70" y="101"/>
                  </a:lnTo>
                  <a:lnTo>
                    <a:pt x="8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1" name="Freeform 25"/>
            <p:cNvSpPr>
              <a:spLocks noEditPoints="1"/>
            </p:cNvSpPr>
            <p:nvPr/>
          </p:nvSpPr>
          <p:spPr bwMode="auto">
            <a:xfrm>
              <a:off x="4348163" y="2627313"/>
              <a:ext cx="106362" cy="109537"/>
            </a:xfrm>
            <a:custGeom>
              <a:avLst/>
              <a:gdLst>
                <a:gd name="T0" fmla="*/ 0 w 136"/>
                <a:gd name="T1" fmla="*/ 2147483647 h 139"/>
                <a:gd name="T2" fmla="*/ 2147483647 w 136"/>
                <a:gd name="T3" fmla="*/ 0 h 139"/>
                <a:gd name="T4" fmla="*/ 2147483647 w 136"/>
                <a:gd name="T5" fmla="*/ 2147483647 h 139"/>
                <a:gd name="T6" fmla="*/ 2147483647 w 136"/>
                <a:gd name="T7" fmla="*/ 2147483647 h 139"/>
                <a:gd name="T8" fmla="*/ 2147483647 w 136"/>
                <a:gd name="T9" fmla="*/ 2147483647 h 139"/>
                <a:gd name="T10" fmla="*/ 2147483647 w 136"/>
                <a:gd name="T11" fmla="*/ 2147483647 h 139"/>
                <a:gd name="T12" fmla="*/ 2147483647 w 136"/>
                <a:gd name="T13" fmla="*/ 2147483647 h 139"/>
                <a:gd name="T14" fmla="*/ 2147483647 w 136"/>
                <a:gd name="T15" fmla="*/ 2147483647 h 139"/>
                <a:gd name="T16" fmla="*/ 2147483647 w 136"/>
                <a:gd name="T17" fmla="*/ 2147483647 h 139"/>
                <a:gd name="T18" fmla="*/ 2147483647 w 136"/>
                <a:gd name="T19" fmla="*/ 2147483647 h 139"/>
                <a:gd name="T20" fmla="*/ 2147483647 w 136"/>
                <a:gd name="T21" fmla="*/ 2147483647 h 139"/>
                <a:gd name="T22" fmla="*/ 2147483647 w 136"/>
                <a:gd name="T23" fmla="*/ 2147483647 h 139"/>
                <a:gd name="T24" fmla="*/ 2147483647 w 136"/>
                <a:gd name="T25" fmla="*/ 2147483647 h 139"/>
                <a:gd name="T26" fmla="*/ 2147483647 w 136"/>
                <a:gd name="T27" fmla="*/ 2147483647 h 139"/>
                <a:gd name="T28" fmla="*/ 2147483647 w 136"/>
                <a:gd name="T29" fmla="*/ 2147483647 h 139"/>
                <a:gd name="T30" fmla="*/ 2147483647 w 136"/>
                <a:gd name="T31" fmla="*/ 2147483647 h 139"/>
                <a:gd name="T32" fmla="*/ 2147483647 w 136"/>
                <a:gd name="T33" fmla="*/ 2147483647 h 139"/>
                <a:gd name="T34" fmla="*/ 2147483647 w 136"/>
                <a:gd name="T35" fmla="*/ 2147483647 h 139"/>
                <a:gd name="T36" fmla="*/ 2147483647 w 136"/>
                <a:gd name="T37" fmla="*/ 2147483647 h 139"/>
                <a:gd name="T38" fmla="*/ 2147483647 w 136"/>
                <a:gd name="T39" fmla="*/ 2147483647 h 139"/>
                <a:gd name="T40" fmla="*/ 2147483647 w 136"/>
                <a:gd name="T41" fmla="*/ 2147483647 h 139"/>
                <a:gd name="T42" fmla="*/ 2147483647 w 136"/>
                <a:gd name="T43" fmla="*/ 2147483647 h 139"/>
                <a:gd name="T44" fmla="*/ 2147483647 w 136"/>
                <a:gd name="T45" fmla="*/ 2147483647 h 139"/>
                <a:gd name="T46" fmla="*/ 2147483647 w 136"/>
                <a:gd name="T47" fmla="*/ 2147483647 h 139"/>
                <a:gd name="T48" fmla="*/ 2147483647 w 136"/>
                <a:gd name="T49" fmla="*/ 2147483647 h 139"/>
                <a:gd name="T50" fmla="*/ 2147483647 w 136"/>
                <a:gd name="T51" fmla="*/ 2147483647 h 139"/>
                <a:gd name="T52" fmla="*/ 2147483647 w 136"/>
                <a:gd name="T53" fmla="*/ 2147483647 h 139"/>
                <a:gd name="T54" fmla="*/ 2147483647 w 136"/>
                <a:gd name="T55" fmla="*/ 2147483647 h 139"/>
                <a:gd name="T56" fmla="*/ 2147483647 w 136"/>
                <a:gd name="T57" fmla="*/ 2147483647 h 139"/>
                <a:gd name="T58" fmla="*/ 2147483647 w 136"/>
                <a:gd name="T59" fmla="*/ 2147483647 h 139"/>
                <a:gd name="T60" fmla="*/ 2147483647 w 136"/>
                <a:gd name="T61" fmla="*/ 2147483647 h 139"/>
                <a:gd name="T62" fmla="*/ 2147483647 w 136"/>
                <a:gd name="T63" fmla="*/ 2147483647 h 139"/>
                <a:gd name="T64" fmla="*/ 2147483647 w 136"/>
                <a:gd name="T65" fmla="*/ 2147483647 h 139"/>
                <a:gd name="T66" fmla="*/ 2147483647 w 136"/>
                <a:gd name="T67" fmla="*/ 2147483647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39"/>
                <a:gd name="T104" fmla="*/ 136 w 136"/>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39">
                  <a:moveTo>
                    <a:pt x="40" y="139"/>
                  </a:moveTo>
                  <a:lnTo>
                    <a:pt x="0" y="139"/>
                  </a:lnTo>
                  <a:lnTo>
                    <a:pt x="36" y="0"/>
                  </a:lnTo>
                  <a:lnTo>
                    <a:pt x="95" y="0"/>
                  </a:lnTo>
                  <a:lnTo>
                    <a:pt x="106" y="0"/>
                  </a:lnTo>
                  <a:lnTo>
                    <a:pt x="115" y="2"/>
                  </a:lnTo>
                  <a:lnTo>
                    <a:pt x="123" y="4"/>
                  </a:lnTo>
                  <a:lnTo>
                    <a:pt x="129" y="8"/>
                  </a:lnTo>
                  <a:lnTo>
                    <a:pt x="133" y="14"/>
                  </a:lnTo>
                  <a:lnTo>
                    <a:pt x="136" y="20"/>
                  </a:lnTo>
                  <a:lnTo>
                    <a:pt x="136" y="28"/>
                  </a:lnTo>
                  <a:lnTo>
                    <a:pt x="133" y="39"/>
                  </a:lnTo>
                  <a:lnTo>
                    <a:pt x="131" y="44"/>
                  </a:lnTo>
                  <a:lnTo>
                    <a:pt x="129" y="48"/>
                  </a:lnTo>
                  <a:lnTo>
                    <a:pt x="127" y="52"/>
                  </a:lnTo>
                  <a:lnTo>
                    <a:pt x="124" y="57"/>
                  </a:lnTo>
                  <a:lnTo>
                    <a:pt x="120" y="61"/>
                  </a:lnTo>
                  <a:lnTo>
                    <a:pt x="115" y="64"/>
                  </a:lnTo>
                  <a:lnTo>
                    <a:pt x="110" y="67"/>
                  </a:lnTo>
                  <a:lnTo>
                    <a:pt x="104" y="70"/>
                  </a:lnTo>
                  <a:lnTo>
                    <a:pt x="104" y="71"/>
                  </a:lnTo>
                  <a:lnTo>
                    <a:pt x="111" y="73"/>
                  </a:lnTo>
                  <a:lnTo>
                    <a:pt x="116" y="76"/>
                  </a:lnTo>
                  <a:lnTo>
                    <a:pt x="119" y="82"/>
                  </a:lnTo>
                  <a:lnTo>
                    <a:pt x="120" y="88"/>
                  </a:lnTo>
                  <a:lnTo>
                    <a:pt x="119" y="93"/>
                  </a:lnTo>
                  <a:lnTo>
                    <a:pt x="117" y="98"/>
                  </a:lnTo>
                  <a:lnTo>
                    <a:pt x="116" y="105"/>
                  </a:lnTo>
                  <a:lnTo>
                    <a:pt x="115" y="111"/>
                  </a:lnTo>
                  <a:lnTo>
                    <a:pt x="114" y="117"/>
                  </a:lnTo>
                  <a:lnTo>
                    <a:pt x="113" y="124"/>
                  </a:lnTo>
                  <a:lnTo>
                    <a:pt x="112" y="129"/>
                  </a:lnTo>
                  <a:lnTo>
                    <a:pt x="112" y="133"/>
                  </a:lnTo>
                  <a:lnTo>
                    <a:pt x="112" y="134"/>
                  </a:lnTo>
                  <a:lnTo>
                    <a:pt x="112" y="136"/>
                  </a:lnTo>
                  <a:lnTo>
                    <a:pt x="112" y="137"/>
                  </a:lnTo>
                  <a:lnTo>
                    <a:pt x="113" y="138"/>
                  </a:lnTo>
                  <a:lnTo>
                    <a:pt x="113" y="139"/>
                  </a:lnTo>
                  <a:lnTo>
                    <a:pt x="69" y="139"/>
                  </a:lnTo>
                  <a:lnTo>
                    <a:pt x="69" y="137"/>
                  </a:lnTo>
                  <a:lnTo>
                    <a:pt x="69" y="135"/>
                  </a:lnTo>
                  <a:lnTo>
                    <a:pt x="69" y="134"/>
                  </a:lnTo>
                  <a:lnTo>
                    <a:pt x="69" y="132"/>
                  </a:lnTo>
                  <a:lnTo>
                    <a:pt x="71" y="128"/>
                  </a:lnTo>
                  <a:lnTo>
                    <a:pt x="72" y="123"/>
                  </a:lnTo>
                  <a:lnTo>
                    <a:pt x="73" y="118"/>
                  </a:lnTo>
                  <a:lnTo>
                    <a:pt x="74" y="114"/>
                  </a:lnTo>
                  <a:lnTo>
                    <a:pt x="75" y="110"/>
                  </a:lnTo>
                  <a:lnTo>
                    <a:pt x="76" y="107"/>
                  </a:lnTo>
                  <a:lnTo>
                    <a:pt x="77" y="103"/>
                  </a:lnTo>
                  <a:lnTo>
                    <a:pt x="78" y="100"/>
                  </a:lnTo>
                  <a:lnTo>
                    <a:pt x="78" y="93"/>
                  </a:lnTo>
                  <a:lnTo>
                    <a:pt x="76" y="88"/>
                  </a:lnTo>
                  <a:lnTo>
                    <a:pt x="73" y="85"/>
                  </a:lnTo>
                  <a:lnTo>
                    <a:pt x="67" y="84"/>
                  </a:lnTo>
                  <a:lnTo>
                    <a:pt x="55" y="84"/>
                  </a:lnTo>
                  <a:lnTo>
                    <a:pt x="40" y="139"/>
                  </a:lnTo>
                  <a:close/>
                  <a:moveTo>
                    <a:pt x="61" y="60"/>
                  </a:moveTo>
                  <a:lnTo>
                    <a:pt x="75" y="60"/>
                  </a:lnTo>
                  <a:lnTo>
                    <a:pt x="82" y="58"/>
                  </a:lnTo>
                  <a:lnTo>
                    <a:pt x="88" y="53"/>
                  </a:lnTo>
                  <a:lnTo>
                    <a:pt x="91" y="48"/>
                  </a:lnTo>
                  <a:lnTo>
                    <a:pt x="93" y="42"/>
                  </a:lnTo>
                  <a:lnTo>
                    <a:pt x="94" y="33"/>
                  </a:lnTo>
                  <a:lnTo>
                    <a:pt x="91" y="26"/>
                  </a:lnTo>
                  <a:lnTo>
                    <a:pt x="82" y="24"/>
                  </a:lnTo>
                  <a:lnTo>
                    <a:pt x="69" y="24"/>
                  </a:lnTo>
                  <a:lnTo>
                    <a:pt x="61"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2" name="Freeform 26"/>
            <p:cNvSpPr>
              <a:spLocks/>
            </p:cNvSpPr>
            <p:nvPr/>
          </p:nvSpPr>
          <p:spPr bwMode="auto">
            <a:xfrm>
              <a:off x="4451350" y="2627313"/>
              <a:ext cx="150813" cy="109537"/>
            </a:xfrm>
            <a:custGeom>
              <a:avLst/>
              <a:gdLst>
                <a:gd name="T0" fmla="*/ 0 w 191"/>
                <a:gd name="T1" fmla="*/ 2147483647 h 139"/>
                <a:gd name="T2" fmla="*/ 2147483647 w 191"/>
                <a:gd name="T3" fmla="*/ 0 h 139"/>
                <a:gd name="T4" fmla="*/ 2147483647 w 191"/>
                <a:gd name="T5" fmla="*/ 0 h 139"/>
                <a:gd name="T6" fmla="*/ 2147483647 w 191"/>
                <a:gd name="T7" fmla="*/ 2147483647 h 139"/>
                <a:gd name="T8" fmla="*/ 2147483647 w 191"/>
                <a:gd name="T9" fmla="*/ 2147483647 h 139"/>
                <a:gd name="T10" fmla="*/ 2147483647 w 191"/>
                <a:gd name="T11" fmla="*/ 0 h 139"/>
                <a:gd name="T12" fmla="*/ 2147483647 w 191"/>
                <a:gd name="T13" fmla="*/ 0 h 139"/>
                <a:gd name="T14" fmla="*/ 2147483647 w 191"/>
                <a:gd name="T15" fmla="*/ 2147483647 h 139"/>
                <a:gd name="T16" fmla="*/ 2147483647 w 191"/>
                <a:gd name="T17" fmla="*/ 2147483647 h 139"/>
                <a:gd name="T18" fmla="*/ 2147483647 w 191"/>
                <a:gd name="T19" fmla="*/ 2147483647 h 139"/>
                <a:gd name="T20" fmla="*/ 2147483647 w 191"/>
                <a:gd name="T21" fmla="*/ 2147483647 h 139"/>
                <a:gd name="T22" fmla="*/ 2147483647 w 191"/>
                <a:gd name="T23" fmla="*/ 2147483647 h 139"/>
                <a:gd name="T24" fmla="*/ 2147483647 w 191"/>
                <a:gd name="T25" fmla="*/ 2147483647 h 139"/>
                <a:gd name="T26" fmla="*/ 2147483647 w 191"/>
                <a:gd name="T27" fmla="*/ 2147483647 h 139"/>
                <a:gd name="T28" fmla="*/ 2147483647 w 191"/>
                <a:gd name="T29" fmla="*/ 2147483647 h 139"/>
                <a:gd name="T30" fmla="*/ 2147483647 w 191"/>
                <a:gd name="T31" fmla="*/ 2147483647 h 139"/>
                <a:gd name="T32" fmla="*/ 0 w 191"/>
                <a:gd name="T33" fmla="*/ 214748364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139"/>
                <a:gd name="T53" fmla="*/ 191 w 191"/>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139">
                  <a:moveTo>
                    <a:pt x="0" y="139"/>
                  </a:moveTo>
                  <a:lnTo>
                    <a:pt x="37" y="0"/>
                  </a:lnTo>
                  <a:lnTo>
                    <a:pt x="93" y="0"/>
                  </a:lnTo>
                  <a:lnTo>
                    <a:pt x="92" y="82"/>
                  </a:lnTo>
                  <a:lnTo>
                    <a:pt x="136" y="0"/>
                  </a:lnTo>
                  <a:lnTo>
                    <a:pt x="191" y="0"/>
                  </a:lnTo>
                  <a:lnTo>
                    <a:pt x="155" y="139"/>
                  </a:lnTo>
                  <a:lnTo>
                    <a:pt x="116" y="139"/>
                  </a:lnTo>
                  <a:lnTo>
                    <a:pt x="150" y="29"/>
                  </a:lnTo>
                  <a:lnTo>
                    <a:pt x="148" y="29"/>
                  </a:lnTo>
                  <a:lnTo>
                    <a:pt x="92" y="139"/>
                  </a:lnTo>
                  <a:lnTo>
                    <a:pt x="62" y="139"/>
                  </a:lnTo>
                  <a:lnTo>
                    <a:pt x="63" y="29"/>
                  </a:lnTo>
                  <a:lnTo>
                    <a:pt x="38"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3" name="Freeform 27"/>
            <p:cNvSpPr>
              <a:spLocks/>
            </p:cNvSpPr>
            <p:nvPr/>
          </p:nvSpPr>
          <p:spPr bwMode="auto">
            <a:xfrm>
              <a:off x="4592638" y="2627313"/>
              <a:ext cx="100012" cy="109537"/>
            </a:xfrm>
            <a:custGeom>
              <a:avLst/>
              <a:gdLst>
                <a:gd name="T0" fmla="*/ 0 w 127"/>
                <a:gd name="T1" fmla="*/ 2147483647 h 139"/>
                <a:gd name="T2" fmla="*/ 2147483647 w 127"/>
                <a:gd name="T3" fmla="*/ 0 h 139"/>
                <a:gd name="T4" fmla="*/ 2147483647 w 127"/>
                <a:gd name="T5" fmla="*/ 0 h 139"/>
                <a:gd name="T6" fmla="*/ 2147483647 w 127"/>
                <a:gd name="T7" fmla="*/ 2147483647 h 139"/>
                <a:gd name="T8" fmla="*/ 2147483647 w 127"/>
                <a:gd name="T9" fmla="*/ 2147483647 h 139"/>
                <a:gd name="T10" fmla="*/ 2147483647 w 127"/>
                <a:gd name="T11" fmla="*/ 2147483647 h 139"/>
                <a:gd name="T12" fmla="*/ 2147483647 w 127"/>
                <a:gd name="T13" fmla="*/ 2147483647 h 139"/>
                <a:gd name="T14" fmla="*/ 2147483647 w 127"/>
                <a:gd name="T15" fmla="*/ 2147483647 h 139"/>
                <a:gd name="T16" fmla="*/ 2147483647 w 127"/>
                <a:gd name="T17" fmla="*/ 2147483647 h 139"/>
                <a:gd name="T18" fmla="*/ 2147483647 w 127"/>
                <a:gd name="T19" fmla="*/ 2147483647 h 139"/>
                <a:gd name="T20" fmla="*/ 2147483647 w 127"/>
                <a:gd name="T21" fmla="*/ 2147483647 h 139"/>
                <a:gd name="T22" fmla="*/ 2147483647 w 127"/>
                <a:gd name="T23" fmla="*/ 2147483647 h 139"/>
                <a:gd name="T24" fmla="*/ 0 w 127"/>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9"/>
                <a:gd name="T41" fmla="*/ 127 w 127"/>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9">
                  <a:moveTo>
                    <a:pt x="0" y="139"/>
                  </a:moveTo>
                  <a:lnTo>
                    <a:pt x="37" y="0"/>
                  </a:lnTo>
                  <a:lnTo>
                    <a:pt x="127" y="0"/>
                  </a:lnTo>
                  <a:lnTo>
                    <a:pt x="121" y="27"/>
                  </a:lnTo>
                  <a:lnTo>
                    <a:pt x="70" y="27"/>
                  </a:lnTo>
                  <a:lnTo>
                    <a:pt x="63" y="53"/>
                  </a:lnTo>
                  <a:lnTo>
                    <a:pt x="113" y="53"/>
                  </a:lnTo>
                  <a:lnTo>
                    <a:pt x="105" y="81"/>
                  </a:lnTo>
                  <a:lnTo>
                    <a:pt x="55" y="81"/>
                  </a:lnTo>
                  <a:lnTo>
                    <a:pt x="47" y="112"/>
                  </a:lnTo>
                  <a:lnTo>
                    <a:pt x="102" y="112"/>
                  </a:lnTo>
                  <a:lnTo>
                    <a:pt x="94"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4" name="Freeform 28"/>
            <p:cNvSpPr>
              <a:spLocks noEditPoints="1"/>
            </p:cNvSpPr>
            <p:nvPr/>
          </p:nvSpPr>
          <p:spPr bwMode="auto">
            <a:xfrm>
              <a:off x="4683125" y="2627313"/>
              <a:ext cx="107950" cy="109537"/>
            </a:xfrm>
            <a:custGeom>
              <a:avLst/>
              <a:gdLst>
                <a:gd name="T0" fmla="*/ 0 w 136"/>
                <a:gd name="T1" fmla="*/ 2147483647 h 139"/>
                <a:gd name="T2" fmla="*/ 2147483647 w 136"/>
                <a:gd name="T3" fmla="*/ 0 h 139"/>
                <a:gd name="T4" fmla="*/ 2147483647 w 136"/>
                <a:gd name="T5" fmla="*/ 2147483647 h 139"/>
                <a:gd name="T6" fmla="*/ 2147483647 w 136"/>
                <a:gd name="T7" fmla="*/ 2147483647 h 139"/>
                <a:gd name="T8" fmla="*/ 2147483647 w 136"/>
                <a:gd name="T9" fmla="*/ 2147483647 h 139"/>
                <a:gd name="T10" fmla="*/ 2147483647 w 136"/>
                <a:gd name="T11" fmla="*/ 2147483647 h 139"/>
                <a:gd name="T12" fmla="*/ 2147483647 w 136"/>
                <a:gd name="T13" fmla="*/ 2147483647 h 139"/>
                <a:gd name="T14" fmla="*/ 2147483647 w 136"/>
                <a:gd name="T15" fmla="*/ 2147483647 h 139"/>
                <a:gd name="T16" fmla="*/ 2147483647 w 136"/>
                <a:gd name="T17" fmla="*/ 2147483647 h 139"/>
                <a:gd name="T18" fmla="*/ 2147483647 w 136"/>
                <a:gd name="T19" fmla="*/ 2147483647 h 139"/>
                <a:gd name="T20" fmla="*/ 2147483647 w 136"/>
                <a:gd name="T21" fmla="*/ 2147483647 h 139"/>
                <a:gd name="T22" fmla="*/ 2147483647 w 136"/>
                <a:gd name="T23" fmla="*/ 2147483647 h 139"/>
                <a:gd name="T24" fmla="*/ 2147483647 w 136"/>
                <a:gd name="T25" fmla="*/ 2147483647 h 139"/>
                <a:gd name="T26" fmla="*/ 2147483647 w 136"/>
                <a:gd name="T27" fmla="*/ 2147483647 h 139"/>
                <a:gd name="T28" fmla="*/ 2147483647 w 136"/>
                <a:gd name="T29" fmla="*/ 2147483647 h 139"/>
                <a:gd name="T30" fmla="*/ 2147483647 w 136"/>
                <a:gd name="T31" fmla="*/ 2147483647 h 139"/>
                <a:gd name="T32" fmla="*/ 2147483647 w 136"/>
                <a:gd name="T33" fmla="*/ 2147483647 h 139"/>
                <a:gd name="T34" fmla="*/ 2147483647 w 136"/>
                <a:gd name="T35" fmla="*/ 2147483647 h 139"/>
                <a:gd name="T36" fmla="*/ 2147483647 w 136"/>
                <a:gd name="T37" fmla="*/ 2147483647 h 139"/>
                <a:gd name="T38" fmla="*/ 2147483647 w 136"/>
                <a:gd name="T39" fmla="*/ 2147483647 h 139"/>
                <a:gd name="T40" fmla="*/ 2147483647 w 136"/>
                <a:gd name="T41" fmla="*/ 2147483647 h 139"/>
                <a:gd name="T42" fmla="*/ 2147483647 w 136"/>
                <a:gd name="T43" fmla="*/ 2147483647 h 139"/>
                <a:gd name="T44" fmla="*/ 2147483647 w 136"/>
                <a:gd name="T45" fmla="*/ 2147483647 h 139"/>
                <a:gd name="T46" fmla="*/ 2147483647 w 136"/>
                <a:gd name="T47" fmla="*/ 2147483647 h 139"/>
                <a:gd name="T48" fmla="*/ 2147483647 w 136"/>
                <a:gd name="T49" fmla="*/ 2147483647 h 139"/>
                <a:gd name="T50" fmla="*/ 2147483647 w 136"/>
                <a:gd name="T51" fmla="*/ 2147483647 h 139"/>
                <a:gd name="T52" fmla="*/ 2147483647 w 136"/>
                <a:gd name="T53" fmla="*/ 2147483647 h 139"/>
                <a:gd name="T54" fmla="*/ 2147483647 w 136"/>
                <a:gd name="T55" fmla="*/ 2147483647 h 139"/>
                <a:gd name="T56" fmla="*/ 2147483647 w 136"/>
                <a:gd name="T57" fmla="*/ 2147483647 h 139"/>
                <a:gd name="T58" fmla="*/ 2147483647 w 136"/>
                <a:gd name="T59" fmla="*/ 2147483647 h 139"/>
                <a:gd name="T60" fmla="*/ 2147483647 w 136"/>
                <a:gd name="T61" fmla="*/ 2147483647 h 139"/>
                <a:gd name="T62" fmla="*/ 2147483647 w 136"/>
                <a:gd name="T63" fmla="*/ 2147483647 h 139"/>
                <a:gd name="T64" fmla="*/ 2147483647 w 136"/>
                <a:gd name="T65" fmla="*/ 2147483647 h 139"/>
                <a:gd name="T66" fmla="*/ 2147483647 w 136"/>
                <a:gd name="T67" fmla="*/ 2147483647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39"/>
                <a:gd name="T104" fmla="*/ 136 w 136"/>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39">
                  <a:moveTo>
                    <a:pt x="40" y="139"/>
                  </a:moveTo>
                  <a:lnTo>
                    <a:pt x="0" y="139"/>
                  </a:lnTo>
                  <a:lnTo>
                    <a:pt x="37" y="0"/>
                  </a:lnTo>
                  <a:lnTo>
                    <a:pt x="94" y="0"/>
                  </a:lnTo>
                  <a:lnTo>
                    <a:pt x="106" y="0"/>
                  </a:lnTo>
                  <a:lnTo>
                    <a:pt x="116" y="2"/>
                  </a:lnTo>
                  <a:lnTo>
                    <a:pt x="124" y="4"/>
                  </a:lnTo>
                  <a:lnTo>
                    <a:pt x="130" y="8"/>
                  </a:lnTo>
                  <a:lnTo>
                    <a:pt x="134" y="14"/>
                  </a:lnTo>
                  <a:lnTo>
                    <a:pt x="136" y="20"/>
                  </a:lnTo>
                  <a:lnTo>
                    <a:pt x="136" y="28"/>
                  </a:lnTo>
                  <a:lnTo>
                    <a:pt x="134" y="39"/>
                  </a:lnTo>
                  <a:lnTo>
                    <a:pt x="132" y="44"/>
                  </a:lnTo>
                  <a:lnTo>
                    <a:pt x="130" y="48"/>
                  </a:lnTo>
                  <a:lnTo>
                    <a:pt x="127" y="52"/>
                  </a:lnTo>
                  <a:lnTo>
                    <a:pt x="124" y="57"/>
                  </a:lnTo>
                  <a:lnTo>
                    <a:pt x="121" y="61"/>
                  </a:lnTo>
                  <a:lnTo>
                    <a:pt x="116" y="64"/>
                  </a:lnTo>
                  <a:lnTo>
                    <a:pt x="110" y="67"/>
                  </a:lnTo>
                  <a:lnTo>
                    <a:pt x="104" y="70"/>
                  </a:lnTo>
                  <a:lnTo>
                    <a:pt x="104" y="71"/>
                  </a:lnTo>
                  <a:lnTo>
                    <a:pt x="111" y="73"/>
                  </a:lnTo>
                  <a:lnTo>
                    <a:pt x="117" y="76"/>
                  </a:lnTo>
                  <a:lnTo>
                    <a:pt x="119" y="82"/>
                  </a:lnTo>
                  <a:lnTo>
                    <a:pt x="119" y="88"/>
                  </a:lnTo>
                  <a:lnTo>
                    <a:pt x="118" y="93"/>
                  </a:lnTo>
                  <a:lnTo>
                    <a:pt x="117" y="98"/>
                  </a:lnTo>
                  <a:lnTo>
                    <a:pt x="116" y="105"/>
                  </a:lnTo>
                  <a:lnTo>
                    <a:pt x="115" y="111"/>
                  </a:lnTo>
                  <a:lnTo>
                    <a:pt x="114" y="117"/>
                  </a:lnTo>
                  <a:lnTo>
                    <a:pt x="112" y="124"/>
                  </a:lnTo>
                  <a:lnTo>
                    <a:pt x="111" y="129"/>
                  </a:lnTo>
                  <a:lnTo>
                    <a:pt x="111" y="133"/>
                  </a:lnTo>
                  <a:lnTo>
                    <a:pt x="112" y="134"/>
                  </a:lnTo>
                  <a:lnTo>
                    <a:pt x="114" y="136"/>
                  </a:lnTo>
                  <a:lnTo>
                    <a:pt x="114" y="137"/>
                  </a:lnTo>
                  <a:lnTo>
                    <a:pt x="115" y="138"/>
                  </a:lnTo>
                  <a:lnTo>
                    <a:pt x="114" y="139"/>
                  </a:lnTo>
                  <a:lnTo>
                    <a:pt x="71" y="139"/>
                  </a:lnTo>
                  <a:lnTo>
                    <a:pt x="70" y="137"/>
                  </a:lnTo>
                  <a:lnTo>
                    <a:pt x="70" y="135"/>
                  </a:lnTo>
                  <a:lnTo>
                    <a:pt x="70" y="134"/>
                  </a:lnTo>
                  <a:lnTo>
                    <a:pt x="70" y="132"/>
                  </a:lnTo>
                  <a:lnTo>
                    <a:pt x="71" y="128"/>
                  </a:lnTo>
                  <a:lnTo>
                    <a:pt x="72" y="123"/>
                  </a:lnTo>
                  <a:lnTo>
                    <a:pt x="73" y="118"/>
                  </a:lnTo>
                  <a:lnTo>
                    <a:pt x="74" y="114"/>
                  </a:lnTo>
                  <a:lnTo>
                    <a:pt x="75" y="110"/>
                  </a:lnTo>
                  <a:lnTo>
                    <a:pt x="76" y="107"/>
                  </a:lnTo>
                  <a:lnTo>
                    <a:pt x="77" y="103"/>
                  </a:lnTo>
                  <a:lnTo>
                    <a:pt x="77" y="100"/>
                  </a:lnTo>
                  <a:lnTo>
                    <a:pt x="77" y="93"/>
                  </a:lnTo>
                  <a:lnTo>
                    <a:pt x="76" y="88"/>
                  </a:lnTo>
                  <a:lnTo>
                    <a:pt x="73" y="85"/>
                  </a:lnTo>
                  <a:lnTo>
                    <a:pt x="68" y="84"/>
                  </a:lnTo>
                  <a:lnTo>
                    <a:pt x="55" y="84"/>
                  </a:lnTo>
                  <a:lnTo>
                    <a:pt x="40" y="139"/>
                  </a:lnTo>
                  <a:close/>
                  <a:moveTo>
                    <a:pt x="60" y="60"/>
                  </a:moveTo>
                  <a:lnTo>
                    <a:pt x="75" y="60"/>
                  </a:lnTo>
                  <a:lnTo>
                    <a:pt x="83" y="58"/>
                  </a:lnTo>
                  <a:lnTo>
                    <a:pt x="88" y="53"/>
                  </a:lnTo>
                  <a:lnTo>
                    <a:pt x="91" y="48"/>
                  </a:lnTo>
                  <a:lnTo>
                    <a:pt x="94" y="42"/>
                  </a:lnTo>
                  <a:lnTo>
                    <a:pt x="95" y="33"/>
                  </a:lnTo>
                  <a:lnTo>
                    <a:pt x="91" y="26"/>
                  </a:lnTo>
                  <a:lnTo>
                    <a:pt x="83" y="24"/>
                  </a:lnTo>
                  <a:lnTo>
                    <a:pt x="70" y="24"/>
                  </a:lnTo>
                  <a:lnTo>
                    <a:pt x="6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5" name="Freeform 29"/>
            <p:cNvSpPr>
              <a:spLocks noEditPoints="1"/>
            </p:cNvSpPr>
            <p:nvPr/>
          </p:nvSpPr>
          <p:spPr bwMode="auto">
            <a:xfrm>
              <a:off x="4840288" y="2622550"/>
              <a:ext cx="109537" cy="117475"/>
            </a:xfrm>
            <a:custGeom>
              <a:avLst/>
              <a:gdLst>
                <a:gd name="T0" fmla="*/ 2147483647 w 137"/>
                <a:gd name="T1" fmla="*/ 2147483647 h 146"/>
                <a:gd name="T2" fmla="*/ 2147483647 w 137"/>
                <a:gd name="T3" fmla="*/ 2147483647 h 146"/>
                <a:gd name="T4" fmla="*/ 2147483647 w 137"/>
                <a:gd name="T5" fmla="*/ 2147483647 h 146"/>
                <a:gd name="T6" fmla="*/ 2147483647 w 137"/>
                <a:gd name="T7" fmla="*/ 2147483647 h 146"/>
                <a:gd name="T8" fmla="*/ 2147483647 w 137"/>
                <a:gd name="T9" fmla="*/ 2147483647 h 146"/>
                <a:gd name="T10" fmla="*/ 2147483647 w 137"/>
                <a:gd name="T11" fmla="*/ 2147483647 h 146"/>
                <a:gd name="T12" fmla="*/ 2147483647 w 137"/>
                <a:gd name="T13" fmla="*/ 2147483647 h 146"/>
                <a:gd name="T14" fmla="*/ 0 w 137"/>
                <a:gd name="T15" fmla="*/ 2147483647 h 146"/>
                <a:gd name="T16" fmla="*/ 2147483647 w 137"/>
                <a:gd name="T17" fmla="*/ 2147483647 h 146"/>
                <a:gd name="T18" fmla="*/ 2147483647 w 137"/>
                <a:gd name="T19" fmla="*/ 2147483647 h 146"/>
                <a:gd name="T20" fmla="*/ 2147483647 w 137"/>
                <a:gd name="T21" fmla="*/ 2147483647 h 146"/>
                <a:gd name="T22" fmla="*/ 2147483647 w 137"/>
                <a:gd name="T23" fmla="*/ 2147483647 h 146"/>
                <a:gd name="T24" fmla="*/ 2147483647 w 137"/>
                <a:gd name="T25" fmla="*/ 2147483647 h 146"/>
                <a:gd name="T26" fmla="*/ 2147483647 w 137"/>
                <a:gd name="T27" fmla="*/ 2147483647 h 146"/>
                <a:gd name="T28" fmla="*/ 2147483647 w 137"/>
                <a:gd name="T29" fmla="*/ 2147483647 h 146"/>
                <a:gd name="T30" fmla="*/ 2147483647 w 137"/>
                <a:gd name="T31" fmla="*/ 2147483647 h 146"/>
                <a:gd name="T32" fmla="*/ 2147483647 w 137"/>
                <a:gd name="T33" fmla="*/ 2147483647 h 146"/>
                <a:gd name="T34" fmla="*/ 2147483647 w 137"/>
                <a:gd name="T35" fmla="*/ 2147483647 h 146"/>
                <a:gd name="T36" fmla="*/ 2147483647 w 137"/>
                <a:gd name="T37" fmla="*/ 2147483647 h 146"/>
                <a:gd name="T38" fmla="*/ 2147483647 w 137"/>
                <a:gd name="T39" fmla="*/ 0 h 146"/>
                <a:gd name="T40" fmla="*/ 2147483647 w 137"/>
                <a:gd name="T41" fmla="*/ 0 h 146"/>
                <a:gd name="T42" fmla="*/ 2147483647 w 137"/>
                <a:gd name="T43" fmla="*/ 2147483647 h 146"/>
                <a:gd name="T44" fmla="*/ 2147483647 w 137"/>
                <a:gd name="T45" fmla="*/ 2147483647 h 146"/>
                <a:gd name="T46" fmla="*/ 2147483647 w 137"/>
                <a:gd name="T47" fmla="*/ 2147483647 h 146"/>
                <a:gd name="T48" fmla="*/ 2147483647 w 137"/>
                <a:gd name="T49" fmla="*/ 2147483647 h 146"/>
                <a:gd name="T50" fmla="*/ 2147483647 w 137"/>
                <a:gd name="T51" fmla="*/ 2147483647 h 146"/>
                <a:gd name="T52" fmla="*/ 2147483647 w 137"/>
                <a:gd name="T53" fmla="*/ 2147483647 h 146"/>
                <a:gd name="T54" fmla="*/ 2147483647 w 137"/>
                <a:gd name="T55" fmla="*/ 2147483647 h 146"/>
                <a:gd name="T56" fmla="*/ 2147483647 w 137"/>
                <a:gd name="T57" fmla="*/ 2147483647 h 146"/>
                <a:gd name="T58" fmla="*/ 2147483647 w 137"/>
                <a:gd name="T59" fmla="*/ 2147483647 h 146"/>
                <a:gd name="T60" fmla="*/ 2147483647 w 137"/>
                <a:gd name="T61" fmla="*/ 2147483647 h 146"/>
                <a:gd name="T62" fmla="*/ 2147483647 w 137"/>
                <a:gd name="T63" fmla="*/ 2147483647 h 146"/>
                <a:gd name="T64" fmla="*/ 2147483647 w 137"/>
                <a:gd name="T65" fmla="*/ 2147483647 h 146"/>
                <a:gd name="T66" fmla="*/ 2147483647 w 137"/>
                <a:gd name="T67" fmla="*/ 2147483647 h 146"/>
                <a:gd name="T68" fmla="*/ 2147483647 w 137"/>
                <a:gd name="T69" fmla="*/ 2147483647 h 146"/>
                <a:gd name="T70" fmla="*/ 2147483647 w 137"/>
                <a:gd name="T71" fmla="*/ 2147483647 h 146"/>
                <a:gd name="T72" fmla="*/ 2147483647 w 137"/>
                <a:gd name="T73" fmla="*/ 2147483647 h 146"/>
                <a:gd name="T74" fmla="*/ 2147483647 w 137"/>
                <a:gd name="T75" fmla="*/ 2147483647 h 146"/>
                <a:gd name="T76" fmla="*/ 2147483647 w 137"/>
                <a:gd name="T77" fmla="*/ 2147483647 h 146"/>
                <a:gd name="T78" fmla="*/ 2147483647 w 137"/>
                <a:gd name="T79" fmla="*/ 2147483647 h 146"/>
                <a:gd name="T80" fmla="*/ 2147483647 w 137"/>
                <a:gd name="T81" fmla="*/ 2147483647 h 146"/>
                <a:gd name="T82" fmla="*/ 2147483647 w 137"/>
                <a:gd name="T83" fmla="*/ 2147483647 h 146"/>
                <a:gd name="T84" fmla="*/ 2147483647 w 137"/>
                <a:gd name="T85" fmla="*/ 2147483647 h 146"/>
                <a:gd name="T86" fmla="*/ 2147483647 w 137"/>
                <a:gd name="T87" fmla="*/ 2147483647 h 146"/>
                <a:gd name="T88" fmla="*/ 2147483647 w 137"/>
                <a:gd name="T89" fmla="*/ 2147483647 h 146"/>
                <a:gd name="T90" fmla="*/ 2147483647 w 137"/>
                <a:gd name="T91" fmla="*/ 2147483647 h 146"/>
                <a:gd name="T92" fmla="*/ 2147483647 w 137"/>
                <a:gd name="T93" fmla="*/ 2147483647 h 146"/>
                <a:gd name="T94" fmla="*/ 2147483647 w 137"/>
                <a:gd name="T95" fmla="*/ 2147483647 h 146"/>
                <a:gd name="T96" fmla="*/ 2147483647 w 137"/>
                <a:gd name="T97" fmla="*/ 2147483647 h 146"/>
                <a:gd name="T98" fmla="*/ 2147483647 w 137"/>
                <a:gd name="T99" fmla="*/ 2147483647 h 146"/>
                <a:gd name="T100" fmla="*/ 2147483647 w 137"/>
                <a:gd name="T101" fmla="*/ 2147483647 h 146"/>
                <a:gd name="T102" fmla="*/ 2147483647 w 137"/>
                <a:gd name="T103" fmla="*/ 2147483647 h 146"/>
                <a:gd name="T104" fmla="*/ 2147483647 w 137"/>
                <a:gd name="T105" fmla="*/ 2147483647 h 146"/>
                <a:gd name="T106" fmla="*/ 2147483647 w 13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7"/>
                <a:gd name="T163" fmla="*/ 0 h 146"/>
                <a:gd name="T164" fmla="*/ 137 w 13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7" h="146">
                  <a:moveTo>
                    <a:pt x="82" y="136"/>
                  </a:moveTo>
                  <a:lnTo>
                    <a:pt x="77" y="138"/>
                  </a:lnTo>
                  <a:lnTo>
                    <a:pt x="72" y="141"/>
                  </a:lnTo>
                  <a:lnTo>
                    <a:pt x="67" y="142"/>
                  </a:lnTo>
                  <a:lnTo>
                    <a:pt x="62" y="144"/>
                  </a:lnTo>
                  <a:lnTo>
                    <a:pt x="57" y="145"/>
                  </a:lnTo>
                  <a:lnTo>
                    <a:pt x="52" y="145"/>
                  </a:lnTo>
                  <a:lnTo>
                    <a:pt x="47" y="146"/>
                  </a:lnTo>
                  <a:lnTo>
                    <a:pt x="41" y="146"/>
                  </a:lnTo>
                  <a:lnTo>
                    <a:pt x="31" y="145"/>
                  </a:lnTo>
                  <a:lnTo>
                    <a:pt x="21" y="143"/>
                  </a:lnTo>
                  <a:lnTo>
                    <a:pt x="14" y="140"/>
                  </a:lnTo>
                  <a:lnTo>
                    <a:pt x="7" y="136"/>
                  </a:lnTo>
                  <a:lnTo>
                    <a:pt x="3" y="130"/>
                  </a:lnTo>
                  <a:lnTo>
                    <a:pt x="0" y="122"/>
                  </a:lnTo>
                  <a:lnTo>
                    <a:pt x="0" y="114"/>
                  </a:lnTo>
                  <a:lnTo>
                    <a:pt x="1" y="105"/>
                  </a:lnTo>
                  <a:lnTo>
                    <a:pt x="3" y="97"/>
                  </a:lnTo>
                  <a:lnTo>
                    <a:pt x="7" y="91"/>
                  </a:lnTo>
                  <a:lnTo>
                    <a:pt x="11" y="85"/>
                  </a:lnTo>
                  <a:lnTo>
                    <a:pt x="16" y="79"/>
                  </a:lnTo>
                  <a:lnTo>
                    <a:pt x="22" y="74"/>
                  </a:lnTo>
                  <a:lnTo>
                    <a:pt x="29" y="69"/>
                  </a:lnTo>
                  <a:lnTo>
                    <a:pt x="36" y="65"/>
                  </a:lnTo>
                  <a:lnTo>
                    <a:pt x="43" y="61"/>
                  </a:lnTo>
                  <a:lnTo>
                    <a:pt x="41" y="57"/>
                  </a:lnTo>
                  <a:lnTo>
                    <a:pt x="40" y="54"/>
                  </a:lnTo>
                  <a:lnTo>
                    <a:pt x="38" y="50"/>
                  </a:lnTo>
                  <a:lnTo>
                    <a:pt x="38" y="46"/>
                  </a:lnTo>
                  <a:lnTo>
                    <a:pt x="37" y="43"/>
                  </a:lnTo>
                  <a:lnTo>
                    <a:pt x="37" y="39"/>
                  </a:lnTo>
                  <a:lnTo>
                    <a:pt x="37" y="33"/>
                  </a:lnTo>
                  <a:lnTo>
                    <a:pt x="38" y="29"/>
                  </a:lnTo>
                  <a:lnTo>
                    <a:pt x="40" y="23"/>
                  </a:lnTo>
                  <a:lnTo>
                    <a:pt x="46" y="17"/>
                  </a:lnTo>
                  <a:lnTo>
                    <a:pt x="51" y="11"/>
                  </a:lnTo>
                  <a:lnTo>
                    <a:pt x="58" y="7"/>
                  </a:lnTo>
                  <a:lnTo>
                    <a:pt x="66" y="4"/>
                  </a:lnTo>
                  <a:lnTo>
                    <a:pt x="73" y="2"/>
                  </a:lnTo>
                  <a:lnTo>
                    <a:pt x="82" y="0"/>
                  </a:lnTo>
                  <a:lnTo>
                    <a:pt x="89" y="0"/>
                  </a:lnTo>
                  <a:lnTo>
                    <a:pt x="98" y="0"/>
                  </a:lnTo>
                  <a:lnTo>
                    <a:pt x="105" y="2"/>
                  </a:lnTo>
                  <a:lnTo>
                    <a:pt x="112" y="4"/>
                  </a:lnTo>
                  <a:lnTo>
                    <a:pt x="117" y="7"/>
                  </a:lnTo>
                  <a:lnTo>
                    <a:pt x="121" y="11"/>
                  </a:lnTo>
                  <a:lnTo>
                    <a:pt x="123" y="17"/>
                  </a:lnTo>
                  <a:lnTo>
                    <a:pt x="125" y="23"/>
                  </a:lnTo>
                  <a:lnTo>
                    <a:pt x="123" y="30"/>
                  </a:lnTo>
                  <a:lnTo>
                    <a:pt x="121" y="37"/>
                  </a:lnTo>
                  <a:lnTo>
                    <a:pt x="118" y="42"/>
                  </a:lnTo>
                  <a:lnTo>
                    <a:pt x="115" y="47"/>
                  </a:lnTo>
                  <a:lnTo>
                    <a:pt x="110" y="51"/>
                  </a:lnTo>
                  <a:lnTo>
                    <a:pt x="104" y="55"/>
                  </a:lnTo>
                  <a:lnTo>
                    <a:pt x="99" y="60"/>
                  </a:lnTo>
                  <a:lnTo>
                    <a:pt x="93" y="63"/>
                  </a:lnTo>
                  <a:lnTo>
                    <a:pt x="86" y="66"/>
                  </a:lnTo>
                  <a:lnTo>
                    <a:pt x="89" y="71"/>
                  </a:lnTo>
                  <a:lnTo>
                    <a:pt x="93" y="77"/>
                  </a:lnTo>
                  <a:lnTo>
                    <a:pt x="96" y="83"/>
                  </a:lnTo>
                  <a:lnTo>
                    <a:pt x="99" y="89"/>
                  </a:lnTo>
                  <a:lnTo>
                    <a:pt x="101" y="84"/>
                  </a:lnTo>
                  <a:lnTo>
                    <a:pt x="104" y="78"/>
                  </a:lnTo>
                  <a:lnTo>
                    <a:pt x="106" y="74"/>
                  </a:lnTo>
                  <a:lnTo>
                    <a:pt x="109" y="69"/>
                  </a:lnTo>
                  <a:lnTo>
                    <a:pt x="137" y="69"/>
                  </a:lnTo>
                  <a:lnTo>
                    <a:pt x="135" y="75"/>
                  </a:lnTo>
                  <a:lnTo>
                    <a:pt x="133" y="80"/>
                  </a:lnTo>
                  <a:lnTo>
                    <a:pt x="131" y="86"/>
                  </a:lnTo>
                  <a:lnTo>
                    <a:pt x="128" y="92"/>
                  </a:lnTo>
                  <a:lnTo>
                    <a:pt x="123" y="97"/>
                  </a:lnTo>
                  <a:lnTo>
                    <a:pt x="120" y="102"/>
                  </a:lnTo>
                  <a:lnTo>
                    <a:pt x="116" y="108"/>
                  </a:lnTo>
                  <a:lnTo>
                    <a:pt x="112" y="113"/>
                  </a:lnTo>
                  <a:lnTo>
                    <a:pt x="127" y="143"/>
                  </a:lnTo>
                  <a:lnTo>
                    <a:pt x="86" y="143"/>
                  </a:lnTo>
                  <a:lnTo>
                    <a:pt x="82" y="136"/>
                  </a:lnTo>
                  <a:close/>
                  <a:moveTo>
                    <a:pt x="54" y="82"/>
                  </a:moveTo>
                  <a:lnTo>
                    <a:pt x="48" y="87"/>
                  </a:lnTo>
                  <a:lnTo>
                    <a:pt x="42" y="92"/>
                  </a:lnTo>
                  <a:lnTo>
                    <a:pt x="39" y="97"/>
                  </a:lnTo>
                  <a:lnTo>
                    <a:pt x="36" y="104"/>
                  </a:lnTo>
                  <a:lnTo>
                    <a:pt x="36" y="111"/>
                  </a:lnTo>
                  <a:lnTo>
                    <a:pt x="39" y="116"/>
                  </a:lnTo>
                  <a:lnTo>
                    <a:pt x="46" y="120"/>
                  </a:lnTo>
                  <a:lnTo>
                    <a:pt x="53" y="122"/>
                  </a:lnTo>
                  <a:lnTo>
                    <a:pt x="57" y="121"/>
                  </a:lnTo>
                  <a:lnTo>
                    <a:pt x="63" y="119"/>
                  </a:lnTo>
                  <a:lnTo>
                    <a:pt x="67" y="118"/>
                  </a:lnTo>
                  <a:lnTo>
                    <a:pt x="71" y="116"/>
                  </a:lnTo>
                  <a:lnTo>
                    <a:pt x="54" y="82"/>
                  </a:lnTo>
                  <a:close/>
                  <a:moveTo>
                    <a:pt x="70" y="29"/>
                  </a:moveTo>
                  <a:lnTo>
                    <a:pt x="69" y="33"/>
                  </a:lnTo>
                  <a:lnTo>
                    <a:pt x="70" y="39"/>
                  </a:lnTo>
                  <a:lnTo>
                    <a:pt x="72" y="43"/>
                  </a:lnTo>
                  <a:lnTo>
                    <a:pt x="75" y="47"/>
                  </a:lnTo>
                  <a:lnTo>
                    <a:pt x="80" y="44"/>
                  </a:lnTo>
                  <a:lnTo>
                    <a:pt x="85" y="39"/>
                  </a:lnTo>
                  <a:lnTo>
                    <a:pt x="89" y="34"/>
                  </a:lnTo>
                  <a:lnTo>
                    <a:pt x="91" y="30"/>
                  </a:lnTo>
                  <a:lnTo>
                    <a:pt x="91" y="26"/>
                  </a:lnTo>
                  <a:lnTo>
                    <a:pt x="90" y="23"/>
                  </a:lnTo>
                  <a:lnTo>
                    <a:pt x="87" y="21"/>
                  </a:lnTo>
                  <a:lnTo>
                    <a:pt x="82" y="21"/>
                  </a:lnTo>
                  <a:lnTo>
                    <a:pt x="78" y="22"/>
                  </a:lnTo>
                  <a:lnTo>
                    <a:pt x="74" y="23"/>
                  </a:lnTo>
                  <a:lnTo>
                    <a:pt x="71" y="26"/>
                  </a:lnTo>
                  <a:lnTo>
                    <a:pt x="7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6" name="Freeform 30"/>
            <p:cNvSpPr>
              <a:spLocks noEditPoints="1"/>
            </p:cNvSpPr>
            <p:nvPr/>
          </p:nvSpPr>
          <p:spPr bwMode="auto">
            <a:xfrm>
              <a:off x="5002213" y="2627313"/>
              <a:ext cx="104775" cy="109537"/>
            </a:xfrm>
            <a:custGeom>
              <a:avLst/>
              <a:gdLst>
                <a:gd name="T0" fmla="*/ 0 w 134"/>
                <a:gd name="T1" fmla="*/ 2147483647 h 139"/>
                <a:gd name="T2" fmla="*/ 2147483647 w 134"/>
                <a:gd name="T3" fmla="*/ 0 h 139"/>
                <a:gd name="T4" fmla="*/ 2147483647 w 134"/>
                <a:gd name="T5" fmla="*/ 0 h 139"/>
                <a:gd name="T6" fmla="*/ 2147483647 w 134"/>
                <a:gd name="T7" fmla="*/ 0 h 139"/>
                <a:gd name="T8" fmla="*/ 2147483647 w 134"/>
                <a:gd name="T9" fmla="*/ 2147483647 h 139"/>
                <a:gd name="T10" fmla="*/ 2147483647 w 134"/>
                <a:gd name="T11" fmla="*/ 2147483647 h 139"/>
                <a:gd name="T12" fmla="*/ 2147483647 w 134"/>
                <a:gd name="T13" fmla="*/ 2147483647 h 139"/>
                <a:gd name="T14" fmla="*/ 2147483647 w 134"/>
                <a:gd name="T15" fmla="*/ 2147483647 h 139"/>
                <a:gd name="T16" fmla="*/ 2147483647 w 134"/>
                <a:gd name="T17" fmla="*/ 2147483647 h 139"/>
                <a:gd name="T18" fmla="*/ 2147483647 w 134"/>
                <a:gd name="T19" fmla="*/ 2147483647 h 139"/>
                <a:gd name="T20" fmla="*/ 2147483647 w 134"/>
                <a:gd name="T21" fmla="*/ 2147483647 h 139"/>
                <a:gd name="T22" fmla="*/ 2147483647 w 134"/>
                <a:gd name="T23" fmla="*/ 2147483647 h 139"/>
                <a:gd name="T24" fmla="*/ 2147483647 w 134"/>
                <a:gd name="T25" fmla="*/ 2147483647 h 139"/>
                <a:gd name="T26" fmla="*/ 2147483647 w 134"/>
                <a:gd name="T27" fmla="*/ 2147483647 h 139"/>
                <a:gd name="T28" fmla="*/ 2147483647 w 134"/>
                <a:gd name="T29" fmla="*/ 2147483647 h 139"/>
                <a:gd name="T30" fmla="*/ 2147483647 w 134"/>
                <a:gd name="T31" fmla="*/ 2147483647 h 139"/>
                <a:gd name="T32" fmla="*/ 2147483647 w 134"/>
                <a:gd name="T33" fmla="*/ 2147483647 h 139"/>
                <a:gd name="T34" fmla="*/ 2147483647 w 134"/>
                <a:gd name="T35" fmla="*/ 2147483647 h 139"/>
                <a:gd name="T36" fmla="*/ 2147483647 w 134"/>
                <a:gd name="T37" fmla="*/ 2147483647 h 139"/>
                <a:gd name="T38" fmla="*/ 2147483647 w 134"/>
                <a:gd name="T39" fmla="*/ 2147483647 h 139"/>
                <a:gd name="T40" fmla="*/ 2147483647 w 134"/>
                <a:gd name="T41" fmla="*/ 2147483647 h 139"/>
                <a:gd name="T42" fmla="*/ 2147483647 w 134"/>
                <a:gd name="T43" fmla="*/ 2147483647 h 139"/>
                <a:gd name="T44" fmla="*/ 2147483647 w 134"/>
                <a:gd name="T45" fmla="*/ 2147483647 h 139"/>
                <a:gd name="T46" fmla="*/ 2147483647 w 134"/>
                <a:gd name="T47" fmla="*/ 2147483647 h 139"/>
                <a:gd name="T48" fmla="*/ 2147483647 w 134"/>
                <a:gd name="T49" fmla="*/ 2147483647 h 139"/>
                <a:gd name="T50" fmla="*/ 2147483647 w 134"/>
                <a:gd name="T51" fmla="*/ 2147483647 h 139"/>
                <a:gd name="T52" fmla="*/ 2147483647 w 134"/>
                <a:gd name="T53" fmla="*/ 2147483647 h 139"/>
                <a:gd name="T54" fmla="*/ 2147483647 w 134"/>
                <a:gd name="T55" fmla="*/ 2147483647 h 139"/>
                <a:gd name="T56" fmla="*/ 2147483647 w 134"/>
                <a:gd name="T57" fmla="*/ 2147483647 h 139"/>
                <a:gd name="T58" fmla="*/ 2147483647 w 134"/>
                <a:gd name="T59" fmla="*/ 2147483647 h 139"/>
                <a:gd name="T60" fmla="*/ 2147483647 w 134"/>
                <a:gd name="T61" fmla="*/ 2147483647 h 139"/>
                <a:gd name="T62" fmla="*/ 2147483647 w 134"/>
                <a:gd name="T63" fmla="*/ 2147483647 h 139"/>
                <a:gd name="T64" fmla="*/ 0 w 134"/>
                <a:gd name="T65" fmla="*/ 2147483647 h 139"/>
                <a:gd name="T66" fmla="*/ 2147483647 w 134"/>
                <a:gd name="T67" fmla="*/ 2147483647 h 139"/>
                <a:gd name="T68" fmla="*/ 2147483647 w 134"/>
                <a:gd name="T69" fmla="*/ 2147483647 h 139"/>
                <a:gd name="T70" fmla="*/ 2147483647 w 134"/>
                <a:gd name="T71" fmla="*/ 2147483647 h 139"/>
                <a:gd name="T72" fmla="*/ 2147483647 w 134"/>
                <a:gd name="T73" fmla="*/ 2147483647 h 139"/>
                <a:gd name="T74" fmla="*/ 2147483647 w 134"/>
                <a:gd name="T75" fmla="*/ 2147483647 h 139"/>
                <a:gd name="T76" fmla="*/ 2147483647 w 134"/>
                <a:gd name="T77" fmla="*/ 2147483647 h 139"/>
                <a:gd name="T78" fmla="*/ 2147483647 w 134"/>
                <a:gd name="T79" fmla="*/ 2147483647 h 139"/>
                <a:gd name="T80" fmla="*/ 2147483647 w 134"/>
                <a:gd name="T81" fmla="*/ 2147483647 h 139"/>
                <a:gd name="T82" fmla="*/ 2147483647 w 134"/>
                <a:gd name="T83" fmla="*/ 2147483647 h 139"/>
                <a:gd name="T84" fmla="*/ 2147483647 w 134"/>
                <a:gd name="T85" fmla="*/ 2147483647 h 139"/>
                <a:gd name="T86" fmla="*/ 2147483647 w 134"/>
                <a:gd name="T87" fmla="*/ 2147483647 h 139"/>
                <a:gd name="T88" fmla="*/ 2147483647 w 134"/>
                <a:gd name="T89" fmla="*/ 2147483647 h 139"/>
                <a:gd name="T90" fmla="*/ 2147483647 w 134"/>
                <a:gd name="T91" fmla="*/ 2147483647 h 139"/>
                <a:gd name="T92" fmla="*/ 2147483647 w 134"/>
                <a:gd name="T93" fmla="*/ 2147483647 h 139"/>
                <a:gd name="T94" fmla="*/ 2147483647 w 134"/>
                <a:gd name="T95" fmla="*/ 2147483647 h 139"/>
                <a:gd name="T96" fmla="*/ 2147483647 w 134"/>
                <a:gd name="T97" fmla="*/ 2147483647 h 139"/>
                <a:gd name="T98" fmla="*/ 2147483647 w 134"/>
                <a:gd name="T99" fmla="*/ 2147483647 h 139"/>
                <a:gd name="T100" fmla="*/ 2147483647 w 134"/>
                <a:gd name="T101" fmla="*/ 2147483647 h 139"/>
                <a:gd name="T102" fmla="*/ 2147483647 w 134"/>
                <a:gd name="T103" fmla="*/ 2147483647 h 139"/>
                <a:gd name="T104" fmla="*/ 2147483647 w 134"/>
                <a:gd name="T105" fmla="*/ 2147483647 h 139"/>
                <a:gd name="T106" fmla="*/ 2147483647 w 134"/>
                <a:gd name="T107" fmla="*/ 2147483647 h 139"/>
                <a:gd name="T108" fmla="*/ 2147483647 w 134"/>
                <a:gd name="T109" fmla="*/ 2147483647 h 139"/>
                <a:gd name="T110" fmla="*/ 2147483647 w 134"/>
                <a:gd name="T111" fmla="*/ 2147483647 h 139"/>
                <a:gd name="T112" fmla="*/ 2147483647 w 134"/>
                <a:gd name="T113" fmla="*/ 2147483647 h 1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139"/>
                <a:gd name="T173" fmla="*/ 134 w 134"/>
                <a:gd name="T174" fmla="*/ 139 h 1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139">
                  <a:moveTo>
                    <a:pt x="0" y="139"/>
                  </a:moveTo>
                  <a:lnTo>
                    <a:pt x="36" y="0"/>
                  </a:lnTo>
                  <a:lnTo>
                    <a:pt x="89" y="0"/>
                  </a:lnTo>
                  <a:lnTo>
                    <a:pt x="100" y="0"/>
                  </a:lnTo>
                  <a:lnTo>
                    <a:pt x="109" y="2"/>
                  </a:lnTo>
                  <a:lnTo>
                    <a:pt x="118" y="4"/>
                  </a:lnTo>
                  <a:lnTo>
                    <a:pt x="124" y="7"/>
                  </a:lnTo>
                  <a:lnTo>
                    <a:pt x="129" y="12"/>
                  </a:lnTo>
                  <a:lnTo>
                    <a:pt x="133" y="18"/>
                  </a:lnTo>
                  <a:lnTo>
                    <a:pt x="134" y="26"/>
                  </a:lnTo>
                  <a:lnTo>
                    <a:pt x="133" y="36"/>
                  </a:lnTo>
                  <a:lnTo>
                    <a:pt x="129" y="45"/>
                  </a:lnTo>
                  <a:lnTo>
                    <a:pt x="124" y="53"/>
                  </a:lnTo>
                  <a:lnTo>
                    <a:pt x="116" y="60"/>
                  </a:lnTo>
                  <a:lnTo>
                    <a:pt x="106" y="65"/>
                  </a:lnTo>
                  <a:lnTo>
                    <a:pt x="106" y="66"/>
                  </a:lnTo>
                  <a:lnTo>
                    <a:pt x="111" y="69"/>
                  </a:lnTo>
                  <a:lnTo>
                    <a:pt x="116" y="72"/>
                  </a:lnTo>
                  <a:lnTo>
                    <a:pt x="118" y="75"/>
                  </a:lnTo>
                  <a:lnTo>
                    <a:pt x="120" y="80"/>
                  </a:lnTo>
                  <a:lnTo>
                    <a:pt x="121" y="84"/>
                  </a:lnTo>
                  <a:lnTo>
                    <a:pt x="121" y="88"/>
                  </a:lnTo>
                  <a:lnTo>
                    <a:pt x="120" y="93"/>
                  </a:lnTo>
                  <a:lnTo>
                    <a:pt x="119" y="100"/>
                  </a:lnTo>
                  <a:lnTo>
                    <a:pt x="116" y="109"/>
                  </a:lnTo>
                  <a:lnTo>
                    <a:pt x="110" y="117"/>
                  </a:lnTo>
                  <a:lnTo>
                    <a:pt x="104" y="125"/>
                  </a:lnTo>
                  <a:lnTo>
                    <a:pt x="97" y="130"/>
                  </a:lnTo>
                  <a:lnTo>
                    <a:pt x="88" y="134"/>
                  </a:lnTo>
                  <a:lnTo>
                    <a:pt x="78" y="137"/>
                  </a:lnTo>
                  <a:lnTo>
                    <a:pt x="68" y="138"/>
                  </a:lnTo>
                  <a:lnTo>
                    <a:pt x="56" y="139"/>
                  </a:lnTo>
                  <a:lnTo>
                    <a:pt x="0" y="139"/>
                  </a:lnTo>
                  <a:close/>
                  <a:moveTo>
                    <a:pt x="46" y="114"/>
                  </a:moveTo>
                  <a:lnTo>
                    <a:pt x="54" y="114"/>
                  </a:lnTo>
                  <a:lnTo>
                    <a:pt x="59" y="114"/>
                  </a:lnTo>
                  <a:lnTo>
                    <a:pt x="64" y="113"/>
                  </a:lnTo>
                  <a:lnTo>
                    <a:pt x="69" y="112"/>
                  </a:lnTo>
                  <a:lnTo>
                    <a:pt x="72" y="110"/>
                  </a:lnTo>
                  <a:lnTo>
                    <a:pt x="75" y="107"/>
                  </a:lnTo>
                  <a:lnTo>
                    <a:pt x="77" y="103"/>
                  </a:lnTo>
                  <a:lnTo>
                    <a:pt x="79" y="96"/>
                  </a:lnTo>
                  <a:lnTo>
                    <a:pt x="80" y="87"/>
                  </a:lnTo>
                  <a:lnTo>
                    <a:pt x="76" y="83"/>
                  </a:lnTo>
                  <a:lnTo>
                    <a:pt x="68" y="81"/>
                  </a:lnTo>
                  <a:lnTo>
                    <a:pt x="56" y="81"/>
                  </a:lnTo>
                  <a:lnTo>
                    <a:pt x="46" y="114"/>
                  </a:lnTo>
                  <a:close/>
                  <a:moveTo>
                    <a:pt x="62" y="54"/>
                  </a:moveTo>
                  <a:lnTo>
                    <a:pt x="74" y="53"/>
                  </a:lnTo>
                  <a:lnTo>
                    <a:pt x="83" y="52"/>
                  </a:lnTo>
                  <a:lnTo>
                    <a:pt x="88" y="48"/>
                  </a:lnTo>
                  <a:lnTo>
                    <a:pt x="92" y="39"/>
                  </a:lnTo>
                  <a:lnTo>
                    <a:pt x="92" y="30"/>
                  </a:lnTo>
                  <a:lnTo>
                    <a:pt x="88" y="26"/>
                  </a:lnTo>
                  <a:lnTo>
                    <a:pt x="80" y="24"/>
                  </a:lnTo>
                  <a:lnTo>
                    <a:pt x="70" y="24"/>
                  </a:lnTo>
                  <a:lnTo>
                    <a:pt x="62"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7" name="Freeform 31"/>
            <p:cNvSpPr>
              <a:spLocks noEditPoints="1"/>
            </p:cNvSpPr>
            <p:nvPr/>
          </p:nvSpPr>
          <p:spPr bwMode="auto">
            <a:xfrm>
              <a:off x="5110163" y="2622550"/>
              <a:ext cx="100012"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0 w 127"/>
                <a:gd name="T29" fmla="*/ 2147483647 h 146"/>
                <a:gd name="T30" fmla="*/ 2147483647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0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2147483647 w 127"/>
                <a:gd name="T71" fmla="*/ 2147483647 h 146"/>
                <a:gd name="T72" fmla="*/ 2147483647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2147483647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
                <a:gd name="T163" fmla="*/ 0 h 146"/>
                <a:gd name="T164" fmla="*/ 127 w 12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 h="146">
                  <a:moveTo>
                    <a:pt x="111" y="99"/>
                  </a:moveTo>
                  <a:lnTo>
                    <a:pt x="108" y="111"/>
                  </a:lnTo>
                  <a:lnTo>
                    <a:pt x="102" y="120"/>
                  </a:lnTo>
                  <a:lnTo>
                    <a:pt x="97" y="128"/>
                  </a:lnTo>
                  <a:lnTo>
                    <a:pt x="89" y="135"/>
                  </a:lnTo>
                  <a:lnTo>
                    <a:pt x="81" y="140"/>
                  </a:lnTo>
                  <a:lnTo>
                    <a:pt x="71" y="143"/>
                  </a:lnTo>
                  <a:lnTo>
                    <a:pt x="59" y="145"/>
                  </a:lnTo>
                  <a:lnTo>
                    <a:pt x="45" y="146"/>
                  </a:lnTo>
                  <a:lnTo>
                    <a:pt x="31" y="145"/>
                  </a:lnTo>
                  <a:lnTo>
                    <a:pt x="20" y="143"/>
                  </a:lnTo>
                  <a:lnTo>
                    <a:pt x="12" y="140"/>
                  </a:lnTo>
                  <a:lnTo>
                    <a:pt x="5" y="135"/>
                  </a:lnTo>
                  <a:lnTo>
                    <a:pt x="2" y="128"/>
                  </a:lnTo>
                  <a:lnTo>
                    <a:pt x="0" y="120"/>
                  </a:lnTo>
                  <a:lnTo>
                    <a:pt x="1" y="111"/>
                  </a:lnTo>
                  <a:lnTo>
                    <a:pt x="3" y="99"/>
                  </a:lnTo>
                  <a:lnTo>
                    <a:pt x="17" y="43"/>
                  </a:lnTo>
                  <a:lnTo>
                    <a:pt x="20" y="32"/>
                  </a:lnTo>
                  <a:lnTo>
                    <a:pt x="25" y="24"/>
                  </a:lnTo>
                  <a:lnTo>
                    <a:pt x="32" y="17"/>
                  </a:lnTo>
                  <a:lnTo>
                    <a:pt x="39" y="10"/>
                  </a:lnTo>
                  <a:lnTo>
                    <a:pt x="48" y="6"/>
                  </a:lnTo>
                  <a:lnTo>
                    <a:pt x="59" y="3"/>
                  </a:lnTo>
                  <a:lnTo>
                    <a:pt x="69" y="1"/>
                  </a:lnTo>
                  <a:lnTo>
                    <a:pt x="82" y="0"/>
                  </a:lnTo>
                  <a:lnTo>
                    <a:pt x="94" y="1"/>
                  </a:lnTo>
                  <a:lnTo>
                    <a:pt x="104" y="3"/>
                  </a:lnTo>
                  <a:lnTo>
                    <a:pt x="113" y="6"/>
                  </a:lnTo>
                  <a:lnTo>
                    <a:pt x="119" y="10"/>
                  </a:lnTo>
                  <a:lnTo>
                    <a:pt x="124" y="17"/>
                  </a:lnTo>
                  <a:lnTo>
                    <a:pt x="127" y="24"/>
                  </a:lnTo>
                  <a:lnTo>
                    <a:pt x="127" y="32"/>
                  </a:lnTo>
                  <a:lnTo>
                    <a:pt x="126" y="43"/>
                  </a:lnTo>
                  <a:lnTo>
                    <a:pt x="111" y="99"/>
                  </a:lnTo>
                  <a:close/>
                  <a:moveTo>
                    <a:pt x="85" y="44"/>
                  </a:moveTo>
                  <a:lnTo>
                    <a:pt x="86" y="38"/>
                  </a:lnTo>
                  <a:lnTo>
                    <a:pt x="86" y="31"/>
                  </a:lnTo>
                  <a:lnTo>
                    <a:pt x="83" y="27"/>
                  </a:lnTo>
                  <a:lnTo>
                    <a:pt x="76" y="25"/>
                  </a:lnTo>
                  <a:lnTo>
                    <a:pt x="67" y="27"/>
                  </a:lnTo>
                  <a:lnTo>
                    <a:pt x="62" y="31"/>
                  </a:lnTo>
                  <a:lnTo>
                    <a:pt x="59" y="38"/>
                  </a:lnTo>
                  <a:lnTo>
                    <a:pt x="56" y="44"/>
                  </a:lnTo>
                  <a:lnTo>
                    <a:pt x="41" y="101"/>
                  </a:lnTo>
                  <a:lnTo>
                    <a:pt x="40" y="108"/>
                  </a:lnTo>
                  <a:lnTo>
                    <a:pt x="40" y="115"/>
                  </a:lnTo>
                  <a:lnTo>
                    <a:pt x="44" y="120"/>
                  </a:lnTo>
                  <a:lnTo>
                    <a:pt x="51" y="122"/>
                  </a:lnTo>
                  <a:lnTo>
                    <a:pt x="60" y="120"/>
                  </a:lnTo>
                  <a:lnTo>
                    <a:pt x="65" y="115"/>
                  </a:lnTo>
                  <a:lnTo>
                    <a:pt x="68" y="108"/>
                  </a:lnTo>
                  <a:lnTo>
                    <a:pt x="69" y="101"/>
                  </a:lnTo>
                  <a:lnTo>
                    <a:pt x="8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8" name="Freeform 32"/>
            <p:cNvSpPr>
              <a:spLocks/>
            </p:cNvSpPr>
            <p:nvPr/>
          </p:nvSpPr>
          <p:spPr bwMode="auto">
            <a:xfrm>
              <a:off x="5218113" y="2627313"/>
              <a:ext cx="87312" cy="109537"/>
            </a:xfrm>
            <a:custGeom>
              <a:avLst/>
              <a:gdLst>
                <a:gd name="T0" fmla="*/ 2147483647 w 111"/>
                <a:gd name="T1" fmla="*/ 0 h 139"/>
                <a:gd name="T2" fmla="*/ 2147483647 w 111"/>
                <a:gd name="T3" fmla="*/ 0 h 139"/>
                <a:gd name="T4" fmla="*/ 2147483647 w 111"/>
                <a:gd name="T5" fmla="*/ 2147483647 h 139"/>
                <a:gd name="T6" fmla="*/ 2147483647 w 111"/>
                <a:gd name="T7" fmla="*/ 2147483647 h 139"/>
                <a:gd name="T8" fmla="*/ 2147483647 w 111"/>
                <a:gd name="T9" fmla="*/ 2147483647 h 139"/>
                <a:gd name="T10" fmla="*/ 2147483647 w 111"/>
                <a:gd name="T11" fmla="*/ 2147483647 h 139"/>
                <a:gd name="T12" fmla="*/ 2147483647 w 111"/>
                <a:gd name="T13" fmla="*/ 2147483647 h 139"/>
                <a:gd name="T14" fmla="*/ 0 w 111"/>
                <a:gd name="T15" fmla="*/ 2147483647 h 139"/>
                <a:gd name="T16" fmla="*/ 2147483647 w 111"/>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9"/>
                <a:gd name="T29" fmla="*/ 111 w 111"/>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9">
                  <a:moveTo>
                    <a:pt x="7" y="0"/>
                  </a:moveTo>
                  <a:lnTo>
                    <a:pt x="111" y="0"/>
                  </a:lnTo>
                  <a:lnTo>
                    <a:pt x="104" y="27"/>
                  </a:lnTo>
                  <a:lnTo>
                    <a:pt x="72" y="27"/>
                  </a:lnTo>
                  <a:lnTo>
                    <a:pt x="43" y="139"/>
                  </a:lnTo>
                  <a:lnTo>
                    <a:pt x="2" y="139"/>
                  </a:lnTo>
                  <a:lnTo>
                    <a:pt x="31" y="27"/>
                  </a:lnTo>
                  <a:lnTo>
                    <a:pt x="0" y="27"/>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9" name="Freeform 33"/>
            <p:cNvSpPr>
              <a:spLocks/>
            </p:cNvSpPr>
            <p:nvPr/>
          </p:nvSpPr>
          <p:spPr bwMode="auto">
            <a:xfrm>
              <a:off x="5291138" y="2627313"/>
              <a:ext cx="60325" cy="109537"/>
            </a:xfrm>
            <a:custGeom>
              <a:avLst/>
              <a:gdLst>
                <a:gd name="T0" fmla="*/ 0 w 76"/>
                <a:gd name="T1" fmla="*/ 2147483647 h 139"/>
                <a:gd name="T2" fmla="*/ 2147483647 w 76"/>
                <a:gd name="T3" fmla="*/ 0 h 139"/>
                <a:gd name="T4" fmla="*/ 2147483647 w 76"/>
                <a:gd name="T5" fmla="*/ 0 h 139"/>
                <a:gd name="T6" fmla="*/ 2147483647 w 76"/>
                <a:gd name="T7" fmla="*/ 2147483647 h 139"/>
                <a:gd name="T8" fmla="*/ 0 w 76"/>
                <a:gd name="T9" fmla="*/ 2147483647 h 139"/>
                <a:gd name="T10" fmla="*/ 0 60000 65536"/>
                <a:gd name="T11" fmla="*/ 0 60000 65536"/>
                <a:gd name="T12" fmla="*/ 0 60000 65536"/>
                <a:gd name="T13" fmla="*/ 0 60000 65536"/>
                <a:gd name="T14" fmla="*/ 0 60000 65536"/>
                <a:gd name="T15" fmla="*/ 0 w 76"/>
                <a:gd name="T16" fmla="*/ 0 h 139"/>
                <a:gd name="T17" fmla="*/ 76 w 76"/>
                <a:gd name="T18" fmla="*/ 139 h 139"/>
              </a:gdLst>
              <a:ahLst/>
              <a:cxnLst>
                <a:cxn ang="T10">
                  <a:pos x="T0" y="T1"/>
                </a:cxn>
                <a:cxn ang="T11">
                  <a:pos x="T2" y="T3"/>
                </a:cxn>
                <a:cxn ang="T12">
                  <a:pos x="T4" y="T5"/>
                </a:cxn>
                <a:cxn ang="T13">
                  <a:pos x="T6" y="T7"/>
                </a:cxn>
                <a:cxn ang="T14">
                  <a:pos x="T8" y="T9"/>
                </a:cxn>
              </a:cxnLst>
              <a:rect l="T15" t="T16" r="T17" b="T18"/>
              <a:pathLst>
                <a:path w="76" h="139">
                  <a:moveTo>
                    <a:pt x="0" y="139"/>
                  </a:moveTo>
                  <a:lnTo>
                    <a:pt x="37" y="0"/>
                  </a:lnTo>
                  <a:lnTo>
                    <a:pt x="76" y="0"/>
                  </a:lnTo>
                  <a:lnTo>
                    <a:pt x="41"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0" name="Freeform 34"/>
            <p:cNvSpPr>
              <a:spLocks/>
            </p:cNvSpPr>
            <p:nvPr/>
          </p:nvSpPr>
          <p:spPr bwMode="auto">
            <a:xfrm>
              <a:off x="5348288" y="2622550"/>
              <a:ext cx="101600"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2147483647 w 127"/>
                <a:gd name="T29" fmla="*/ 2147483647 h 146"/>
                <a:gd name="T30" fmla="*/ 2147483647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2147483647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0 w 127"/>
                <a:gd name="T71" fmla="*/ 2147483647 h 146"/>
                <a:gd name="T72" fmla="*/ 0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0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2147483647 w 127"/>
                <a:gd name="T109" fmla="*/ 2147483647 h 146"/>
                <a:gd name="T110" fmla="*/ 2147483647 w 127"/>
                <a:gd name="T111" fmla="*/ 2147483647 h 146"/>
                <a:gd name="T112" fmla="*/ 2147483647 w 127"/>
                <a:gd name="T113" fmla="*/ 2147483647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146"/>
                <a:gd name="T173" fmla="*/ 127 w 127"/>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146">
                  <a:moveTo>
                    <a:pt x="83" y="52"/>
                  </a:moveTo>
                  <a:lnTo>
                    <a:pt x="86" y="43"/>
                  </a:lnTo>
                  <a:lnTo>
                    <a:pt x="87" y="35"/>
                  </a:lnTo>
                  <a:lnTo>
                    <a:pt x="85" y="29"/>
                  </a:lnTo>
                  <a:lnTo>
                    <a:pt x="82" y="26"/>
                  </a:lnTo>
                  <a:lnTo>
                    <a:pt x="77" y="25"/>
                  </a:lnTo>
                  <a:lnTo>
                    <a:pt x="69" y="26"/>
                  </a:lnTo>
                  <a:lnTo>
                    <a:pt x="64" y="29"/>
                  </a:lnTo>
                  <a:lnTo>
                    <a:pt x="60" y="33"/>
                  </a:lnTo>
                  <a:lnTo>
                    <a:pt x="57" y="40"/>
                  </a:lnTo>
                  <a:lnTo>
                    <a:pt x="40" y="109"/>
                  </a:lnTo>
                  <a:lnTo>
                    <a:pt x="39" y="114"/>
                  </a:lnTo>
                  <a:lnTo>
                    <a:pt x="41" y="118"/>
                  </a:lnTo>
                  <a:lnTo>
                    <a:pt x="44" y="121"/>
                  </a:lnTo>
                  <a:lnTo>
                    <a:pt x="51" y="122"/>
                  </a:lnTo>
                  <a:lnTo>
                    <a:pt x="59" y="120"/>
                  </a:lnTo>
                  <a:lnTo>
                    <a:pt x="66" y="115"/>
                  </a:lnTo>
                  <a:lnTo>
                    <a:pt x="69" y="108"/>
                  </a:lnTo>
                  <a:lnTo>
                    <a:pt x="71" y="101"/>
                  </a:lnTo>
                  <a:lnTo>
                    <a:pt x="74" y="89"/>
                  </a:lnTo>
                  <a:lnTo>
                    <a:pt x="115" y="89"/>
                  </a:lnTo>
                  <a:lnTo>
                    <a:pt x="110" y="106"/>
                  </a:lnTo>
                  <a:lnTo>
                    <a:pt x="107" y="114"/>
                  </a:lnTo>
                  <a:lnTo>
                    <a:pt x="103" y="122"/>
                  </a:lnTo>
                  <a:lnTo>
                    <a:pt x="97" y="129"/>
                  </a:lnTo>
                  <a:lnTo>
                    <a:pt x="89" y="135"/>
                  </a:lnTo>
                  <a:lnTo>
                    <a:pt x="80" y="140"/>
                  </a:lnTo>
                  <a:lnTo>
                    <a:pt x="69" y="143"/>
                  </a:lnTo>
                  <a:lnTo>
                    <a:pt x="56" y="145"/>
                  </a:lnTo>
                  <a:lnTo>
                    <a:pt x="41" y="146"/>
                  </a:lnTo>
                  <a:lnTo>
                    <a:pt x="28" y="145"/>
                  </a:lnTo>
                  <a:lnTo>
                    <a:pt x="18" y="143"/>
                  </a:lnTo>
                  <a:lnTo>
                    <a:pt x="10" y="140"/>
                  </a:lnTo>
                  <a:lnTo>
                    <a:pt x="5" y="135"/>
                  </a:lnTo>
                  <a:lnTo>
                    <a:pt x="1" y="130"/>
                  </a:lnTo>
                  <a:lnTo>
                    <a:pt x="0" y="121"/>
                  </a:lnTo>
                  <a:lnTo>
                    <a:pt x="0" y="113"/>
                  </a:lnTo>
                  <a:lnTo>
                    <a:pt x="2" y="102"/>
                  </a:lnTo>
                  <a:lnTo>
                    <a:pt x="17" y="45"/>
                  </a:lnTo>
                  <a:lnTo>
                    <a:pt x="20" y="34"/>
                  </a:lnTo>
                  <a:lnTo>
                    <a:pt x="25" y="25"/>
                  </a:lnTo>
                  <a:lnTo>
                    <a:pt x="30" y="17"/>
                  </a:lnTo>
                  <a:lnTo>
                    <a:pt x="38" y="10"/>
                  </a:lnTo>
                  <a:lnTo>
                    <a:pt x="48" y="6"/>
                  </a:lnTo>
                  <a:lnTo>
                    <a:pt x="57" y="2"/>
                  </a:lnTo>
                  <a:lnTo>
                    <a:pt x="69" y="1"/>
                  </a:lnTo>
                  <a:lnTo>
                    <a:pt x="82" y="0"/>
                  </a:lnTo>
                  <a:lnTo>
                    <a:pt x="93" y="1"/>
                  </a:lnTo>
                  <a:lnTo>
                    <a:pt x="104" y="2"/>
                  </a:lnTo>
                  <a:lnTo>
                    <a:pt x="113" y="5"/>
                  </a:lnTo>
                  <a:lnTo>
                    <a:pt x="119" y="9"/>
                  </a:lnTo>
                  <a:lnTo>
                    <a:pt x="124" y="16"/>
                  </a:lnTo>
                  <a:lnTo>
                    <a:pt x="126" y="23"/>
                  </a:lnTo>
                  <a:lnTo>
                    <a:pt x="127" y="31"/>
                  </a:lnTo>
                  <a:lnTo>
                    <a:pt x="125" y="41"/>
                  </a:lnTo>
                  <a:lnTo>
                    <a:pt x="123" y="52"/>
                  </a:lnTo>
                  <a:lnTo>
                    <a:pt x="8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1" name="Freeform 35"/>
            <p:cNvSpPr>
              <a:spLocks/>
            </p:cNvSpPr>
            <p:nvPr/>
          </p:nvSpPr>
          <p:spPr bwMode="auto">
            <a:xfrm>
              <a:off x="5445125" y="2627313"/>
              <a:ext cx="60325" cy="109537"/>
            </a:xfrm>
            <a:custGeom>
              <a:avLst/>
              <a:gdLst>
                <a:gd name="T0" fmla="*/ 0 w 77"/>
                <a:gd name="T1" fmla="*/ 2147483647 h 139"/>
                <a:gd name="T2" fmla="*/ 2147483647 w 77"/>
                <a:gd name="T3" fmla="*/ 0 h 139"/>
                <a:gd name="T4" fmla="*/ 2147483647 w 77"/>
                <a:gd name="T5" fmla="*/ 0 h 139"/>
                <a:gd name="T6" fmla="*/ 2147483647 w 77"/>
                <a:gd name="T7" fmla="*/ 2147483647 h 139"/>
                <a:gd name="T8" fmla="*/ 0 w 77"/>
                <a:gd name="T9" fmla="*/ 2147483647 h 139"/>
                <a:gd name="T10" fmla="*/ 0 60000 65536"/>
                <a:gd name="T11" fmla="*/ 0 60000 65536"/>
                <a:gd name="T12" fmla="*/ 0 60000 65536"/>
                <a:gd name="T13" fmla="*/ 0 60000 65536"/>
                <a:gd name="T14" fmla="*/ 0 60000 65536"/>
                <a:gd name="T15" fmla="*/ 0 w 77"/>
                <a:gd name="T16" fmla="*/ 0 h 139"/>
                <a:gd name="T17" fmla="*/ 77 w 77"/>
                <a:gd name="T18" fmla="*/ 139 h 139"/>
              </a:gdLst>
              <a:ahLst/>
              <a:cxnLst>
                <a:cxn ang="T10">
                  <a:pos x="T0" y="T1"/>
                </a:cxn>
                <a:cxn ang="T11">
                  <a:pos x="T2" y="T3"/>
                </a:cxn>
                <a:cxn ang="T12">
                  <a:pos x="T4" y="T5"/>
                </a:cxn>
                <a:cxn ang="T13">
                  <a:pos x="T6" y="T7"/>
                </a:cxn>
                <a:cxn ang="T14">
                  <a:pos x="T8" y="T9"/>
                </a:cxn>
              </a:cxnLst>
              <a:rect l="T15" t="T16" r="T17" b="T18"/>
              <a:pathLst>
                <a:path w="77" h="139">
                  <a:moveTo>
                    <a:pt x="0" y="139"/>
                  </a:moveTo>
                  <a:lnTo>
                    <a:pt x="36" y="0"/>
                  </a:lnTo>
                  <a:lnTo>
                    <a:pt x="77" y="0"/>
                  </a:lnTo>
                  <a:lnTo>
                    <a:pt x="41"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2" name="Freeform 36"/>
            <p:cNvSpPr>
              <a:spLocks noEditPoints="1"/>
            </p:cNvSpPr>
            <p:nvPr/>
          </p:nvSpPr>
          <p:spPr bwMode="auto">
            <a:xfrm>
              <a:off x="5497513" y="2627313"/>
              <a:ext cx="104775" cy="109537"/>
            </a:xfrm>
            <a:custGeom>
              <a:avLst/>
              <a:gdLst>
                <a:gd name="T0" fmla="*/ 0 w 133"/>
                <a:gd name="T1" fmla="*/ 2147483647 h 139"/>
                <a:gd name="T2" fmla="*/ 2147483647 w 133"/>
                <a:gd name="T3" fmla="*/ 0 h 139"/>
                <a:gd name="T4" fmla="*/ 2147483647 w 133"/>
                <a:gd name="T5" fmla="*/ 0 h 139"/>
                <a:gd name="T6" fmla="*/ 2147483647 w 133"/>
                <a:gd name="T7" fmla="*/ 0 h 139"/>
                <a:gd name="T8" fmla="*/ 2147483647 w 133"/>
                <a:gd name="T9" fmla="*/ 0 h 139"/>
                <a:gd name="T10" fmla="*/ 2147483647 w 133"/>
                <a:gd name="T11" fmla="*/ 0 h 139"/>
                <a:gd name="T12" fmla="*/ 2147483647 w 133"/>
                <a:gd name="T13" fmla="*/ 2147483647 h 139"/>
                <a:gd name="T14" fmla="*/ 2147483647 w 133"/>
                <a:gd name="T15" fmla="*/ 2147483647 h 139"/>
                <a:gd name="T16" fmla="*/ 2147483647 w 133"/>
                <a:gd name="T17" fmla="*/ 2147483647 h 139"/>
                <a:gd name="T18" fmla="*/ 2147483647 w 133"/>
                <a:gd name="T19" fmla="*/ 2147483647 h 139"/>
                <a:gd name="T20" fmla="*/ 2147483647 w 133"/>
                <a:gd name="T21" fmla="*/ 2147483647 h 139"/>
                <a:gd name="T22" fmla="*/ 2147483647 w 133"/>
                <a:gd name="T23" fmla="*/ 2147483647 h 139"/>
                <a:gd name="T24" fmla="*/ 2147483647 w 133"/>
                <a:gd name="T25" fmla="*/ 2147483647 h 139"/>
                <a:gd name="T26" fmla="*/ 2147483647 w 133"/>
                <a:gd name="T27" fmla="*/ 2147483647 h 139"/>
                <a:gd name="T28" fmla="*/ 2147483647 w 133"/>
                <a:gd name="T29" fmla="*/ 2147483647 h 139"/>
                <a:gd name="T30" fmla="*/ 2147483647 w 133"/>
                <a:gd name="T31" fmla="*/ 2147483647 h 139"/>
                <a:gd name="T32" fmla="*/ 2147483647 w 133"/>
                <a:gd name="T33" fmla="*/ 2147483647 h 139"/>
                <a:gd name="T34" fmla="*/ 2147483647 w 133"/>
                <a:gd name="T35" fmla="*/ 2147483647 h 139"/>
                <a:gd name="T36" fmla="*/ 2147483647 w 133"/>
                <a:gd name="T37" fmla="*/ 2147483647 h 139"/>
                <a:gd name="T38" fmla="*/ 2147483647 w 133"/>
                <a:gd name="T39" fmla="*/ 2147483647 h 139"/>
                <a:gd name="T40" fmla="*/ 2147483647 w 133"/>
                <a:gd name="T41" fmla="*/ 2147483647 h 139"/>
                <a:gd name="T42" fmla="*/ 2147483647 w 133"/>
                <a:gd name="T43" fmla="*/ 2147483647 h 139"/>
                <a:gd name="T44" fmla="*/ 2147483647 w 133"/>
                <a:gd name="T45" fmla="*/ 2147483647 h 139"/>
                <a:gd name="T46" fmla="*/ 2147483647 w 133"/>
                <a:gd name="T47" fmla="*/ 2147483647 h 139"/>
                <a:gd name="T48" fmla="*/ 2147483647 w 133"/>
                <a:gd name="T49" fmla="*/ 2147483647 h 139"/>
                <a:gd name="T50" fmla="*/ 2147483647 w 133"/>
                <a:gd name="T51" fmla="*/ 2147483647 h 139"/>
                <a:gd name="T52" fmla="*/ 2147483647 w 133"/>
                <a:gd name="T53" fmla="*/ 2147483647 h 139"/>
                <a:gd name="T54" fmla="*/ 2147483647 w 133"/>
                <a:gd name="T55" fmla="*/ 2147483647 h 139"/>
                <a:gd name="T56" fmla="*/ 2147483647 w 133"/>
                <a:gd name="T57" fmla="*/ 2147483647 h 139"/>
                <a:gd name="T58" fmla="*/ 2147483647 w 133"/>
                <a:gd name="T59" fmla="*/ 2147483647 h 139"/>
                <a:gd name="T60" fmla="*/ 2147483647 w 133"/>
                <a:gd name="T61" fmla="*/ 2147483647 h 139"/>
                <a:gd name="T62" fmla="*/ 2147483647 w 133"/>
                <a:gd name="T63" fmla="*/ 2147483647 h 139"/>
                <a:gd name="T64" fmla="*/ 0 w 133"/>
                <a:gd name="T65" fmla="*/ 2147483647 h 139"/>
                <a:gd name="T66" fmla="*/ 2147483647 w 133"/>
                <a:gd name="T67" fmla="*/ 2147483647 h 139"/>
                <a:gd name="T68" fmla="*/ 2147483647 w 133"/>
                <a:gd name="T69" fmla="*/ 2147483647 h 139"/>
                <a:gd name="T70" fmla="*/ 2147483647 w 133"/>
                <a:gd name="T71" fmla="*/ 2147483647 h 139"/>
                <a:gd name="T72" fmla="*/ 2147483647 w 133"/>
                <a:gd name="T73" fmla="*/ 2147483647 h 139"/>
                <a:gd name="T74" fmla="*/ 2147483647 w 133"/>
                <a:gd name="T75" fmla="*/ 2147483647 h 139"/>
                <a:gd name="T76" fmla="*/ 2147483647 w 133"/>
                <a:gd name="T77" fmla="*/ 2147483647 h 139"/>
                <a:gd name="T78" fmla="*/ 2147483647 w 133"/>
                <a:gd name="T79" fmla="*/ 2147483647 h 139"/>
                <a:gd name="T80" fmla="*/ 2147483647 w 133"/>
                <a:gd name="T81" fmla="*/ 2147483647 h 139"/>
                <a:gd name="T82" fmla="*/ 2147483647 w 133"/>
                <a:gd name="T83" fmla="*/ 2147483647 h 139"/>
                <a:gd name="T84" fmla="*/ 2147483647 w 133"/>
                <a:gd name="T85" fmla="*/ 2147483647 h 139"/>
                <a:gd name="T86" fmla="*/ 2147483647 w 133"/>
                <a:gd name="T87" fmla="*/ 2147483647 h 139"/>
                <a:gd name="T88" fmla="*/ 2147483647 w 133"/>
                <a:gd name="T89" fmla="*/ 2147483647 h 139"/>
                <a:gd name="T90" fmla="*/ 2147483647 w 133"/>
                <a:gd name="T91" fmla="*/ 2147483647 h 139"/>
                <a:gd name="T92" fmla="*/ 2147483647 w 133"/>
                <a:gd name="T93" fmla="*/ 2147483647 h 139"/>
                <a:gd name="T94" fmla="*/ 2147483647 w 133"/>
                <a:gd name="T95" fmla="*/ 2147483647 h 1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
                <a:gd name="T145" fmla="*/ 0 h 139"/>
                <a:gd name="T146" fmla="*/ 133 w 133"/>
                <a:gd name="T147" fmla="*/ 139 h 1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 h="139">
                  <a:moveTo>
                    <a:pt x="0" y="139"/>
                  </a:moveTo>
                  <a:lnTo>
                    <a:pt x="35" y="0"/>
                  </a:lnTo>
                  <a:lnTo>
                    <a:pt x="79" y="0"/>
                  </a:lnTo>
                  <a:lnTo>
                    <a:pt x="84" y="0"/>
                  </a:lnTo>
                  <a:lnTo>
                    <a:pt x="91" y="0"/>
                  </a:lnTo>
                  <a:lnTo>
                    <a:pt x="96" y="0"/>
                  </a:lnTo>
                  <a:lnTo>
                    <a:pt x="103" y="1"/>
                  </a:lnTo>
                  <a:lnTo>
                    <a:pt x="108" y="1"/>
                  </a:lnTo>
                  <a:lnTo>
                    <a:pt x="113" y="3"/>
                  </a:lnTo>
                  <a:lnTo>
                    <a:pt x="117" y="4"/>
                  </a:lnTo>
                  <a:lnTo>
                    <a:pt x="122" y="6"/>
                  </a:lnTo>
                  <a:lnTo>
                    <a:pt x="126" y="9"/>
                  </a:lnTo>
                  <a:lnTo>
                    <a:pt x="129" y="13"/>
                  </a:lnTo>
                  <a:lnTo>
                    <a:pt x="132" y="17"/>
                  </a:lnTo>
                  <a:lnTo>
                    <a:pt x="133" y="21"/>
                  </a:lnTo>
                  <a:lnTo>
                    <a:pt x="133" y="26"/>
                  </a:lnTo>
                  <a:lnTo>
                    <a:pt x="133" y="30"/>
                  </a:lnTo>
                  <a:lnTo>
                    <a:pt x="132" y="36"/>
                  </a:lnTo>
                  <a:lnTo>
                    <a:pt x="131" y="41"/>
                  </a:lnTo>
                  <a:lnTo>
                    <a:pt x="116" y="103"/>
                  </a:lnTo>
                  <a:lnTo>
                    <a:pt x="112" y="113"/>
                  </a:lnTo>
                  <a:lnTo>
                    <a:pt x="107" y="122"/>
                  </a:lnTo>
                  <a:lnTo>
                    <a:pt x="99" y="128"/>
                  </a:lnTo>
                  <a:lnTo>
                    <a:pt x="91" y="133"/>
                  </a:lnTo>
                  <a:lnTo>
                    <a:pt x="87" y="135"/>
                  </a:lnTo>
                  <a:lnTo>
                    <a:pt x="82" y="136"/>
                  </a:lnTo>
                  <a:lnTo>
                    <a:pt x="77" y="137"/>
                  </a:lnTo>
                  <a:lnTo>
                    <a:pt x="73" y="138"/>
                  </a:lnTo>
                  <a:lnTo>
                    <a:pt x="67" y="138"/>
                  </a:lnTo>
                  <a:lnTo>
                    <a:pt x="63" y="139"/>
                  </a:lnTo>
                  <a:lnTo>
                    <a:pt x="58" y="139"/>
                  </a:lnTo>
                  <a:lnTo>
                    <a:pt x="54" y="139"/>
                  </a:lnTo>
                  <a:lnTo>
                    <a:pt x="0" y="139"/>
                  </a:lnTo>
                  <a:close/>
                  <a:moveTo>
                    <a:pt x="46" y="114"/>
                  </a:moveTo>
                  <a:lnTo>
                    <a:pt x="55" y="114"/>
                  </a:lnTo>
                  <a:lnTo>
                    <a:pt x="62" y="113"/>
                  </a:lnTo>
                  <a:lnTo>
                    <a:pt x="67" y="112"/>
                  </a:lnTo>
                  <a:lnTo>
                    <a:pt x="71" y="109"/>
                  </a:lnTo>
                  <a:lnTo>
                    <a:pt x="74" y="105"/>
                  </a:lnTo>
                  <a:lnTo>
                    <a:pt x="76" y="101"/>
                  </a:lnTo>
                  <a:lnTo>
                    <a:pt x="78" y="94"/>
                  </a:lnTo>
                  <a:lnTo>
                    <a:pt x="79" y="88"/>
                  </a:lnTo>
                  <a:lnTo>
                    <a:pt x="92" y="43"/>
                  </a:lnTo>
                  <a:lnTo>
                    <a:pt x="93" y="34"/>
                  </a:lnTo>
                  <a:lnTo>
                    <a:pt x="89" y="27"/>
                  </a:lnTo>
                  <a:lnTo>
                    <a:pt x="81" y="25"/>
                  </a:lnTo>
                  <a:lnTo>
                    <a:pt x="70" y="24"/>
                  </a:lnTo>
                  <a:lnTo>
                    <a:pt x="46"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3" name="Freeform 37"/>
            <p:cNvSpPr>
              <a:spLocks/>
            </p:cNvSpPr>
            <p:nvPr/>
          </p:nvSpPr>
          <p:spPr bwMode="auto">
            <a:xfrm>
              <a:off x="5599113" y="2627313"/>
              <a:ext cx="101600"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6" y="0"/>
                  </a:lnTo>
                  <a:lnTo>
                    <a:pt x="128" y="0"/>
                  </a:lnTo>
                  <a:lnTo>
                    <a:pt x="121" y="27"/>
                  </a:lnTo>
                  <a:lnTo>
                    <a:pt x="69" y="27"/>
                  </a:lnTo>
                  <a:lnTo>
                    <a:pt x="62" y="53"/>
                  </a:lnTo>
                  <a:lnTo>
                    <a:pt x="113" y="53"/>
                  </a:lnTo>
                  <a:lnTo>
                    <a:pt x="106" y="81"/>
                  </a:lnTo>
                  <a:lnTo>
                    <a:pt x="56" y="81"/>
                  </a:lnTo>
                  <a:lnTo>
                    <a:pt x="47" y="112"/>
                  </a:lnTo>
                  <a:lnTo>
                    <a:pt x="101" y="112"/>
                  </a:lnTo>
                  <a:lnTo>
                    <a:pt x="94"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4" name="Freeform 38"/>
            <p:cNvSpPr>
              <a:spLocks noEditPoints="1"/>
            </p:cNvSpPr>
            <p:nvPr/>
          </p:nvSpPr>
          <p:spPr bwMode="auto">
            <a:xfrm>
              <a:off x="1295400" y="2590800"/>
              <a:ext cx="1196975" cy="1477963"/>
            </a:xfrm>
            <a:custGeom>
              <a:avLst/>
              <a:gdLst>
                <a:gd name="T0" fmla="*/ 2147483647 w 1509"/>
                <a:gd name="T1" fmla="*/ 2147483647 h 1862"/>
                <a:gd name="T2" fmla="*/ 2147483647 w 1509"/>
                <a:gd name="T3" fmla="*/ 2147483647 h 1862"/>
                <a:gd name="T4" fmla="*/ 2147483647 w 1509"/>
                <a:gd name="T5" fmla="*/ 2147483647 h 1862"/>
                <a:gd name="T6" fmla="*/ 2147483647 w 1509"/>
                <a:gd name="T7" fmla="*/ 2147483647 h 1862"/>
                <a:gd name="T8" fmla="*/ 2147483647 w 1509"/>
                <a:gd name="T9" fmla="*/ 2147483647 h 1862"/>
                <a:gd name="T10" fmla="*/ 2147483647 w 1509"/>
                <a:gd name="T11" fmla="*/ 2147483647 h 1862"/>
                <a:gd name="T12" fmla="*/ 2147483647 w 1509"/>
                <a:gd name="T13" fmla="*/ 2147483647 h 1862"/>
                <a:gd name="T14" fmla="*/ 2147483647 w 1509"/>
                <a:gd name="T15" fmla="*/ 2147483647 h 1862"/>
                <a:gd name="T16" fmla="*/ 2147483647 w 1509"/>
                <a:gd name="T17" fmla="*/ 2147483647 h 1862"/>
                <a:gd name="T18" fmla="*/ 2147483647 w 1509"/>
                <a:gd name="T19" fmla="*/ 2147483647 h 1862"/>
                <a:gd name="T20" fmla="*/ 2147483647 w 1509"/>
                <a:gd name="T21" fmla="*/ 2147483647 h 1862"/>
                <a:gd name="T22" fmla="*/ 2147483647 w 1509"/>
                <a:gd name="T23" fmla="*/ 2147483647 h 1862"/>
                <a:gd name="T24" fmla="*/ 2147483647 w 1509"/>
                <a:gd name="T25" fmla="*/ 2147483647 h 1862"/>
                <a:gd name="T26" fmla="*/ 2147483647 w 1509"/>
                <a:gd name="T27" fmla="*/ 2147483647 h 1862"/>
                <a:gd name="T28" fmla="*/ 2147483647 w 1509"/>
                <a:gd name="T29" fmla="*/ 2147483647 h 1862"/>
                <a:gd name="T30" fmla="*/ 2147483647 w 1509"/>
                <a:gd name="T31" fmla="*/ 2147483647 h 1862"/>
                <a:gd name="T32" fmla="*/ 2147483647 w 1509"/>
                <a:gd name="T33" fmla="*/ 2147483647 h 1862"/>
                <a:gd name="T34" fmla="*/ 2147483647 w 1509"/>
                <a:gd name="T35" fmla="*/ 2147483647 h 1862"/>
                <a:gd name="T36" fmla="*/ 2147483647 w 1509"/>
                <a:gd name="T37" fmla="*/ 2147483647 h 1862"/>
                <a:gd name="T38" fmla="*/ 2147483647 w 1509"/>
                <a:gd name="T39" fmla="*/ 2147483647 h 1862"/>
                <a:gd name="T40" fmla="*/ 2147483647 w 1509"/>
                <a:gd name="T41" fmla="*/ 2147483647 h 1862"/>
                <a:gd name="T42" fmla="*/ 2147483647 w 1509"/>
                <a:gd name="T43" fmla="*/ 2147483647 h 1862"/>
                <a:gd name="T44" fmla="*/ 2147483647 w 1509"/>
                <a:gd name="T45" fmla="*/ 2147483647 h 1862"/>
                <a:gd name="T46" fmla="*/ 2147483647 w 1509"/>
                <a:gd name="T47" fmla="*/ 2147483647 h 1862"/>
                <a:gd name="T48" fmla="*/ 2147483647 w 1509"/>
                <a:gd name="T49" fmla="*/ 2147483647 h 1862"/>
                <a:gd name="T50" fmla="*/ 2147483647 w 1509"/>
                <a:gd name="T51" fmla="*/ 2147483647 h 1862"/>
                <a:gd name="T52" fmla="*/ 2147483647 w 1509"/>
                <a:gd name="T53" fmla="*/ 2147483647 h 1862"/>
                <a:gd name="T54" fmla="*/ 2147483647 w 1509"/>
                <a:gd name="T55" fmla="*/ 0 h 1862"/>
                <a:gd name="T56" fmla="*/ 2147483647 w 1509"/>
                <a:gd name="T57" fmla="*/ 2147483647 h 1862"/>
                <a:gd name="T58" fmla="*/ 2147483647 w 1509"/>
                <a:gd name="T59" fmla="*/ 2147483647 h 1862"/>
                <a:gd name="T60" fmla="*/ 2147483647 w 1509"/>
                <a:gd name="T61" fmla="*/ 2147483647 h 1862"/>
                <a:gd name="T62" fmla="*/ 2147483647 w 1509"/>
                <a:gd name="T63" fmla="*/ 2147483647 h 1862"/>
                <a:gd name="T64" fmla="*/ 2147483647 w 1509"/>
                <a:gd name="T65" fmla="*/ 2147483647 h 1862"/>
                <a:gd name="T66" fmla="*/ 2147483647 w 1509"/>
                <a:gd name="T67" fmla="*/ 2147483647 h 1862"/>
                <a:gd name="T68" fmla="*/ 2147483647 w 1509"/>
                <a:gd name="T69" fmla="*/ 2147483647 h 1862"/>
                <a:gd name="T70" fmla="*/ 2147483647 w 1509"/>
                <a:gd name="T71" fmla="*/ 2147483647 h 1862"/>
                <a:gd name="T72" fmla="*/ 2147483647 w 1509"/>
                <a:gd name="T73" fmla="*/ 2147483647 h 1862"/>
                <a:gd name="T74" fmla="*/ 2147483647 w 1509"/>
                <a:gd name="T75" fmla="*/ 2147483647 h 1862"/>
                <a:gd name="T76" fmla="*/ 2147483647 w 1509"/>
                <a:gd name="T77" fmla="*/ 2147483647 h 1862"/>
                <a:gd name="T78" fmla="*/ 2147483647 w 1509"/>
                <a:gd name="T79" fmla="*/ 2147483647 h 1862"/>
                <a:gd name="T80" fmla="*/ 2147483647 w 1509"/>
                <a:gd name="T81" fmla="*/ 2147483647 h 1862"/>
                <a:gd name="T82" fmla="*/ 2147483647 w 1509"/>
                <a:gd name="T83" fmla="*/ 2147483647 h 1862"/>
                <a:gd name="T84" fmla="*/ 2147483647 w 1509"/>
                <a:gd name="T85" fmla="*/ 2147483647 h 1862"/>
                <a:gd name="T86" fmla="*/ 2147483647 w 1509"/>
                <a:gd name="T87" fmla="*/ 2147483647 h 1862"/>
                <a:gd name="T88" fmla="*/ 2147483647 w 1509"/>
                <a:gd name="T89" fmla="*/ 2147483647 h 1862"/>
                <a:gd name="T90" fmla="*/ 2147483647 w 1509"/>
                <a:gd name="T91" fmla="*/ 2147483647 h 1862"/>
                <a:gd name="T92" fmla="*/ 2147483647 w 1509"/>
                <a:gd name="T93" fmla="*/ 2147483647 h 1862"/>
                <a:gd name="T94" fmla="*/ 2147483647 w 1509"/>
                <a:gd name="T95" fmla="*/ 2147483647 h 1862"/>
                <a:gd name="T96" fmla="*/ 2147483647 w 1509"/>
                <a:gd name="T97" fmla="*/ 2147483647 h 1862"/>
                <a:gd name="T98" fmla="*/ 2147483647 w 1509"/>
                <a:gd name="T99" fmla="*/ 2147483647 h 1862"/>
                <a:gd name="T100" fmla="*/ 2147483647 w 1509"/>
                <a:gd name="T101" fmla="*/ 2147483647 h 1862"/>
                <a:gd name="T102" fmla="*/ 2147483647 w 1509"/>
                <a:gd name="T103" fmla="*/ 2147483647 h 1862"/>
                <a:gd name="T104" fmla="*/ 2147483647 w 1509"/>
                <a:gd name="T105" fmla="*/ 2147483647 h 1862"/>
                <a:gd name="T106" fmla="*/ 2147483647 w 1509"/>
                <a:gd name="T107" fmla="*/ 2147483647 h 1862"/>
                <a:gd name="T108" fmla="*/ 2147483647 w 1509"/>
                <a:gd name="T109" fmla="*/ 2147483647 h 1862"/>
                <a:gd name="T110" fmla="*/ 2147483647 w 1509"/>
                <a:gd name="T111" fmla="*/ 2147483647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09"/>
                <a:gd name="T169" fmla="*/ 0 h 1862"/>
                <a:gd name="T170" fmla="*/ 1509 w 1509"/>
                <a:gd name="T171" fmla="*/ 1862 h 18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09" h="1862">
                  <a:moveTo>
                    <a:pt x="1316" y="1105"/>
                  </a:moveTo>
                  <a:lnTo>
                    <a:pt x="1307" y="1136"/>
                  </a:lnTo>
                  <a:lnTo>
                    <a:pt x="1298" y="1166"/>
                  </a:lnTo>
                  <a:lnTo>
                    <a:pt x="1287" y="1195"/>
                  </a:lnTo>
                  <a:lnTo>
                    <a:pt x="1276" y="1223"/>
                  </a:lnTo>
                  <a:lnTo>
                    <a:pt x="1265" y="1251"/>
                  </a:lnTo>
                  <a:lnTo>
                    <a:pt x="1252" y="1278"/>
                  </a:lnTo>
                  <a:lnTo>
                    <a:pt x="1239" y="1303"/>
                  </a:lnTo>
                  <a:lnTo>
                    <a:pt x="1225" y="1328"/>
                  </a:lnTo>
                  <a:lnTo>
                    <a:pt x="1210" y="1351"/>
                  </a:lnTo>
                  <a:lnTo>
                    <a:pt x="1194" y="1374"/>
                  </a:lnTo>
                  <a:lnTo>
                    <a:pt x="1177" y="1397"/>
                  </a:lnTo>
                  <a:lnTo>
                    <a:pt x="1159" y="1418"/>
                  </a:lnTo>
                  <a:lnTo>
                    <a:pt x="1141" y="1438"/>
                  </a:lnTo>
                  <a:lnTo>
                    <a:pt x="1121" y="1458"/>
                  </a:lnTo>
                  <a:lnTo>
                    <a:pt x="1100" y="1477"/>
                  </a:lnTo>
                  <a:lnTo>
                    <a:pt x="1078" y="1495"/>
                  </a:lnTo>
                  <a:lnTo>
                    <a:pt x="1247" y="1678"/>
                  </a:lnTo>
                  <a:lnTo>
                    <a:pt x="919" y="1862"/>
                  </a:lnTo>
                  <a:lnTo>
                    <a:pt x="717" y="1630"/>
                  </a:lnTo>
                  <a:lnTo>
                    <a:pt x="706" y="1631"/>
                  </a:lnTo>
                  <a:lnTo>
                    <a:pt x="695" y="1633"/>
                  </a:lnTo>
                  <a:lnTo>
                    <a:pt x="685" y="1634"/>
                  </a:lnTo>
                  <a:lnTo>
                    <a:pt x="673" y="1635"/>
                  </a:lnTo>
                  <a:lnTo>
                    <a:pt x="662" y="1636"/>
                  </a:lnTo>
                  <a:lnTo>
                    <a:pt x="650" y="1637"/>
                  </a:lnTo>
                  <a:lnTo>
                    <a:pt x="639" y="1638"/>
                  </a:lnTo>
                  <a:lnTo>
                    <a:pt x="628" y="1639"/>
                  </a:lnTo>
                  <a:lnTo>
                    <a:pt x="616" y="1640"/>
                  </a:lnTo>
                  <a:lnTo>
                    <a:pt x="605" y="1640"/>
                  </a:lnTo>
                  <a:lnTo>
                    <a:pt x="592" y="1641"/>
                  </a:lnTo>
                  <a:lnTo>
                    <a:pt x="580" y="1641"/>
                  </a:lnTo>
                  <a:lnTo>
                    <a:pt x="567" y="1642"/>
                  </a:lnTo>
                  <a:lnTo>
                    <a:pt x="556" y="1642"/>
                  </a:lnTo>
                  <a:lnTo>
                    <a:pt x="543" y="1642"/>
                  </a:lnTo>
                  <a:lnTo>
                    <a:pt x="530" y="1642"/>
                  </a:lnTo>
                  <a:lnTo>
                    <a:pt x="445" y="1640"/>
                  </a:lnTo>
                  <a:lnTo>
                    <a:pt x="367" y="1634"/>
                  </a:lnTo>
                  <a:lnTo>
                    <a:pt x="298" y="1623"/>
                  </a:lnTo>
                  <a:lnTo>
                    <a:pt x="236" y="1608"/>
                  </a:lnTo>
                  <a:lnTo>
                    <a:pt x="182" y="1589"/>
                  </a:lnTo>
                  <a:lnTo>
                    <a:pt x="135" y="1566"/>
                  </a:lnTo>
                  <a:lnTo>
                    <a:pt x="97" y="1538"/>
                  </a:lnTo>
                  <a:lnTo>
                    <a:pt x="65" y="1506"/>
                  </a:lnTo>
                  <a:lnTo>
                    <a:pt x="39" y="1471"/>
                  </a:lnTo>
                  <a:lnTo>
                    <a:pt x="20" y="1430"/>
                  </a:lnTo>
                  <a:lnTo>
                    <a:pt x="8" y="1386"/>
                  </a:lnTo>
                  <a:lnTo>
                    <a:pt x="1" y="1337"/>
                  </a:lnTo>
                  <a:lnTo>
                    <a:pt x="0" y="1285"/>
                  </a:lnTo>
                  <a:lnTo>
                    <a:pt x="5" y="1230"/>
                  </a:lnTo>
                  <a:lnTo>
                    <a:pt x="15" y="1169"/>
                  </a:lnTo>
                  <a:lnTo>
                    <a:pt x="31" y="1105"/>
                  </a:lnTo>
                  <a:lnTo>
                    <a:pt x="205" y="468"/>
                  </a:lnTo>
                  <a:lnTo>
                    <a:pt x="213" y="440"/>
                  </a:lnTo>
                  <a:lnTo>
                    <a:pt x="223" y="414"/>
                  </a:lnTo>
                  <a:lnTo>
                    <a:pt x="234" y="388"/>
                  </a:lnTo>
                  <a:lnTo>
                    <a:pt x="245" y="361"/>
                  </a:lnTo>
                  <a:lnTo>
                    <a:pt x="258" y="337"/>
                  </a:lnTo>
                  <a:lnTo>
                    <a:pt x="272" y="313"/>
                  </a:lnTo>
                  <a:lnTo>
                    <a:pt x="287" y="290"/>
                  </a:lnTo>
                  <a:lnTo>
                    <a:pt x="303" y="268"/>
                  </a:lnTo>
                  <a:lnTo>
                    <a:pt x="320" y="247"/>
                  </a:lnTo>
                  <a:lnTo>
                    <a:pt x="338" y="226"/>
                  </a:lnTo>
                  <a:lnTo>
                    <a:pt x="357" y="206"/>
                  </a:lnTo>
                  <a:lnTo>
                    <a:pt x="378" y="187"/>
                  </a:lnTo>
                  <a:lnTo>
                    <a:pt x="399" y="170"/>
                  </a:lnTo>
                  <a:lnTo>
                    <a:pt x="420" y="153"/>
                  </a:lnTo>
                  <a:lnTo>
                    <a:pt x="444" y="137"/>
                  </a:lnTo>
                  <a:lnTo>
                    <a:pt x="468" y="121"/>
                  </a:lnTo>
                  <a:lnTo>
                    <a:pt x="493" y="107"/>
                  </a:lnTo>
                  <a:lnTo>
                    <a:pt x="519" y="93"/>
                  </a:lnTo>
                  <a:lnTo>
                    <a:pt x="546" y="81"/>
                  </a:lnTo>
                  <a:lnTo>
                    <a:pt x="575" y="69"/>
                  </a:lnTo>
                  <a:lnTo>
                    <a:pt x="604" y="58"/>
                  </a:lnTo>
                  <a:lnTo>
                    <a:pt x="633" y="48"/>
                  </a:lnTo>
                  <a:lnTo>
                    <a:pt x="664" y="39"/>
                  </a:lnTo>
                  <a:lnTo>
                    <a:pt x="695" y="30"/>
                  </a:lnTo>
                  <a:lnTo>
                    <a:pt x="728" y="24"/>
                  </a:lnTo>
                  <a:lnTo>
                    <a:pt x="761" y="18"/>
                  </a:lnTo>
                  <a:lnTo>
                    <a:pt x="795" y="13"/>
                  </a:lnTo>
                  <a:lnTo>
                    <a:pt x="831" y="7"/>
                  </a:lnTo>
                  <a:lnTo>
                    <a:pt x="867" y="4"/>
                  </a:lnTo>
                  <a:lnTo>
                    <a:pt x="904" y="2"/>
                  </a:lnTo>
                  <a:lnTo>
                    <a:pt x="942" y="0"/>
                  </a:lnTo>
                  <a:lnTo>
                    <a:pt x="980" y="0"/>
                  </a:lnTo>
                  <a:lnTo>
                    <a:pt x="1055" y="2"/>
                  </a:lnTo>
                  <a:lnTo>
                    <a:pt x="1124" y="7"/>
                  </a:lnTo>
                  <a:lnTo>
                    <a:pt x="1188" y="18"/>
                  </a:lnTo>
                  <a:lnTo>
                    <a:pt x="1247" y="30"/>
                  </a:lnTo>
                  <a:lnTo>
                    <a:pt x="1299" y="48"/>
                  </a:lnTo>
                  <a:lnTo>
                    <a:pt x="1345" y="69"/>
                  </a:lnTo>
                  <a:lnTo>
                    <a:pt x="1386" y="93"/>
                  </a:lnTo>
                  <a:lnTo>
                    <a:pt x="1421" y="121"/>
                  </a:lnTo>
                  <a:lnTo>
                    <a:pt x="1450" y="153"/>
                  </a:lnTo>
                  <a:lnTo>
                    <a:pt x="1474" y="187"/>
                  </a:lnTo>
                  <a:lnTo>
                    <a:pt x="1492" y="226"/>
                  </a:lnTo>
                  <a:lnTo>
                    <a:pt x="1504" y="268"/>
                  </a:lnTo>
                  <a:lnTo>
                    <a:pt x="1509" y="313"/>
                  </a:lnTo>
                  <a:lnTo>
                    <a:pt x="1509" y="361"/>
                  </a:lnTo>
                  <a:lnTo>
                    <a:pt x="1502" y="414"/>
                  </a:lnTo>
                  <a:lnTo>
                    <a:pt x="1490" y="468"/>
                  </a:lnTo>
                  <a:lnTo>
                    <a:pt x="1316" y="1105"/>
                  </a:lnTo>
                  <a:close/>
                  <a:moveTo>
                    <a:pt x="497" y="1136"/>
                  </a:moveTo>
                  <a:lnTo>
                    <a:pt x="493" y="1154"/>
                  </a:lnTo>
                  <a:lnTo>
                    <a:pt x="488" y="1172"/>
                  </a:lnTo>
                  <a:lnTo>
                    <a:pt x="485" y="1191"/>
                  </a:lnTo>
                  <a:lnTo>
                    <a:pt x="482" y="1210"/>
                  </a:lnTo>
                  <a:lnTo>
                    <a:pt x="481" y="1229"/>
                  </a:lnTo>
                  <a:lnTo>
                    <a:pt x="481" y="1247"/>
                  </a:lnTo>
                  <a:lnTo>
                    <a:pt x="482" y="1265"/>
                  </a:lnTo>
                  <a:lnTo>
                    <a:pt x="485" y="1282"/>
                  </a:lnTo>
                  <a:lnTo>
                    <a:pt x="491" y="1299"/>
                  </a:lnTo>
                  <a:lnTo>
                    <a:pt x="499" y="1313"/>
                  </a:lnTo>
                  <a:lnTo>
                    <a:pt x="509" y="1327"/>
                  </a:lnTo>
                  <a:lnTo>
                    <a:pt x="521" y="1339"/>
                  </a:lnTo>
                  <a:lnTo>
                    <a:pt x="537" y="1348"/>
                  </a:lnTo>
                  <a:lnTo>
                    <a:pt x="558" y="1354"/>
                  </a:lnTo>
                  <a:lnTo>
                    <a:pt x="580" y="1359"/>
                  </a:lnTo>
                  <a:lnTo>
                    <a:pt x="607" y="1361"/>
                  </a:lnTo>
                  <a:lnTo>
                    <a:pt x="634" y="1359"/>
                  </a:lnTo>
                  <a:lnTo>
                    <a:pt x="660" y="1354"/>
                  </a:lnTo>
                  <a:lnTo>
                    <a:pt x="682" y="1348"/>
                  </a:lnTo>
                  <a:lnTo>
                    <a:pt x="704" y="1339"/>
                  </a:lnTo>
                  <a:lnTo>
                    <a:pt x="722" y="1327"/>
                  </a:lnTo>
                  <a:lnTo>
                    <a:pt x="739" y="1313"/>
                  </a:lnTo>
                  <a:lnTo>
                    <a:pt x="755" y="1299"/>
                  </a:lnTo>
                  <a:lnTo>
                    <a:pt x="768" y="1282"/>
                  </a:lnTo>
                  <a:lnTo>
                    <a:pt x="781" y="1265"/>
                  </a:lnTo>
                  <a:lnTo>
                    <a:pt x="791" y="1247"/>
                  </a:lnTo>
                  <a:lnTo>
                    <a:pt x="801" y="1229"/>
                  </a:lnTo>
                  <a:lnTo>
                    <a:pt x="808" y="1210"/>
                  </a:lnTo>
                  <a:lnTo>
                    <a:pt x="816" y="1191"/>
                  </a:lnTo>
                  <a:lnTo>
                    <a:pt x="822" y="1172"/>
                  </a:lnTo>
                  <a:lnTo>
                    <a:pt x="827" y="1154"/>
                  </a:lnTo>
                  <a:lnTo>
                    <a:pt x="833" y="1136"/>
                  </a:lnTo>
                  <a:lnTo>
                    <a:pt x="1010" y="494"/>
                  </a:lnTo>
                  <a:lnTo>
                    <a:pt x="1014" y="476"/>
                  </a:lnTo>
                  <a:lnTo>
                    <a:pt x="1018" y="458"/>
                  </a:lnTo>
                  <a:lnTo>
                    <a:pt x="1023" y="439"/>
                  </a:lnTo>
                  <a:lnTo>
                    <a:pt x="1026" y="420"/>
                  </a:lnTo>
                  <a:lnTo>
                    <a:pt x="1027" y="402"/>
                  </a:lnTo>
                  <a:lnTo>
                    <a:pt x="1028" y="384"/>
                  </a:lnTo>
                  <a:lnTo>
                    <a:pt x="1027" y="368"/>
                  </a:lnTo>
                  <a:lnTo>
                    <a:pt x="1024" y="352"/>
                  </a:lnTo>
                  <a:lnTo>
                    <a:pt x="1018" y="337"/>
                  </a:lnTo>
                  <a:lnTo>
                    <a:pt x="1011" y="324"/>
                  </a:lnTo>
                  <a:lnTo>
                    <a:pt x="1000" y="312"/>
                  </a:lnTo>
                  <a:lnTo>
                    <a:pt x="986" y="302"/>
                  </a:lnTo>
                  <a:lnTo>
                    <a:pt x="970" y="294"/>
                  </a:lnTo>
                  <a:lnTo>
                    <a:pt x="951" y="288"/>
                  </a:lnTo>
                  <a:lnTo>
                    <a:pt x="928" y="284"/>
                  </a:lnTo>
                  <a:lnTo>
                    <a:pt x="900" y="283"/>
                  </a:lnTo>
                  <a:lnTo>
                    <a:pt x="873" y="284"/>
                  </a:lnTo>
                  <a:lnTo>
                    <a:pt x="848" y="288"/>
                  </a:lnTo>
                  <a:lnTo>
                    <a:pt x="825" y="294"/>
                  </a:lnTo>
                  <a:lnTo>
                    <a:pt x="805" y="302"/>
                  </a:lnTo>
                  <a:lnTo>
                    <a:pt x="786" y="312"/>
                  </a:lnTo>
                  <a:lnTo>
                    <a:pt x="769" y="324"/>
                  </a:lnTo>
                  <a:lnTo>
                    <a:pt x="754" y="337"/>
                  </a:lnTo>
                  <a:lnTo>
                    <a:pt x="740" y="352"/>
                  </a:lnTo>
                  <a:lnTo>
                    <a:pt x="727" y="368"/>
                  </a:lnTo>
                  <a:lnTo>
                    <a:pt x="717" y="384"/>
                  </a:lnTo>
                  <a:lnTo>
                    <a:pt x="707" y="402"/>
                  </a:lnTo>
                  <a:lnTo>
                    <a:pt x="698" y="420"/>
                  </a:lnTo>
                  <a:lnTo>
                    <a:pt x="690" y="439"/>
                  </a:lnTo>
                  <a:lnTo>
                    <a:pt x="684" y="458"/>
                  </a:lnTo>
                  <a:lnTo>
                    <a:pt x="678" y="476"/>
                  </a:lnTo>
                  <a:lnTo>
                    <a:pt x="673" y="494"/>
                  </a:lnTo>
                  <a:lnTo>
                    <a:pt x="497" y="1136"/>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5" name="Freeform 39"/>
            <p:cNvSpPr>
              <a:spLocks/>
            </p:cNvSpPr>
            <p:nvPr/>
          </p:nvSpPr>
          <p:spPr bwMode="auto">
            <a:xfrm>
              <a:off x="2371725" y="2806700"/>
              <a:ext cx="1068388" cy="1068388"/>
            </a:xfrm>
            <a:custGeom>
              <a:avLst/>
              <a:gdLst>
                <a:gd name="T0" fmla="*/ 2147483647 w 1345"/>
                <a:gd name="T1" fmla="*/ 0 h 1347"/>
                <a:gd name="T2" fmla="*/ 2147483647 w 1345"/>
                <a:gd name="T3" fmla="*/ 0 h 1347"/>
                <a:gd name="T4" fmla="*/ 2147483647 w 1345"/>
                <a:gd name="T5" fmla="*/ 2147483647 h 1347"/>
                <a:gd name="T6" fmla="*/ 2147483647 w 1345"/>
                <a:gd name="T7" fmla="*/ 2147483647 h 1347"/>
                <a:gd name="T8" fmla="*/ 2147483647 w 1345"/>
                <a:gd name="T9" fmla="*/ 2147483647 h 1347"/>
                <a:gd name="T10" fmla="*/ 2147483647 w 1345"/>
                <a:gd name="T11" fmla="*/ 2147483647 h 1347"/>
                <a:gd name="T12" fmla="*/ 2147483647 w 1345"/>
                <a:gd name="T13" fmla="*/ 2147483647 h 1347"/>
                <a:gd name="T14" fmla="*/ 2147483647 w 1345"/>
                <a:gd name="T15" fmla="*/ 2147483647 h 1347"/>
                <a:gd name="T16" fmla="*/ 2147483647 w 1345"/>
                <a:gd name="T17" fmla="*/ 2147483647 h 1347"/>
                <a:gd name="T18" fmla="*/ 2147483647 w 1345"/>
                <a:gd name="T19" fmla="*/ 2147483647 h 1347"/>
                <a:gd name="T20" fmla="*/ 2147483647 w 1345"/>
                <a:gd name="T21" fmla="*/ 2147483647 h 1347"/>
                <a:gd name="T22" fmla="*/ 2147483647 w 1345"/>
                <a:gd name="T23" fmla="*/ 2147483647 h 1347"/>
                <a:gd name="T24" fmla="*/ 2147483647 w 1345"/>
                <a:gd name="T25" fmla="*/ 2147483647 h 1347"/>
                <a:gd name="T26" fmla="*/ 2147483647 w 1345"/>
                <a:gd name="T27" fmla="*/ 2147483647 h 1347"/>
                <a:gd name="T28" fmla="*/ 2147483647 w 1345"/>
                <a:gd name="T29" fmla="*/ 2147483647 h 1347"/>
                <a:gd name="T30" fmla="*/ 2147483647 w 1345"/>
                <a:gd name="T31" fmla="*/ 2147483647 h 1347"/>
                <a:gd name="T32" fmla="*/ 2147483647 w 1345"/>
                <a:gd name="T33" fmla="*/ 2147483647 h 1347"/>
                <a:gd name="T34" fmla="*/ 2147483647 w 1345"/>
                <a:gd name="T35" fmla="*/ 2147483647 h 1347"/>
                <a:gd name="T36" fmla="*/ 2147483647 w 1345"/>
                <a:gd name="T37" fmla="*/ 2147483647 h 1347"/>
                <a:gd name="T38" fmla="*/ 2147483647 w 1345"/>
                <a:gd name="T39" fmla="*/ 0 h 1347"/>
                <a:gd name="T40" fmla="*/ 2147483647 w 1345"/>
                <a:gd name="T41" fmla="*/ 0 h 1347"/>
                <a:gd name="T42" fmla="*/ 2147483647 w 1345"/>
                <a:gd name="T43" fmla="*/ 2147483647 h 1347"/>
                <a:gd name="T44" fmla="*/ 2147483647 w 1345"/>
                <a:gd name="T45" fmla="*/ 2147483647 h 1347"/>
                <a:gd name="T46" fmla="*/ 2147483647 w 1345"/>
                <a:gd name="T47" fmla="*/ 2147483647 h 1347"/>
                <a:gd name="T48" fmla="*/ 2147483647 w 1345"/>
                <a:gd name="T49" fmla="*/ 2147483647 h 1347"/>
                <a:gd name="T50" fmla="*/ 2147483647 w 1345"/>
                <a:gd name="T51" fmla="*/ 2147483647 h 1347"/>
                <a:gd name="T52" fmla="*/ 2147483647 w 1345"/>
                <a:gd name="T53" fmla="*/ 2147483647 h 1347"/>
                <a:gd name="T54" fmla="*/ 2147483647 w 1345"/>
                <a:gd name="T55" fmla="*/ 2147483647 h 1347"/>
                <a:gd name="T56" fmla="*/ 2147483647 w 1345"/>
                <a:gd name="T57" fmla="*/ 2147483647 h 1347"/>
                <a:gd name="T58" fmla="*/ 2147483647 w 1345"/>
                <a:gd name="T59" fmla="*/ 2147483647 h 1347"/>
                <a:gd name="T60" fmla="*/ 2147483647 w 1345"/>
                <a:gd name="T61" fmla="*/ 2147483647 h 1347"/>
                <a:gd name="T62" fmla="*/ 2147483647 w 1345"/>
                <a:gd name="T63" fmla="*/ 2147483647 h 1347"/>
                <a:gd name="T64" fmla="*/ 2147483647 w 1345"/>
                <a:gd name="T65" fmla="*/ 2147483647 h 1347"/>
                <a:gd name="T66" fmla="*/ 2147483647 w 1345"/>
                <a:gd name="T67" fmla="*/ 2147483647 h 1347"/>
                <a:gd name="T68" fmla="*/ 2147483647 w 1345"/>
                <a:gd name="T69" fmla="*/ 2147483647 h 1347"/>
                <a:gd name="T70" fmla="*/ 2147483647 w 1345"/>
                <a:gd name="T71" fmla="*/ 2147483647 h 1347"/>
                <a:gd name="T72" fmla="*/ 2147483647 w 1345"/>
                <a:gd name="T73" fmla="*/ 2147483647 h 1347"/>
                <a:gd name="T74" fmla="*/ 2147483647 w 1345"/>
                <a:gd name="T75" fmla="*/ 2147483647 h 1347"/>
                <a:gd name="T76" fmla="*/ 2147483647 w 1345"/>
                <a:gd name="T77" fmla="*/ 2147483647 h 1347"/>
                <a:gd name="T78" fmla="*/ 2147483647 w 1345"/>
                <a:gd name="T79" fmla="*/ 2147483647 h 1347"/>
                <a:gd name="T80" fmla="*/ 2147483647 w 1345"/>
                <a:gd name="T81" fmla="*/ 2147483647 h 1347"/>
                <a:gd name="T82" fmla="*/ 2147483647 w 1345"/>
                <a:gd name="T83" fmla="*/ 2147483647 h 1347"/>
                <a:gd name="T84" fmla="*/ 2147483647 w 1345"/>
                <a:gd name="T85" fmla="*/ 2147483647 h 1347"/>
                <a:gd name="T86" fmla="*/ 2147483647 w 1345"/>
                <a:gd name="T87" fmla="*/ 2147483647 h 1347"/>
                <a:gd name="T88" fmla="*/ 2147483647 w 1345"/>
                <a:gd name="T89" fmla="*/ 2147483647 h 1347"/>
                <a:gd name="T90" fmla="*/ 2147483647 w 1345"/>
                <a:gd name="T91" fmla="*/ 2147483647 h 1347"/>
                <a:gd name="T92" fmla="*/ 2147483647 w 1345"/>
                <a:gd name="T93" fmla="*/ 2147483647 h 1347"/>
                <a:gd name="T94" fmla="*/ 2147483647 w 1345"/>
                <a:gd name="T95" fmla="*/ 2147483647 h 1347"/>
                <a:gd name="T96" fmla="*/ 2147483647 w 1345"/>
                <a:gd name="T97" fmla="*/ 2147483647 h 1347"/>
                <a:gd name="T98" fmla="*/ 2147483647 w 1345"/>
                <a:gd name="T99" fmla="*/ 2147483647 h 1347"/>
                <a:gd name="T100" fmla="*/ 0 w 1345"/>
                <a:gd name="T101" fmla="*/ 2147483647 h 1347"/>
                <a:gd name="T102" fmla="*/ 0 w 1345"/>
                <a:gd name="T103" fmla="*/ 2147483647 h 1347"/>
                <a:gd name="T104" fmla="*/ 2147483647 w 1345"/>
                <a:gd name="T105" fmla="*/ 2147483647 h 1347"/>
                <a:gd name="T106" fmla="*/ 2147483647 w 1345"/>
                <a:gd name="T107" fmla="*/ 2147483647 h 1347"/>
                <a:gd name="T108" fmla="*/ 2147483647 w 1345"/>
                <a:gd name="T109" fmla="*/ 0 h 13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5"/>
                <a:gd name="T166" fmla="*/ 0 h 1347"/>
                <a:gd name="T167" fmla="*/ 1345 w 1345"/>
                <a:gd name="T168" fmla="*/ 1347 h 13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5" h="1347">
                  <a:moveTo>
                    <a:pt x="278" y="0"/>
                  </a:moveTo>
                  <a:lnTo>
                    <a:pt x="676" y="0"/>
                  </a:lnTo>
                  <a:lnTo>
                    <a:pt x="403" y="992"/>
                  </a:lnTo>
                  <a:lnTo>
                    <a:pt x="398" y="1015"/>
                  </a:lnTo>
                  <a:lnTo>
                    <a:pt x="397" y="1037"/>
                  </a:lnTo>
                  <a:lnTo>
                    <a:pt x="399" y="1057"/>
                  </a:lnTo>
                  <a:lnTo>
                    <a:pt x="408" y="1074"/>
                  </a:lnTo>
                  <a:lnTo>
                    <a:pt x="422" y="1088"/>
                  </a:lnTo>
                  <a:lnTo>
                    <a:pt x="443" y="1100"/>
                  </a:lnTo>
                  <a:lnTo>
                    <a:pt x="472" y="1107"/>
                  </a:lnTo>
                  <a:lnTo>
                    <a:pt x="510" y="1109"/>
                  </a:lnTo>
                  <a:lnTo>
                    <a:pt x="546" y="1106"/>
                  </a:lnTo>
                  <a:lnTo>
                    <a:pt x="578" y="1098"/>
                  </a:lnTo>
                  <a:lnTo>
                    <a:pt x="605" y="1084"/>
                  </a:lnTo>
                  <a:lnTo>
                    <a:pt x="628" y="1068"/>
                  </a:lnTo>
                  <a:lnTo>
                    <a:pt x="647" y="1048"/>
                  </a:lnTo>
                  <a:lnTo>
                    <a:pt x="662" y="1027"/>
                  </a:lnTo>
                  <a:lnTo>
                    <a:pt x="672" y="1005"/>
                  </a:lnTo>
                  <a:lnTo>
                    <a:pt x="680" y="983"/>
                  </a:lnTo>
                  <a:lnTo>
                    <a:pt x="948" y="0"/>
                  </a:lnTo>
                  <a:lnTo>
                    <a:pt x="1345" y="0"/>
                  </a:lnTo>
                  <a:lnTo>
                    <a:pt x="1086" y="952"/>
                  </a:lnTo>
                  <a:lnTo>
                    <a:pt x="1073" y="993"/>
                  </a:lnTo>
                  <a:lnTo>
                    <a:pt x="1057" y="1033"/>
                  </a:lnTo>
                  <a:lnTo>
                    <a:pt x="1038" y="1072"/>
                  </a:lnTo>
                  <a:lnTo>
                    <a:pt x="1017" y="1107"/>
                  </a:lnTo>
                  <a:lnTo>
                    <a:pt x="991" y="1142"/>
                  </a:lnTo>
                  <a:lnTo>
                    <a:pt x="962" y="1174"/>
                  </a:lnTo>
                  <a:lnTo>
                    <a:pt x="930" y="1205"/>
                  </a:lnTo>
                  <a:lnTo>
                    <a:pt x="894" y="1233"/>
                  </a:lnTo>
                  <a:lnTo>
                    <a:pt x="853" y="1258"/>
                  </a:lnTo>
                  <a:lnTo>
                    <a:pt x="809" y="1281"/>
                  </a:lnTo>
                  <a:lnTo>
                    <a:pt x="760" y="1300"/>
                  </a:lnTo>
                  <a:lnTo>
                    <a:pt x="706" y="1317"/>
                  </a:lnTo>
                  <a:lnTo>
                    <a:pt x="648" y="1329"/>
                  </a:lnTo>
                  <a:lnTo>
                    <a:pt x="585" y="1339"/>
                  </a:lnTo>
                  <a:lnTo>
                    <a:pt x="517" y="1345"/>
                  </a:lnTo>
                  <a:lnTo>
                    <a:pt x="443" y="1347"/>
                  </a:lnTo>
                  <a:lnTo>
                    <a:pt x="382" y="1346"/>
                  </a:lnTo>
                  <a:lnTo>
                    <a:pt x="325" y="1341"/>
                  </a:lnTo>
                  <a:lnTo>
                    <a:pt x="272" y="1334"/>
                  </a:lnTo>
                  <a:lnTo>
                    <a:pt x="224" y="1323"/>
                  </a:lnTo>
                  <a:lnTo>
                    <a:pt x="180" y="1309"/>
                  </a:lnTo>
                  <a:lnTo>
                    <a:pt x="140" y="1293"/>
                  </a:lnTo>
                  <a:lnTo>
                    <a:pt x="106" y="1274"/>
                  </a:lnTo>
                  <a:lnTo>
                    <a:pt x="76" y="1251"/>
                  </a:lnTo>
                  <a:lnTo>
                    <a:pt x="51" y="1225"/>
                  </a:lnTo>
                  <a:lnTo>
                    <a:pt x="30" y="1195"/>
                  </a:lnTo>
                  <a:lnTo>
                    <a:pt x="15" y="1163"/>
                  </a:lnTo>
                  <a:lnTo>
                    <a:pt x="5" y="1127"/>
                  </a:lnTo>
                  <a:lnTo>
                    <a:pt x="0" y="1088"/>
                  </a:lnTo>
                  <a:lnTo>
                    <a:pt x="0" y="1047"/>
                  </a:lnTo>
                  <a:lnTo>
                    <a:pt x="6" y="1002"/>
                  </a:lnTo>
                  <a:lnTo>
                    <a:pt x="17" y="952"/>
                  </a:lnTo>
                  <a:lnTo>
                    <a:pt x="278" y="0"/>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6" name="Freeform 40"/>
            <p:cNvSpPr>
              <a:spLocks/>
            </p:cNvSpPr>
            <p:nvPr/>
          </p:nvSpPr>
          <p:spPr bwMode="auto">
            <a:xfrm>
              <a:off x="3230563" y="2806700"/>
              <a:ext cx="1006475" cy="1042988"/>
            </a:xfrm>
            <a:custGeom>
              <a:avLst/>
              <a:gdLst>
                <a:gd name="T0" fmla="*/ 0 w 1269"/>
                <a:gd name="T1" fmla="*/ 2147483647 h 1315"/>
                <a:gd name="T2" fmla="*/ 2147483647 w 1269"/>
                <a:gd name="T3" fmla="*/ 0 h 1315"/>
                <a:gd name="T4" fmla="*/ 2147483647 w 1269"/>
                <a:gd name="T5" fmla="*/ 0 h 1315"/>
                <a:gd name="T6" fmla="*/ 2147483647 w 1269"/>
                <a:gd name="T7" fmla="*/ 2147483647 h 1315"/>
                <a:gd name="T8" fmla="*/ 2147483647 w 1269"/>
                <a:gd name="T9" fmla="*/ 2147483647 h 1315"/>
                <a:gd name="T10" fmla="*/ 2147483647 w 1269"/>
                <a:gd name="T11" fmla="*/ 2147483647 h 1315"/>
                <a:gd name="T12" fmla="*/ 2147483647 w 1269"/>
                <a:gd name="T13" fmla="*/ 2147483647 h 1315"/>
                <a:gd name="T14" fmla="*/ 2147483647 w 1269"/>
                <a:gd name="T15" fmla="*/ 2147483647 h 1315"/>
                <a:gd name="T16" fmla="*/ 2147483647 w 1269"/>
                <a:gd name="T17" fmla="*/ 2147483647 h 1315"/>
                <a:gd name="T18" fmla="*/ 2147483647 w 1269"/>
                <a:gd name="T19" fmla="*/ 2147483647 h 1315"/>
                <a:gd name="T20" fmla="*/ 2147483647 w 1269"/>
                <a:gd name="T21" fmla="*/ 2147483647 h 1315"/>
                <a:gd name="T22" fmla="*/ 2147483647 w 1269"/>
                <a:gd name="T23" fmla="*/ 2147483647 h 1315"/>
                <a:gd name="T24" fmla="*/ 0 w 1269"/>
                <a:gd name="T25" fmla="*/ 2147483647 h 1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1315"/>
                <a:gd name="T41" fmla="*/ 1269 w 1269"/>
                <a:gd name="T42" fmla="*/ 1315 h 13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1315">
                  <a:moveTo>
                    <a:pt x="0" y="1315"/>
                  </a:moveTo>
                  <a:lnTo>
                    <a:pt x="359" y="0"/>
                  </a:lnTo>
                  <a:lnTo>
                    <a:pt x="1269" y="0"/>
                  </a:lnTo>
                  <a:lnTo>
                    <a:pt x="1196" y="263"/>
                  </a:lnTo>
                  <a:lnTo>
                    <a:pt x="684" y="263"/>
                  </a:lnTo>
                  <a:lnTo>
                    <a:pt x="617" y="505"/>
                  </a:lnTo>
                  <a:lnTo>
                    <a:pt x="1114" y="505"/>
                  </a:lnTo>
                  <a:lnTo>
                    <a:pt x="1042" y="769"/>
                  </a:lnTo>
                  <a:lnTo>
                    <a:pt x="546" y="769"/>
                  </a:lnTo>
                  <a:lnTo>
                    <a:pt x="468" y="1052"/>
                  </a:lnTo>
                  <a:lnTo>
                    <a:pt x="1008" y="1052"/>
                  </a:lnTo>
                  <a:lnTo>
                    <a:pt x="936" y="1315"/>
                  </a:lnTo>
                  <a:lnTo>
                    <a:pt x="0" y="1315"/>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7" name="Freeform 41"/>
            <p:cNvSpPr>
              <a:spLocks/>
            </p:cNvSpPr>
            <p:nvPr/>
          </p:nvSpPr>
          <p:spPr bwMode="auto">
            <a:xfrm>
              <a:off x="4065588" y="2781300"/>
              <a:ext cx="977900" cy="1093788"/>
            </a:xfrm>
            <a:custGeom>
              <a:avLst/>
              <a:gdLst>
                <a:gd name="T0" fmla="*/ 2147483647 w 1232"/>
                <a:gd name="T1" fmla="*/ 2147483647 h 1378"/>
                <a:gd name="T2" fmla="*/ 2147483647 w 1232"/>
                <a:gd name="T3" fmla="*/ 2147483647 h 1378"/>
                <a:gd name="T4" fmla="*/ 2147483647 w 1232"/>
                <a:gd name="T5" fmla="*/ 2147483647 h 1378"/>
                <a:gd name="T6" fmla="*/ 2147483647 w 1232"/>
                <a:gd name="T7" fmla="*/ 2147483647 h 1378"/>
                <a:gd name="T8" fmla="*/ 2147483647 w 1232"/>
                <a:gd name="T9" fmla="*/ 2147483647 h 1378"/>
                <a:gd name="T10" fmla="*/ 2147483647 w 1232"/>
                <a:gd name="T11" fmla="*/ 2147483647 h 1378"/>
                <a:gd name="T12" fmla="*/ 2147483647 w 1232"/>
                <a:gd name="T13" fmla="*/ 2147483647 h 1378"/>
                <a:gd name="T14" fmla="*/ 2147483647 w 1232"/>
                <a:gd name="T15" fmla="*/ 2147483647 h 1378"/>
                <a:gd name="T16" fmla="*/ 2147483647 w 1232"/>
                <a:gd name="T17" fmla="*/ 2147483647 h 1378"/>
                <a:gd name="T18" fmla="*/ 2147483647 w 1232"/>
                <a:gd name="T19" fmla="*/ 2147483647 h 1378"/>
                <a:gd name="T20" fmla="*/ 2147483647 w 1232"/>
                <a:gd name="T21" fmla="*/ 2147483647 h 1378"/>
                <a:gd name="T22" fmla="*/ 2147483647 w 1232"/>
                <a:gd name="T23" fmla="*/ 2147483647 h 1378"/>
                <a:gd name="T24" fmla="*/ 2147483647 w 1232"/>
                <a:gd name="T25" fmla="*/ 2147483647 h 1378"/>
                <a:gd name="T26" fmla="*/ 2147483647 w 1232"/>
                <a:gd name="T27" fmla="*/ 2147483647 h 1378"/>
                <a:gd name="T28" fmla="*/ 2147483647 w 1232"/>
                <a:gd name="T29" fmla="*/ 2147483647 h 1378"/>
                <a:gd name="T30" fmla="*/ 2147483647 w 1232"/>
                <a:gd name="T31" fmla="*/ 2147483647 h 1378"/>
                <a:gd name="T32" fmla="*/ 2147483647 w 1232"/>
                <a:gd name="T33" fmla="*/ 2147483647 h 1378"/>
                <a:gd name="T34" fmla="*/ 2147483647 w 1232"/>
                <a:gd name="T35" fmla="*/ 2147483647 h 1378"/>
                <a:gd name="T36" fmla="*/ 2147483647 w 1232"/>
                <a:gd name="T37" fmla="*/ 2147483647 h 1378"/>
                <a:gd name="T38" fmla="*/ 2147483647 w 1232"/>
                <a:gd name="T39" fmla="*/ 2147483647 h 1378"/>
                <a:gd name="T40" fmla="*/ 2147483647 w 1232"/>
                <a:gd name="T41" fmla="*/ 2147483647 h 1378"/>
                <a:gd name="T42" fmla="*/ 2147483647 w 1232"/>
                <a:gd name="T43" fmla="*/ 2147483647 h 1378"/>
                <a:gd name="T44" fmla="*/ 2147483647 w 1232"/>
                <a:gd name="T45" fmla="*/ 2147483647 h 1378"/>
                <a:gd name="T46" fmla="*/ 2147483647 w 1232"/>
                <a:gd name="T47" fmla="*/ 2147483647 h 1378"/>
                <a:gd name="T48" fmla="*/ 2147483647 w 1232"/>
                <a:gd name="T49" fmla="*/ 2147483647 h 1378"/>
                <a:gd name="T50" fmla="*/ 2147483647 w 1232"/>
                <a:gd name="T51" fmla="*/ 2147483647 h 1378"/>
                <a:gd name="T52" fmla="*/ 2147483647 w 1232"/>
                <a:gd name="T53" fmla="*/ 2147483647 h 1378"/>
                <a:gd name="T54" fmla="*/ 2147483647 w 1232"/>
                <a:gd name="T55" fmla="*/ 2147483647 h 1378"/>
                <a:gd name="T56" fmla="*/ 2147483647 w 1232"/>
                <a:gd name="T57" fmla="*/ 2147483647 h 1378"/>
                <a:gd name="T58" fmla="*/ 2147483647 w 1232"/>
                <a:gd name="T59" fmla="*/ 2147483647 h 1378"/>
                <a:gd name="T60" fmla="*/ 2147483647 w 1232"/>
                <a:gd name="T61" fmla="*/ 2147483647 h 1378"/>
                <a:gd name="T62" fmla="*/ 2147483647 w 1232"/>
                <a:gd name="T63" fmla="*/ 2147483647 h 1378"/>
                <a:gd name="T64" fmla="*/ 2147483647 w 1232"/>
                <a:gd name="T65" fmla="*/ 2147483647 h 1378"/>
                <a:gd name="T66" fmla="*/ 2147483647 w 1232"/>
                <a:gd name="T67" fmla="*/ 2147483647 h 1378"/>
                <a:gd name="T68" fmla="*/ 2147483647 w 1232"/>
                <a:gd name="T69" fmla="*/ 2147483647 h 1378"/>
                <a:gd name="T70" fmla="*/ 2147483647 w 1232"/>
                <a:gd name="T71" fmla="*/ 2147483647 h 1378"/>
                <a:gd name="T72" fmla="*/ 2147483647 w 1232"/>
                <a:gd name="T73" fmla="*/ 2147483647 h 1378"/>
                <a:gd name="T74" fmla="*/ 2147483647 w 1232"/>
                <a:gd name="T75" fmla="*/ 2147483647 h 1378"/>
                <a:gd name="T76" fmla="*/ 2147483647 w 1232"/>
                <a:gd name="T77" fmla="*/ 2147483647 h 1378"/>
                <a:gd name="T78" fmla="*/ 2147483647 w 1232"/>
                <a:gd name="T79" fmla="*/ 2147483647 h 1378"/>
                <a:gd name="T80" fmla="*/ 2147483647 w 1232"/>
                <a:gd name="T81" fmla="*/ 2147483647 h 1378"/>
                <a:gd name="T82" fmla="*/ 2147483647 w 1232"/>
                <a:gd name="T83" fmla="*/ 2147483647 h 1378"/>
                <a:gd name="T84" fmla="*/ 2147483647 w 1232"/>
                <a:gd name="T85" fmla="*/ 2147483647 h 1378"/>
                <a:gd name="T86" fmla="*/ 2147483647 w 1232"/>
                <a:gd name="T87" fmla="*/ 2147483647 h 1378"/>
                <a:gd name="T88" fmla="*/ 2147483647 w 1232"/>
                <a:gd name="T89" fmla="*/ 2147483647 h 1378"/>
                <a:gd name="T90" fmla="*/ 2147483647 w 1232"/>
                <a:gd name="T91" fmla="*/ 2147483647 h 1378"/>
                <a:gd name="T92" fmla="*/ 2147483647 w 1232"/>
                <a:gd name="T93" fmla="*/ 2147483647 h 1378"/>
                <a:gd name="T94" fmla="*/ 2147483647 w 1232"/>
                <a:gd name="T95" fmla="*/ 2147483647 h 1378"/>
                <a:gd name="T96" fmla="*/ 2147483647 w 1232"/>
                <a:gd name="T97" fmla="*/ 2147483647 h 13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2"/>
                <a:gd name="T148" fmla="*/ 0 h 1378"/>
                <a:gd name="T149" fmla="*/ 1232 w 1232"/>
                <a:gd name="T150" fmla="*/ 1378 h 13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2" h="1378">
                  <a:moveTo>
                    <a:pt x="417" y="906"/>
                  </a:moveTo>
                  <a:lnTo>
                    <a:pt x="392" y="999"/>
                  </a:lnTo>
                  <a:lnTo>
                    <a:pt x="386" y="1026"/>
                  </a:lnTo>
                  <a:lnTo>
                    <a:pt x="384" y="1052"/>
                  </a:lnTo>
                  <a:lnTo>
                    <a:pt x="387" y="1077"/>
                  </a:lnTo>
                  <a:lnTo>
                    <a:pt x="397" y="1097"/>
                  </a:lnTo>
                  <a:lnTo>
                    <a:pt x="413" y="1115"/>
                  </a:lnTo>
                  <a:lnTo>
                    <a:pt x="436" y="1129"/>
                  </a:lnTo>
                  <a:lnTo>
                    <a:pt x="469" y="1137"/>
                  </a:lnTo>
                  <a:lnTo>
                    <a:pt x="511" y="1140"/>
                  </a:lnTo>
                  <a:lnTo>
                    <a:pt x="544" y="1137"/>
                  </a:lnTo>
                  <a:lnTo>
                    <a:pt x="574" y="1129"/>
                  </a:lnTo>
                  <a:lnTo>
                    <a:pt x="600" y="1116"/>
                  </a:lnTo>
                  <a:lnTo>
                    <a:pt x="624" y="1100"/>
                  </a:lnTo>
                  <a:lnTo>
                    <a:pt x="643" y="1080"/>
                  </a:lnTo>
                  <a:lnTo>
                    <a:pt x="659" y="1058"/>
                  </a:lnTo>
                  <a:lnTo>
                    <a:pt x="672" y="1034"/>
                  </a:lnTo>
                  <a:lnTo>
                    <a:pt x="680" y="1010"/>
                  </a:lnTo>
                  <a:lnTo>
                    <a:pt x="685" y="990"/>
                  </a:lnTo>
                  <a:lnTo>
                    <a:pt x="686" y="971"/>
                  </a:lnTo>
                  <a:lnTo>
                    <a:pt x="684" y="954"/>
                  </a:lnTo>
                  <a:lnTo>
                    <a:pt x="679" y="938"/>
                  </a:lnTo>
                  <a:lnTo>
                    <a:pt x="673" y="924"/>
                  </a:lnTo>
                  <a:lnTo>
                    <a:pt x="664" y="910"/>
                  </a:lnTo>
                  <a:lnTo>
                    <a:pt x="655" y="897"/>
                  </a:lnTo>
                  <a:lnTo>
                    <a:pt x="642" y="885"/>
                  </a:lnTo>
                  <a:lnTo>
                    <a:pt x="629" y="874"/>
                  </a:lnTo>
                  <a:lnTo>
                    <a:pt x="614" y="864"/>
                  </a:lnTo>
                  <a:lnTo>
                    <a:pt x="598" y="853"/>
                  </a:lnTo>
                  <a:lnTo>
                    <a:pt x="582" y="844"/>
                  </a:lnTo>
                  <a:lnTo>
                    <a:pt x="565" y="835"/>
                  </a:lnTo>
                  <a:lnTo>
                    <a:pt x="548" y="825"/>
                  </a:lnTo>
                  <a:lnTo>
                    <a:pt x="531" y="817"/>
                  </a:lnTo>
                  <a:lnTo>
                    <a:pt x="514" y="807"/>
                  </a:lnTo>
                  <a:lnTo>
                    <a:pt x="494" y="797"/>
                  </a:lnTo>
                  <a:lnTo>
                    <a:pt x="475" y="787"/>
                  </a:lnTo>
                  <a:lnTo>
                    <a:pt x="456" y="777"/>
                  </a:lnTo>
                  <a:lnTo>
                    <a:pt x="437" y="768"/>
                  </a:lnTo>
                  <a:lnTo>
                    <a:pt x="419" y="757"/>
                  </a:lnTo>
                  <a:lnTo>
                    <a:pt x="402" y="748"/>
                  </a:lnTo>
                  <a:lnTo>
                    <a:pt x="385" y="737"/>
                  </a:lnTo>
                  <a:lnTo>
                    <a:pt x="369" y="727"/>
                  </a:lnTo>
                  <a:lnTo>
                    <a:pt x="353" y="716"/>
                  </a:lnTo>
                  <a:lnTo>
                    <a:pt x="338" y="706"/>
                  </a:lnTo>
                  <a:lnTo>
                    <a:pt x="323" y="694"/>
                  </a:lnTo>
                  <a:lnTo>
                    <a:pt x="309" y="683"/>
                  </a:lnTo>
                  <a:lnTo>
                    <a:pt x="295" y="672"/>
                  </a:lnTo>
                  <a:lnTo>
                    <a:pt x="284" y="660"/>
                  </a:lnTo>
                  <a:lnTo>
                    <a:pt x="271" y="648"/>
                  </a:lnTo>
                  <a:lnTo>
                    <a:pt x="260" y="636"/>
                  </a:lnTo>
                  <a:lnTo>
                    <a:pt x="251" y="623"/>
                  </a:lnTo>
                  <a:lnTo>
                    <a:pt x="242" y="610"/>
                  </a:lnTo>
                  <a:lnTo>
                    <a:pt x="234" y="597"/>
                  </a:lnTo>
                  <a:lnTo>
                    <a:pt x="227" y="583"/>
                  </a:lnTo>
                  <a:lnTo>
                    <a:pt x="221" y="569"/>
                  </a:lnTo>
                  <a:lnTo>
                    <a:pt x="215" y="554"/>
                  </a:lnTo>
                  <a:lnTo>
                    <a:pt x="211" y="538"/>
                  </a:lnTo>
                  <a:lnTo>
                    <a:pt x="207" y="522"/>
                  </a:lnTo>
                  <a:lnTo>
                    <a:pt x="205" y="506"/>
                  </a:lnTo>
                  <a:lnTo>
                    <a:pt x="204" y="489"/>
                  </a:lnTo>
                  <a:lnTo>
                    <a:pt x="203" y="471"/>
                  </a:lnTo>
                  <a:lnTo>
                    <a:pt x="204" y="453"/>
                  </a:lnTo>
                  <a:lnTo>
                    <a:pt x="206" y="435"/>
                  </a:lnTo>
                  <a:lnTo>
                    <a:pt x="208" y="415"/>
                  </a:lnTo>
                  <a:lnTo>
                    <a:pt x="212" y="394"/>
                  </a:lnTo>
                  <a:lnTo>
                    <a:pt x="218" y="373"/>
                  </a:lnTo>
                  <a:lnTo>
                    <a:pt x="233" y="328"/>
                  </a:lnTo>
                  <a:lnTo>
                    <a:pt x="251" y="286"/>
                  </a:lnTo>
                  <a:lnTo>
                    <a:pt x="272" y="247"/>
                  </a:lnTo>
                  <a:lnTo>
                    <a:pt x="297" y="210"/>
                  </a:lnTo>
                  <a:lnTo>
                    <a:pt x="325" y="177"/>
                  </a:lnTo>
                  <a:lnTo>
                    <a:pt x="356" y="146"/>
                  </a:lnTo>
                  <a:lnTo>
                    <a:pt x="391" y="119"/>
                  </a:lnTo>
                  <a:lnTo>
                    <a:pt x="429" y="94"/>
                  </a:lnTo>
                  <a:lnTo>
                    <a:pt x="468" y="72"/>
                  </a:lnTo>
                  <a:lnTo>
                    <a:pt x="512" y="53"/>
                  </a:lnTo>
                  <a:lnTo>
                    <a:pt x="557" y="37"/>
                  </a:lnTo>
                  <a:lnTo>
                    <a:pt x="605" y="24"/>
                  </a:lnTo>
                  <a:lnTo>
                    <a:pt x="655" y="13"/>
                  </a:lnTo>
                  <a:lnTo>
                    <a:pt x="708" y="6"/>
                  </a:lnTo>
                  <a:lnTo>
                    <a:pt x="762" y="1"/>
                  </a:lnTo>
                  <a:lnTo>
                    <a:pt x="819" y="0"/>
                  </a:lnTo>
                  <a:lnTo>
                    <a:pt x="881" y="2"/>
                  </a:lnTo>
                  <a:lnTo>
                    <a:pt x="938" y="8"/>
                  </a:lnTo>
                  <a:lnTo>
                    <a:pt x="991" y="18"/>
                  </a:lnTo>
                  <a:lnTo>
                    <a:pt x="1038" y="31"/>
                  </a:lnTo>
                  <a:lnTo>
                    <a:pt x="1079" y="49"/>
                  </a:lnTo>
                  <a:lnTo>
                    <a:pt x="1117" y="70"/>
                  </a:lnTo>
                  <a:lnTo>
                    <a:pt x="1147" y="93"/>
                  </a:lnTo>
                  <a:lnTo>
                    <a:pt x="1174" y="120"/>
                  </a:lnTo>
                  <a:lnTo>
                    <a:pt x="1196" y="150"/>
                  </a:lnTo>
                  <a:lnTo>
                    <a:pt x="1212" y="183"/>
                  </a:lnTo>
                  <a:lnTo>
                    <a:pt x="1224" y="218"/>
                  </a:lnTo>
                  <a:lnTo>
                    <a:pt x="1231" y="255"/>
                  </a:lnTo>
                  <a:lnTo>
                    <a:pt x="1232" y="295"/>
                  </a:lnTo>
                  <a:lnTo>
                    <a:pt x="1228" y="337"/>
                  </a:lnTo>
                  <a:lnTo>
                    <a:pt x="1220" y="381"/>
                  </a:lnTo>
                  <a:lnTo>
                    <a:pt x="1206" y="426"/>
                  </a:lnTo>
                  <a:lnTo>
                    <a:pt x="839" y="426"/>
                  </a:lnTo>
                  <a:lnTo>
                    <a:pt x="842" y="411"/>
                  </a:lnTo>
                  <a:lnTo>
                    <a:pt x="846" y="396"/>
                  </a:lnTo>
                  <a:lnTo>
                    <a:pt x="850" y="380"/>
                  </a:lnTo>
                  <a:lnTo>
                    <a:pt x="852" y="364"/>
                  </a:lnTo>
                  <a:lnTo>
                    <a:pt x="855" y="349"/>
                  </a:lnTo>
                  <a:lnTo>
                    <a:pt x="856" y="334"/>
                  </a:lnTo>
                  <a:lnTo>
                    <a:pt x="856" y="319"/>
                  </a:lnTo>
                  <a:lnTo>
                    <a:pt x="855" y="305"/>
                  </a:lnTo>
                  <a:lnTo>
                    <a:pt x="852" y="291"/>
                  </a:lnTo>
                  <a:lnTo>
                    <a:pt x="847" y="278"/>
                  </a:lnTo>
                  <a:lnTo>
                    <a:pt x="840" y="268"/>
                  </a:lnTo>
                  <a:lnTo>
                    <a:pt x="831" y="257"/>
                  </a:lnTo>
                  <a:lnTo>
                    <a:pt x="818" y="250"/>
                  </a:lnTo>
                  <a:lnTo>
                    <a:pt x="803" y="243"/>
                  </a:lnTo>
                  <a:lnTo>
                    <a:pt x="784" y="239"/>
                  </a:lnTo>
                  <a:lnTo>
                    <a:pt x="761" y="237"/>
                  </a:lnTo>
                  <a:lnTo>
                    <a:pt x="733" y="237"/>
                  </a:lnTo>
                  <a:lnTo>
                    <a:pt x="705" y="240"/>
                  </a:lnTo>
                  <a:lnTo>
                    <a:pt x="681" y="247"/>
                  </a:lnTo>
                  <a:lnTo>
                    <a:pt x="659" y="256"/>
                  </a:lnTo>
                  <a:lnTo>
                    <a:pt x="640" y="269"/>
                  </a:lnTo>
                  <a:lnTo>
                    <a:pt x="624" y="285"/>
                  </a:lnTo>
                  <a:lnTo>
                    <a:pt x="610" y="303"/>
                  </a:lnTo>
                  <a:lnTo>
                    <a:pt x="599" y="323"/>
                  </a:lnTo>
                  <a:lnTo>
                    <a:pt x="591" y="352"/>
                  </a:lnTo>
                  <a:lnTo>
                    <a:pt x="588" y="376"/>
                  </a:lnTo>
                  <a:lnTo>
                    <a:pt x="591" y="398"/>
                  </a:lnTo>
                  <a:lnTo>
                    <a:pt x="599" y="418"/>
                  </a:lnTo>
                  <a:lnTo>
                    <a:pt x="612" y="437"/>
                  </a:lnTo>
                  <a:lnTo>
                    <a:pt x="630" y="453"/>
                  </a:lnTo>
                  <a:lnTo>
                    <a:pt x="651" y="470"/>
                  </a:lnTo>
                  <a:lnTo>
                    <a:pt x="675" y="486"/>
                  </a:lnTo>
                  <a:lnTo>
                    <a:pt x="700" y="499"/>
                  </a:lnTo>
                  <a:lnTo>
                    <a:pt x="723" y="512"/>
                  </a:lnTo>
                  <a:lnTo>
                    <a:pt x="746" y="525"/>
                  </a:lnTo>
                  <a:lnTo>
                    <a:pt x="769" y="536"/>
                  </a:lnTo>
                  <a:lnTo>
                    <a:pt x="791" y="548"/>
                  </a:lnTo>
                  <a:lnTo>
                    <a:pt x="814" y="559"/>
                  </a:lnTo>
                  <a:lnTo>
                    <a:pt x="835" y="571"/>
                  </a:lnTo>
                  <a:lnTo>
                    <a:pt x="855" y="581"/>
                  </a:lnTo>
                  <a:lnTo>
                    <a:pt x="876" y="593"/>
                  </a:lnTo>
                  <a:lnTo>
                    <a:pt x="895" y="603"/>
                  </a:lnTo>
                  <a:lnTo>
                    <a:pt x="913" y="614"/>
                  </a:lnTo>
                  <a:lnTo>
                    <a:pt x="931" y="625"/>
                  </a:lnTo>
                  <a:lnTo>
                    <a:pt x="948" y="637"/>
                  </a:lnTo>
                  <a:lnTo>
                    <a:pt x="964" y="648"/>
                  </a:lnTo>
                  <a:lnTo>
                    <a:pt x="980" y="660"/>
                  </a:lnTo>
                  <a:lnTo>
                    <a:pt x="994" y="672"/>
                  </a:lnTo>
                  <a:lnTo>
                    <a:pt x="1008" y="685"/>
                  </a:lnTo>
                  <a:lnTo>
                    <a:pt x="1019" y="698"/>
                  </a:lnTo>
                  <a:lnTo>
                    <a:pt x="1031" y="712"/>
                  </a:lnTo>
                  <a:lnTo>
                    <a:pt x="1041" y="727"/>
                  </a:lnTo>
                  <a:lnTo>
                    <a:pt x="1050" y="741"/>
                  </a:lnTo>
                  <a:lnTo>
                    <a:pt x="1058" y="758"/>
                  </a:lnTo>
                  <a:lnTo>
                    <a:pt x="1064" y="775"/>
                  </a:lnTo>
                  <a:lnTo>
                    <a:pt x="1070" y="793"/>
                  </a:lnTo>
                  <a:lnTo>
                    <a:pt x="1073" y="813"/>
                  </a:lnTo>
                  <a:lnTo>
                    <a:pt x="1075" y="833"/>
                  </a:lnTo>
                  <a:lnTo>
                    <a:pt x="1076" y="854"/>
                  </a:lnTo>
                  <a:lnTo>
                    <a:pt x="1075" y="878"/>
                  </a:lnTo>
                  <a:lnTo>
                    <a:pt x="1073" y="902"/>
                  </a:lnTo>
                  <a:lnTo>
                    <a:pt x="1069" y="928"/>
                  </a:lnTo>
                  <a:lnTo>
                    <a:pt x="1063" y="955"/>
                  </a:lnTo>
                  <a:lnTo>
                    <a:pt x="1056" y="984"/>
                  </a:lnTo>
                  <a:lnTo>
                    <a:pt x="1041" y="1030"/>
                  </a:lnTo>
                  <a:lnTo>
                    <a:pt x="1023" y="1073"/>
                  </a:lnTo>
                  <a:lnTo>
                    <a:pt x="1001" y="1114"/>
                  </a:lnTo>
                  <a:lnTo>
                    <a:pt x="976" y="1152"/>
                  </a:lnTo>
                  <a:lnTo>
                    <a:pt x="948" y="1188"/>
                  </a:lnTo>
                  <a:lnTo>
                    <a:pt x="916" y="1220"/>
                  </a:lnTo>
                  <a:lnTo>
                    <a:pt x="882" y="1249"/>
                  </a:lnTo>
                  <a:lnTo>
                    <a:pt x="845" y="1276"/>
                  </a:lnTo>
                  <a:lnTo>
                    <a:pt x="803" y="1300"/>
                  </a:lnTo>
                  <a:lnTo>
                    <a:pt x="759" y="1321"/>
                  </a:lnTo>
                  <a:lnTo>
                    <a:pt x="713" y="1337"/>
                  </a:lnTo>
                  <a:lnTo>
                    <a:pt x="663" y="1352"/>
                  </a:lnTo>
                  <a:lnTo>
                    <a:pt x="611" y="1364"/>
                  </a:lnTo>
                  <a:lnTo>
                    <a:pt x="557" y="1372"/>
                  </a:lnTo>
                  <a:lnTo>
                    <a:pt x="499" y="1376"/>
                  </a:lnTo>
                  <a:lnTo>
                    <a:pt x="438" y="1378"/>
                  </a:lnTo>
                  <a:lnTo>
                    <a:pt x="373" y="1376"/>
                  </a:lnTo>
                  <a:lnTo>
                    <a:pt x="314" y="1371"/>
                  </a:lnTo>
                  <a:lnTo>
                    <a:pt x="259" y="1362"/>
                  </a:lnTo>
                  <a:lnTo>
                    <a:pt x="211" y="1351"/>
                  </a:lnTo>
                  <a:lnTo>
                    <a:pt x="168" y="1336"/>
                  </a:lnTo>
                  <a:lnTo>
                    <a:pt x="130" y="1318"/>
                  </a:lnTo>
                  <a:lnTo>
                    <a:pt x="97" y="1299"/>
                  </a:lnTo>
                  <a:lnTo>
                    <a:pt x="69" y="1277"/>
                  </a:lnTo>
                  <a:lnTo>
                    <a:pt x="47" y="1252"/>
                  </a:lnTo>
                  <a:lnTo>
                    <a:pt x="29" y="1227"/>
                  </a:lnTo>
                  <a:lnTo>
                    <a:pt x="15" y="1200"/>
                  </a:lnTo>
                  <a:lnTo>
                    <a:pt x="6" y="1171"/>
                  </a:lnTo>
                  <a:lnTo>
                    <a:pt x="1" y="1141"/>
                  </a:lnTo>
                  <a:lnTo>
                    <a:pt x="0" y="1110"/>
                  </a:lnTo>
                  <a:lnTo>
                    <a:pt x="3" y="1079"/>
                  </a:lnTo>
                  <a:lnTo>
                    <a:pt x="11" y="1046"/>
                  </a:lnTo>
                  <a:lnTo>
                    <a:pt x="49" y="906"/>
                  </a:lnTo>
                  <a:lnTo>
                    <a:pt x="417" y="906"/>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8" name="Freeform 42"/>
            <p:cNvSpPr>
              <a:spLocks/>
            </p:cNvSpPr>
            <p:nvPr/>
          </p:nvSpPr>
          <p:spPr bwMode="auto">
            <a:xfrm>
              <a:off x="5000625" y="2806700"/>
              <a:ext cx="874713" cy="1042988"/>
            </a:xfrm>
            <a:custGeom>
              <a:avLst/>
              <a:gdLst>
                <a:gd name="T0" fmla="*/ 2147483647 w 1103"/>
                <a:gd name="T1" fmla="*/ 0 h 1315"/>
                <a:gd name="T2" fmla="*/ 2147483647 w 1103"/>
                <a:gd name="T3" fmla="*/ 0 h 1315"/>
                <a:gd name="T4" fmla="*/ 2147483647 w 1103"/>
                <a:gd name="T5" fmla="*/ 2147483647 h 1315"/>
                <a:gd name="T6" fmla="*/ 2147483647 w 1103"/>
                <a:gd name="T7" fmla="*/ 2147483647 h 1315"/>
                <a:gd name="T8" fmla="*/ 2147483647 w 1103"/>
                <a:gd name="T9" fmla="*/ 2147483647 h 1315"/>
                <a:gd name="T10" fmla="*/ 2147483647 w 1103"/>
                <a:gd name="T11" fmla="*/ 2147483647 h 1315"/>
                <a:gd name="T12" fmla="*/ 2147483647 w 1103"/>
                <a:gd name="T13" fmla="*/ 2147483647 h 1315"/>
                <a:gd name="T14" fmla="*/ 0 w 1103"/>
                <a:gd name="T15" fmla="*/ 2147483647 h 1315"/>
                <a:gd name="T16" fmla="*/ 2147483647 w 1103"/>
                <a:gd name="T17" fmla="*/ 0 h 13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3"/>
                <a:gd name="T28" fmla="*/ 0 h 1315"/>
                <a:gd name="T29" fmla="*/ 1103 w 1103"/>
                <a:gd name="T30" fmla="*/ 1315 h 13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3" h="1315">
                  <a:moveTo>
                    <a:pt x="73" y="0"/>
                  </a:moveTo>
                  <a:lnTo>
                    <a:pt x="1103" y="0"/>
                  </a:lnTo>
                  <a:lnTo>
                    <a:pt x="1030" y="263"/>
                  </a:lnTo>
                  <a:lnTo>
                    <a:pt x="709" y="263"/>
                  </a:lnTo>
                  <a:lnTo>
                    <a:pt x="423" y="1315"/>
                  </a:lnTo>
                  <a:lnTo>
                    <a:pt x="24" y="1315"/>
                  </a:lnTo>
                  <a:lnTo>
                    <a:pt x="312" y="263"/>
                  </a:lnTo>
                  <a:lnTo>
                    <a:pt x="0" y="263"/>
                  </a:lnTo>
                  <a:lnTo>
                    <a:pt x="73" y="0"/>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9" name="Freeform 43"/>
            <p:cNvSpPr>
              <a:spLocks/>
            </p:cNvSpPr>
            <p:nvPr/>
          </p:nvSpPr>
          <p:spPr bwMode="auto">
            <a:xfrm>
              <a:off x="3008313" y="3975100"/>
              <a:ext cx="295275" cy="128588"/>
            </a:xfrm>
            <a:custGeom>
              <a:avLst/>
              <a:gdLst>
                <a:gd name="T0" fmla="*/ 2147483647 w 372"/>
                <a:gd name="T1" fmla="*/ 0 h 161"/>
                <a:gd name="T2" fmla="*/ 2147483647 w 372"/>
                <a:gd name="T3" fmla="*/ 0 h 161"/>
                <a:gd name="T4" fmla="*/ 2147483647 w 372"/>
                <a:gd name="T5" fmla="*/ 2147483647 h 161"/>
                <a:gd name="T6" fmla="*/ 2147483647 w 372"/>
                <a:gd name="T7" fmla="*/ 2147483647 h 161"/>
                <a:gd name="T8" fmla="*/ 2147483647 w 372"/>
                <a:gd name="T9" fmla="*/ 0 h 161"/>
                <a:gd name="T10" fmla="*/ 2147483647 w 372"/>
                <a:gd name="T11" fmla="*/ 0 h 161"/>
                <a:gd name="T12" fmla="*/ 2147483647 w 372"/>
                <a:gd name="T13" fmla="*/ 2147483647 h 161"/>
                <a:gd name="T14" fmla="*/ 2147483647 w 372"/>
                <a:gd name="T15" fmla="*/ 2147483647 h 161"/>
                <a:gd name="T16" fmla="*/ 2147483647 w 372"/>
                <a:gd name="T17" fmla="*/ 2147483647 h 161"/>
                <a:gd name="T18" fmla="*/ 2147483647 w 372"/>
                <a:gd name="T19" fmla="*/ 2147483647 h 161"/>
                <a:gd name="T20" fmla="*/ 2147483647 w 372"/>
                <a:gd name="T21" fmla="*/ 2147483647 h 161"/>
                <a:gd name="T22" fmla="*/ 2147483647 w 372"/>
                <a:gd name="T23" fmla="*/ 2147483647 h 161"/>
                <a:gd name="T24" fmla="*/ 2147483647 w 372"/>
                <a:gd name="T25" fmla="*/ 2147483647 h 161"/>
                <a:gd name="T26" fmla="*/ 2147483647 w 372"/>
                <a:gd name="T27" fmla="*/ 2147483647 h 161"/>
                <a:gd name="T28" fmla="*/ 2147483647 w 372"/>
                <a:gd name="T29" fmla="*/ 2147483647 h 161"/>
                <a:gd name="T30" fmla="*/ 0 w 372"/>
                <a:gd name="T31" fmla="*/ 2147483647 h 161"/>
                <a:gd name="T32" fmla="*/ 2147483647 w 37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161"/>
                <a:gd name="T53" fmla="*/ 372 w 37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161">
                  <a:moveTo>
                    <a:pt x="61" y="0"/>
                  </a:moveTo>
                  <a:lnTo>
                    <a:pt x="150" y="0"/>
                  </a:lnTo>
                  <a:lnTo>
                    <a:pt x="172" y="117"/>
                  </a:lnTo>
                  <a:lnTo>
                    <a:pt x="284" y="0"/>
                  </a:lnTo>
                  <a:lnTo>
                    <a:pt x="372" y="0"/>
                  </a:lnTo>
                  <a:lnTo>
                    <a:pt x="311" y="161"/>
                  </a:lnTo>
                  <a:lnTo>
                    <a:pt x="252" y="161"/>
                  </a:lnTo>
                  <a:lnTo>
                    <a:pt x="305" y="32"/>
                  </a:lnTo>
                  <a:lnTo>
                    <a:pt x="304" y="32"/>
                  </a:lnTo>
                  <a:lnTo>
                    <a:pt x="180" y="161"/>
                  </a:lnTo>
                  <a:lnTo>
                    <a:pt x="132" y="161"/>
                  </a:lnTo>
                  <a:lnTo>
                    <a:pt x="105" y="32"/>
                  </a:lnTo>
                  <a:lnTo>
                    <a:pt x="104" y="32"/>
                  </a:lnTo>
                  <a:lnTo>
                    <a:pt x="60" y="161"/>
                  </a:lnTo>
                  <a:lnTo>
                    <a:pt x="0" y="1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0" name="Freeform 44"/>
            <p:cNvSpPr>
              <a:spLocks noEditPoints="1"/>
            </p:cNvSpPr>
            <p:nvPr/>
          </p:nvSpPr>
          <p:spPr bwMode="auto">
            <a:xfrm>
              <a:off x="3300413" y="4008438"/>
              <a:ext cx="171450" cy="98425"/>
            </a:xfrm>
            <a:custGeom>
              <a:avLst/>
              <a:gdLst>
                <a:gd name="T0" fmla="*/ 2147483647 w 218"/>
                <a:gd name="T1" fmla="*/ 2147483647 h 123"/>
                <a:gd name="T2" fmla="*/ 2147483647 w 218"/>
                <a:gd name="T3" fmla="*/ 2147483647 h 123"/>
                <a:gd name="T4" fmla="*/ 2147483647 w 218"/>
                <a:gd name="T5" fmla="*/ 2147483647 h 123"/>
                <a:gd name="T6" fmla="*/ 2147483647 w 218"/>
                <a:gd name="T7" fmla="*/ 2147483647 h 123"/>
                <a:gd name="T8" fmla="*/ 2147483647 w 218"/>
                <a:gd name="T9" fmla="*/ 2147483647 h 123"/>
                <a:gd name="T10" fmla="*/ 2147483647 w 218"/>
                <a:gd name="T11" fmla="*/ 2147483647 h 123"/>
                <a:gd name="T12" fmla="*/ 2147483647 w 218"/>
                <a:gd name="T13" fmla="*/ 2147483647 h 123"/>
                <a:gd name="T14" fmla="*/ 2147483647 w 218"/>
                <a:gd name="T15" fmla="*/ 2147483647 h 123"/>
                <a:gd name="T16" fmla="*/ 2147483647 w 218"/>
                <a:gd name="T17" fmla="*/ 2147483647 h 123"/>
                <a:gd name="T18" fmla="*/ 2147483647 w 218"/>
                <a:gd name="T19" fmla="*/ 2147483647 h 123"/>
                <a:gd name="T20" fmla="*/ 2147483647 w 218"/>
                <a:gd name="T21" fmla="*/ 2147483647 h 123"/>
                <a:gd name="T22" fmla="*/ 2147483647 w 218"/>
                <a:gd name="T23" fmla="*/ 2147483647 h 123"/>
                <a:gd name="T24" fmla="*/ 2147483647 w 218"/>
                <a:gd name="T25" fmla="*/ 2147483647 h 123"/>
                <a:gd name="T26" fmla="*/ 2147483647 w 218"/>
                <a:gd name="T27" fmla="*/ 2147483647 h 123"/>
                <a:gd name="T28" fmla="*/ 2147483647 w 218"/>
                <a:gd name="T29" fmla="*/ 2147483647 h 123"/>
                <a:gd name="T30" fmla="*/ 2147483647 w 218"/>
                <a:gd name="T31" fmla="*/ 2147483647 h 123"/>
                <a:gd name="T32" fmla="*/ 2147483647 w 218"/>
                <a:gd name="T33" fmla="*/ 2147483647 h 123"/>
                <a:gd name="T34" fmla="*/ 2147483647 w 218"/>
                <a:gd name="T35" fmla="*/ 2147483647 h 123"/>
                <a:gd name="T36" fmla="*/ 2147483647 w 218"/>
                <a:gd name="T37" fmla="*/ 2147483647 h 123"/>
                <a:gd name="T38" fmla="*/ 2147483647 w 218"/>
                <a:gd name="T39" fmla="*/ 2147483647 h 123"/>
                <a:gd name="T40" fmla="*/ 2147483647 w 218"/>
                <a:gd name="T41" fmla="*/ 2147483647 h 123"/>
                <a:gd name="T42" fmla="*/ 2147483647 w 218"/>
                <a:gd name="T43" fmla="*/ 2147483647 h 123"/>
                <a:gd name="T44" fmla="*/ 2147483647 w 218"/>
                <a:gd name="T45" fmla="*/ 2147483647 h 123"/>
                <a:gd name="T46" fmla="*/ 2147483647 w 218"/>
                <a:gd name="T47" fmla="*/ 2147483647 h 123"/>
                <a:gd name="T48" fmla="*/ 2147483647 w 218"/>
                <a:gd name="T49" fmla="*/ 2147483647 h 123"/>
                <a:gd name="T50" fmla="*/ 2147483647 w 218"/>
                <a:gd name="T51" fmla="*/ 2147483647 h 123"/>
                <a:gd name="T52" fmla="*/ 2147483647 w 218"/>
                <a:gd name="T53" fmla="*/ 2147483647 h 123"/>
                <a:gd name="T54" fmla="*/ 2147483647 w 218"/>
                <a:gd name="T55" fmla="*/ 2147483647 h 123"/>
                <a:gd name="T56" fmla="*/ 2147483647 w 218"/>
                <a:gd name="T57" fmla="*/ 2147483647 h 123"/>
                <a:gd name="T58" fmla="*/ 2147483647 w 218"/>
                <a:gd name="T59" fmla="*/ 2147483647 h 123"/>
                <a:gd name="T60" fmla="*/ 2147483647 w 218"/>
                <a:gd name="T61" fmla="*/ 2147483647 h 123"/>
                <a:gd name="T62" fmla="*/ 2147483647 w 218"/>
                <a:gd name="T63" fmla="*/ 2147483647 h 123"/>
                <a:gd name="T64" fmla="*/ 2147483647 w 218"/>
                <a:gd name="T65" fmla="*/ 214748364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123"/>
                <a:gd name="T101" fmla="*/ 218 w 218"/>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123">
                  <a:moveTo>
                    <a:pt x="121" y="0"/>
                  </a:moveTo>
                  <a:lnTo>
                    <a:pt x="141" y="1"/>
                  </a:lnTo>
                  <a:lnTo>
                    <a:pt x="160" y="3"/>
                  </a:lnTo>
                  <a:lnTo>
                    <a:pt x="177" y="7"/>
                  </a:lnTo>
                  <a:lnTo>
                    <a:pt x="191" y="12"/>
                  </a:lnTo>
                  <a:lnTo>
                    <a:pt x="202" y="20"/>
                  </a:lnTo>
                  <a:lnTo>
                    <a:pt x="210" y="28"/>
                  </a:lnTo>
                  <a:lnTo>
                    <a:pt x="215" y="39"/>
                  </a:lnTo>
                  <a:lnTo>
                    <a:pt x="218" y="50"/>
                  </a:lnTo>
                  <a:lnTo>
                    <a:pt x="215" y="65"/>
                  </a:lnTo>
                  <a:lnTo>
                    <a:pt x="209" y="78"/>
                  </a:lnTo>
                  <a:lnTo>
                    <a:pt x="199" y="91"/>
                  </a:lnTo>
                  <a:lnTo>
                    <a:pt x="186" y="102"/>
                  </a:lnTo>
                  <a:lnTo>
                    <a:pt x="169" y="111"/>
                  </a:lnTo>
                  <a:lnTo>
                    <a:pt x="147" y="118"/>
                  </a:lnTo>
                  <a:lnTo>
                    <a:pt x="124" y="122"/>
                  </a:lnTo>
                  <a:lnTo>
                    <a:pt x="96" y="123"/>
                  </a:lnTo>
                  <a:lnTo>
                    <a:pt x="76" y="122"/>
                  </a:lnTo>
                  <a:lnTo>
                    <a:pt x="57" y="120"/>
                  </a:lnTo>
                  <a:lnTo>
                    <a:pt x="41" y="116"/>
                  </a:lnTo>
                  <a:lnTo>
                    <a:pt x="27" y="111"/>
                  </a:lnTo>
                  <a:lnTo>
                    <a:pt x="15" y="103"/>
                  </a:lnTo>
                  <a:lnTo>
                    <a:pt x="6" y="95"/>
                  </a:lnTo>
                  <a:lnTo>
                    <a:pt x="2" y="86"/>
                  </a:lnTo>
                  <a:lnTo>
                    <a:pt x="0" y="74"/>
                  </a:lnTo>
                  <a:lnTo>
                    <a:pt x="2" y="59"/>
                  </a:lnTo>
                  <a:lnTo>
                    <a:pt x="9" y="45"/>
                  </a:lnTo>
                  <a:lnTo>
                    <a:pt x="19" y="32"/>
                  </a:lnTo>
                  <a:lnTo>
                    <a:pt x="33" y="22"/>
                  </a:lnTo>
                  <a:lnTo>
                    <a:pt x="50" y="12"/>
                  </a:lnTo>
                  <a:lnTo>
                    <a:pt x="70" y="6"/>
                  </a:lnTo>
                  <a:lnTo>
                    <a:pt x="94" y="1"/>
                  </a:lnTo>
                  <a:lnTo>
                    <a:pt x="121" y="0"/>
                  </a:lnTo>
                  <a:close/>
                  <a:moveTo>
                    <a:pt x="99" y="99"/>
                  </a:moveTo>
                  <a:lnTo>
                    <a:pt x="114" y="98"/>
                  </a:lnTo>
                  <a:lnTo>
                    <a:pt x="127" y="94"/>
                  </a:lnTo>
                  <a:lnTo>
                    <a:pt x="138" y="89"/>
                  </a:lnTo>
                  <a:lnTo>
                    <a:pt x="146" y="83"/>
                  </a:lnTo>
                  <a:lnTo>
                    <a:pt x="153" y="74"/>
                  </a:lnTo>
                  <a:lnTo>
                    <a:pt x="158" y="67"/>
                  </a:lnTo>
                  <a:lnTo>
                    <a:pt x="160" y="58"/>
                  </a:lnTo>
                  <a:lnTo>
                    <a:pt x="161" y="51"/>
                  </a:lnTo>
                  <a:lnTo>
                    <a:pt x="160" y="46"/>
                  </a:lnTo>
                  <a:lnTo>
                    <a:pt x="159" y="41"/>
                  </a:lnTo>
                  <a:lnTo>
                    <a:pt x="156" y="35"/>
                  </a:lnTo>
                  <a:lnTo>
                    <a:pt x="152" y="31"/>
                  </a:lnTo>
                  <a:lnTo>
                    <a:pt x="145" y="28"/>
                  </a:lnTo>
                  <a:lnTo>
                    <a:pt x="138" y="26"/>
                  </a:lnTo>
                  <a:lnTo>
                    <a:pt x="129" y="25"/>
                  </a:lnTo>
                  <a:lnTo>
                    <a:pt x="118" y="24"/>
                  </a:lnTo>
                  <a:lnTo>
                    <a:pt x="104" y="25"/>
                  </a:lnTo>
                  <a:lnTo>
                    <a:pt x="92" y="29"/>
                  </a:lnTo>
                  <a:lnTo>
                    <a:pt x="81" y="34"/>
                  </a:lnTo>
                  <a:lnTo>
                    <a:pt x="73" y="41"/>
                  </a:lnTo>
                  <a:lnTo>
                    <a:pt x="66" y="49"/>
                  </a:lnTo>
                  <a:lnTo>
                    <a:pt x="61" y="57"/>
                  </a:lnTo>
                  <a:lnTo>
                    <a:pt x="59" y="66"/>
                  </a:lnTo>
                  <a:lnTo>
                    <a:pt x="58" y="74"/>
                  </a:lnTo>
                  <a:lnTo>
                    <a:pt x="59" y="78"/>
                  </a:lnTo>
                  <a:lnTo>
                    <a:pt x="60" y="84"/>
                  </a:lnTo>
                  <a:lnTo>
                    <a:pt x="63" y="88"/>
                  </a:lnTo>
                  <a:lnTo>
                    <a:pt x="68" y="91"/>
                  </a:lnTo>
                  <a:lnTo>
                    <a:pt x="74" y="95"/>
                  </a:lnTo>
                  <a:lnTo>
                    <a:pt x="81" y="97"/>
                  </a:lnTo>
                  <a:lnTo>
                    <a:pt x="90" y="98"/>
                  </a:lnTo>
                  <a:lnTo>
                    <a:pt x="9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1" name="Freeform 45"/>
            <p:cNvSpPr>
              <a:spLocks/>
            </p:cNvSpPr>
            <p:nvPr/>
          </p:nvSpPr>
          <p:spPr bwMode="auto">
            <a:xfrm>
              <a:off x="3465513" y="4010025"/>
              <a:ext cx="195262" cy="93663"/>
            </a:xfrm>
            <a:custGeom>
              <a:avLst/>
              <a:gdLst>
                <a:gd name="T0" fmla="*/ 2147483647 w 246"/>
                <a:gd name="T1" fmla="*/ 2147483647 h 117"/>
                <a:gd name="T2" fmla="*/ 2147483647 w 246"/>
                <a:gd name="T3" fmla="*/ 2147483647 h 117"/>
                <a:gd name="T4" fmla="*/ 2147483647 w 246"/>
                <a:gd name="T5" fmla="*/ 2147483647 h 117"/>
                <a:gd name="T6" fmla="*/ 2147483647 w 246"/>
                <a:gd name="T7" fmla="*/ 2147483647 h 117"/>
                <a:gd name="T8" fmla="*/ 2147483647 w 246"/>
                <a:gd name="T9" fmla="*/ 2147483647 h 117"/>
                <a:gd name="T10" fmla="*/ 0 w 246"/>
                <a:gd name="T11" fmla="*/ 2147483647 h 117"/>
                <a:gd name="T12" fmla="*/ 2147483647 w 246"/>
                <a:gd name="T13" fmla="*/ 2147483647 h 117"/>
                <a:gd name="T14" fmla="*/ 2147483647 w 246"/>
                <a:gd name="T15" fmla="*/ 0 h 117"/>
                <a:gd name="T16" fmla="*/ 2147483647 w 246"/>
                <a:gd name="T17" fmla="*/ 0 h 117"/>
                <a:gd name="T18" fmla="*/ 2147483647 w 246"/>
                <a:gd name="T19" fmla="*/ 2147483647 h 117"/>
                <a:gd name="T20" fmla="*/ 2147483647 w 246"/>
                <a:gd name="T21" fmla="*/ 0 h 117"/>
                <a:gd name="T22" fmla="*/ 2147483647 w 246"/>
                <a:gd name="T23" fmla="*/ 0 h 117"/>
                <a:gd name="T24" fmla="*/ 2147483647 w 246"/>
                <a:gd name="T25" fmla="*/ 2147483647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117"/>
                <a:gd name="T41" fmla="*/ 246 w 246"/>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117">
                  <a:moveTo>
                    <a:pt x="159" y="58"/>
                  </a:moveTo>
                  <a:lnTo>
                    <a:pt x="213" y="117"/>
                  </a:lnTo>
                  <a:lnTo>
                    <a:pt x="153" y="117"/>
                  </a:lnTo>
                  <a:lnTo>
                    <a:pt x="122" y="78"/>
                  </a:lnTo>
                  <a:lnTo>
                    <a:pt x="65" y="117"/>
                  </a:lnTo>
                  <a:lnTo>
                    <a:pt x="0" y="117"/>
                  </a:lnTo>
                  <a:lnTo>
                    <a:pt x="97" y="54"/>
                  </a:lnTo>
                  <a:lnTo>
                    <a:pt x="50" y="0"/>
                  </a:lnTo>
                  <a:lnTo>
                    <a:pt x="112" y="0"/>
                  </a:lnTo>
                  <a:lnTo>
                    <a:pt x="134" y="33"/>
                  </a:lnTo>
                  <a:lnTo>
                    <a:pt x="182" y="0"/>
                  </a:lnTo>
                  <a:lnTo>
                    <a:pt x="246" y="0"/>
                  </a:lnTo>
                  <a:lnTo>
                    <a:pt x="15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2" name="Freeform 46"/>
            <p:cNvSpPr>
              <a:spLocks noEditPoints="1"/>
            </p:cNvSpPr>
            <p:nvPr/>
          </p:nvSpPr>
          <p:spPr bwMode="auto">
            <a:xfrm>
              <a:off x="3657600" y="3975100"/>
              <a:ext cx="93663" cy="128588"/>
            </a:xfrm>
            <a:custGeom>
              <a:avLst/>
              <a:gdLst>
                <a:gd name="T0" fmla="*/ 2147483647 w 118"/>
                <a:gd name="T1" fmla="*/ 2147483647 h 161"/>
                <a:gd name="T2" fmla="*/ 2147483647 w 118"/>
                <a:gd name="T3" fmla="*/ 2147483647 h 161"/>
                <a:gd name="T4" fmla="*/ 2147483647 w 118"/>
                <a:gd name="T5" fmla="*/ 2147483647 h 161"/>
                <a:gd name="T6" fmla="*/ 0 w 118"/>
                <a:gd name="T7" fmla="*/ 2147483647 h 161"/>
                <a:gd name="T8" fmla="*/ 2147483647 w 118"/>
                <a:gd name="T9" fmla="*/ 2147483647 h 161"/>
                <a:gd name="T10" fmla="*/ 2147483647 w 118"/>
                <a:gd name="T11" fmla="*/ 2147483647 h 161"/>
                <a:gd name="T12" fmla="*/ 2147483647 w 118"/>
                <a:gd name="T13" fmla="*/ 2147483647 h 161"/>
                <a:gd name="T14" fmla="*/ 2147483647 w 118"/>
                <a:gd name="T15" fmla="*/ 0 h 161"/>
                <a:gd name="T16" fmla="*/ 2147483647 w 118"/>
                <a:gd name="T17" fmla="*/ 0 h 161"/>
                <a:gd name="T18" fmla="*/ 2147483647 w 118"/>
                <a:gd name="T19" fmla="*/ 2147483647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61"/>
                <a:gd name="T32" fmla="*/ 118 w 118"/>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61">
                  <a:moveTo>
                    <a:pt x="45" y="44"/>
                  </a:moveTo>
                  <a:lnTo>
                    <a:pt x="102" y="44"/>
                  </a:lnTo>
                  <a:lnTo>
                    <a:pt x="58" y="161"/>
                  </a:lnTo>
                  <a:lnTo>
                    <a:pt x="0" y="161"/>
                  </a:lnTo>
                  <a:lnTo>
                    <a:pt x="45" y="44"/>
                  </a:lnTo>
                  <a:close/>
                  <a:moveTo>
                    <a:pt x="109" y="26"/>
                  </a:moveTo>
                  <a:lnTo>
                    <a:pt x="51" y="26"/>
                  </a:lnTo>
                  <a:lnTo>
                    <a:pt x="61" y="0"/>
                  </a:lnTo>
                  <a:lnTo>
                    <a:pt x="118" y="0"/>
                  </a:lnTo>
                  <a:lnTo>
                    <a:pt x="10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3" name="Freeform 47"/>
            <p:cNvSpPr>
              <a:spLocks noEditPoints="1"/>
            </p:cNvSpPr>
            <p:nvPr/>
          </p:nvSpPr>
          <p:spPr bwMode="auto">
            <a:xfrm>
              <a:off x="3751263" y="3975100"/>
              <a:ext cx="201612" cy="131763"/>
            </a:xfrm>
            <a:custGeom>
              <a:avLst/>
              <a:gdLst>
                <a:gd name="T0" fmla="*/ 2147483647 w 254"/>
                <a:gd name="T1" fmla="*/ 2147483647 h 164"/>
                <a:gd name="T2" fmla="*/ 2147483647 w 254"/>
                <a:gd name="T3" fmla="*/ 2147483647 h 164"/>
                <a:gd name="T4" fmla="*/ 2147483647 w 254"/>
                <a:gd name="T5" fmla="*/ 2147483647 h 164"/>
                <a:gd name="T6" fmla="*/ 2147483647 w 254"/>
                <a:gd name="T7" fmla="*/ 2147483647 h 164"/>
                <a:gd name="T8" fmla="*/ 2147483647 w 254"/>
                <a:gd name="T9" fmla="*/ 2147483647 h 164"/>
                <a:gd name="T10" fmla="*/ 2147483647 w 254"/>
                <a:gd name="T11" fmla="*/ 2147483647 h 164"/>
                <a:gd name="T12" fmla="*/ 2147483647 w 254"/>
                <a:gd name="T13" fmla="*/ 2147483647 h 164"/>
                <a:gd name="T14" fmla="*/ 2147483647 w 254"/>
                <a:gd name="T15" fmla="*/ 2147483647 h 164"/>
                <a:gd name="T16" fmla="*/ 0 w 254"/>
                <a:gd name="T17" fmla="*/ 2147483647 h 164"/>
                <a:gd name="T18" fmla="*/ 2147483647 w 254"/>
                <a:gd name="T19" fmla="*/ 2147483647 h 164"/>
                <a:gd name="T20" fmla="*/ 2147483647 w 254"/>
                <a:gd name="T21" fmla="*/ 2147483647 h 164"/>
                <a:gd name="T22" fmla="*/ 2147483647 w 254"/>
                <a:gd name="T23" fmla="*/ 2147483647 h 164"/>
                <a:gd name="T24" fmla="*/ 2147483647 w 254"/>
                <a:gd name="T25" fmla="*/ 2147483647 h 164"/>
                <a:gd name="T26" fmla="*/ 2147483647 w 254"/>
                <a:gd name="T27" fmla="*/ 2147483647 h 164"/>
                <a:gd name="T28" fmla="*/ 2147483647 w 254"/>
                <a:gd name="T29" fmla="*/ 2147483647 h 164"/>
                <a:gd name="T30" fmla="*/ 2147483647 w 254"/>
                <a:gd name="T31" fmla="*/ 2147483647 h 164"/>
                <a:gd name="T32" fmla="*/ 2147483647 w 254"/>
                <a:gd name="T33" fmla="*/ 2147483647 h 164"/>
                <a:gd name="T34" fmla="*/ 2147483647 w 254"/>
                <a:gd name="T35" fmla="*/ 0 h 164"/>
                <a:gd name="T36" fmla="*/ 2147483647 w 254"/>
                <a:gd name="T37" fmla="*/ 2147483647 h 164"/>
                <a:gd name="T38" fmla="*/ 2147483647 w 254"/>
                <a:gd name="T39" fmla="*/ 2147483647 h 164"/>
                <a:gd name="T40" fmla="*/ 2147483647 w 254"/>
                <a:gd name="T41" fmla="*/ 2147483647 h 164"/>
                <a:gd name="T42" fmla="*/ 2147483647 w 254"/>
                <a:gd name="T43" fmla="*/ 2147483647 h 164"/>
                <a:gd name="T44" fmla="*/ 2147483647 w 254"/>
                <a:gd name="T45" fmla="*/ 2147483647 h 164"/>
                <a:gd name="T46" fmla="*/ 2147483647 w 254"/>
                <a:gd name="T47" fmla="*/ 2147483647 h 164"/>
                <a:gd name="T48" fmla="*/ 2147483647 w 254"/>
                <a:gd name="T49" fmla="*/ 2147483647 h 164"/>
                <a:gd name="T50" fmla="*/ 2147483647 w 254"/>
                <a:gd name="T51" fmla="*/ 2147483647 h 164"/>
                <a:gd name="T52" fmla="*/ 2147483647 w 254"/>
                <a:gd name="T53" fmla="*/ 2147483647 h 164"/>
                <a:gd name="T54" fmla="*/ 2147483647 w 254"/>
                <a:gd name="T55" fmla="*/ 2147483647 h 164"/>
                <a:gd name="T56" fmla="*/ 2147483647 w 254"/>
                <a:gd name="T57" fmla="*/ 2147483647 h 164"/>
                <a:gd name="T58" fmla="*/ 2147483647 w 254"/>
                <a:gd name="T59" fmla="*/ 2147483647 h 164"/>
                <a:gd name="T60" fmla="*/ 2147483647 w 254"/>
                <a:gd name="T61" fmla="*/ 2147483647 h 164"/>
                <a:gd name="T62" fmla="*/ 2147483647 w 254"/>
                <a:gd name="T63" fmla="*/ 2147483647 h 164"/>
                <a:gd name="T64" fmla="*/ 2147483647 w 254"/>
                <a:gd name="T65" fmla="*/ 2147483647 h 164"/>
                <a:gd name="T66" fmla="*/ 2147483647 w 254"/>
                <a:gd name="T67" fmla="*/ 2147483647 h 164"/>
                <a:gd name="T68" fmla="*/ 2147483647 w 254"/>
                <a:gd name="T69" fmla="*/ 2147483647 h 164"/>
                <a:gd name="T70" fmla="*/ 2147483647 w 254"/>
                <a:gd name="T71" fmla="*/ 2147483647 h 1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4"/>
                <a:gd name="T109" fmla="*/ 0 h 164"/>
                <a:gd name="T110" fmla="*/ 254 w 254"/>
                <a:gd name="T111" fmla="*/ 164 h 1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4" h="164">
                  <a:moveTo>
                    <a:pt x="143" y="148"/>
                  </a:moveTo>
                  <a:lnTo>
                    <a:pt x="142" y="147"/>
                  </a:lnTo>
                  <a:lnTo>
                    <a:pt x="137" y="151"/>
                  </a:lnTo>
                  <a:lnTo>
                    <a:pt x="131" y="155"/>
                  </a:lnTo>
                  <a:lnTo>
                    <a:pt x="123" y="158"/>
                  </a:lnTo>
                  <a:lnTo>
                    <a:pt x="116" y="160"/>
                  </a:lnTo>
                  <a:lnTo>
                    <a:pt x="107" y="162"/>
                  </a:lnTo>
                  <a:lnTo>
                    <a:pt x="99" y="163"/>
                  </a:lnTo>
                  <a:lnTo>
                    <a:pt x="89" y="164"/>
                  </a:lnTo>
                  <a:lnTo>
                    <a:pt x="79" y="164"/>
                  </a:lnTo>
                  <a:lnTo>
                    <a:pt x="61" y="163"/>
                  </a:lnTo>
                  <a:lnTo>
                    <a:pt x="46" y="161"/>
                  </a:lnTo>
                  <a:lnTo>
                    <a:pt x="32" y="157"/>
                  </a:lnTo>
                  <a:lnTo>
                    <a:pt x="21" y="152"/>
                  </a:lnTo>
                  <a:lnTo>
                    <a:pt x="12" y="145"/>
                  </a:lnTo>
                  <a:lnTo>
                    <a:pt x="6" y="137"/>
                  </a:lnTo>
                  <a:lnTo>
                    <a:pt x="1" y="129"/>
                  </a:lnTo>
                  <a:lnTo>
                    <a:pt x="0" y="118"/>
                  </a:lnTo>
                  <a:lnTo>
                    <a:pt x="3" y="104"/>
                  </a:lnTo>
                  <a:lnTo>
                    <a:pt x="7" y="90"/>
                  </a:lnTo>
                  <a:lnTo>
                    <a:pt x="16" y="77"/>
                  </a:lnTo>
                  <a:lnTo>
                    <a:pt x="28" y="65"/>
                  </a:lnTo>
                  <a:lnTo>
                    <a:pt x="44" y="55"/>
                  </a:lnTo>
                  <a:lnTo>
                    <a:pt x="63" y="47"/>
                  </a:lnTo>
                  <a:lnTo>
                    <a:pt x="87" y="43"/>
                  </a:lnTo>
                  <a:lnTo>
                    <a:pt x="113" y="41"/>
                  </a:lnTo>
                  <a:lnTo>
                    <a:pt x="123" y="41"/>
                  </a:lnTo>
                  <a:lnTo>
                    <a:pt x="132" y="42"/>
                  </a:lnTo>
                  <a:lnTo>
                    <a:pt x="140" y="44"/>
                  </a:lnTo>
                  <a:lnTo>
                    <a:pt x="149" y="46"/>
                  </a:lnTo>
                  <a:lnTo>
                    <a:pt x="156" y="48"/>
                  </a:lnTo>
                  <a:lnTo>
                    <a:pt x="164" y="52"/>
                  </a:lnTo>
                  <a:lnTo>
                    <a:pt x="169" y="55"/>
                  </a:lnTo>
                  <a:lnTo>
                    <a:pt x="173" y="61"/>
                  </a:lnTo>
                  <a:lnTo>
                    <a:pt x="174" y="61"/>
                  </a:lnTo>
                  <a:lnTo>
                    <a:pt x="197" y="0"/>
                  </a:lnTo>
                  <a:lnTo>
                    <a:pt x="254" y="0"/>
                  </a:lnTo>
                  <a:lnTo>
                    <a:pt x="193" y="161"/>
                  </a:lnTo>
                  <a:lnTo>
                    <a:pt x="138" y="161"/>
                  </a:lnTo>
                  <a:lnTo>
                    <a:pt x="143" y="148"/>
                  </a:lnTo>
                  <a:close/>
                  <a:moveTo>
                    <a:pt x="58" y="115"/>
                  </a:moveTo>
                  <a:lnTo>
                    <a:pt x="59" y="120"/>
                  </a:lnTo>
                  <a:lnTo>
                    <a:pt x="60" y="125"/>
                  </a:lnTo>
                  <a:lnTo>
                    <a:pt x="63" y="129"/>
                  </a:lnTo>
                  <a:lnTo>
                    <a:pt x="68" y="133"/>
                  </a:lnTo>
                  <a:lnTo>
                    <a:pt x="73" y="136"/>
                  </a:lnTo>
                  <a:lnTo>
                    <a:pt x="80" y="138"/>
                  </a:lnTo>
                  <a:lnTo>
                    <a:pt x="88" y="140"/>
                  </a:lnTo>
                  <a:lnTo>
                    <a:pt x="97" y="140"/>
                  </a:lnTo>
                  <a:lnTo>
                    <a:pt x="112" y="139"/>
                  </a:lnTo>
                  <a:lnTo>
                    <a:pt x="126" y="135"/>
                  </a:lnTo>
                  <a:lnTo>
                    <a:pt x="137" y="130"/>
                  </a:lnTo>
                  <a:lnTo>
                    <a:pt x="145" y="124"/>
                  </a:lnTo>
                  <a:lnTo>
                    <a:pt x="153" y="115"/>
                  </a:lnTo>
                  <a:lnTo>
                    <a:pt x="157" y="107"/>
                  </a:lnTo>
                  <a:lnTo>
                    <a:pt x="160" y="98"/>
                  </a:lnTo>
                  <a:lnTo>
                    <a:pt x="161" y="91"/>
                  </a:lnTo>
                  <a:lnTo>
                    <a:pt x="160" y="86"/>
                  </a:lnTo>
                  <a:lnTo>
                    <a:pt x="159" y="81"/>
                  </a:lnTo>
                  <a:lnTo>
                    <a:pt x="156" y="76"/>
                  </a:lnTo>
                  <a:lnTo>
                    <a:pt x="151" y="72"/>
                  </a:lnTo>
                  <a:lnTo>
                    <a:pt x="145" y="69"/>
                  </a:lnTo>
                  <a:lnTo>
                    <a:pt x="138" y="67"/>
                  </a:lnTo>
                  <a:lnTo>
                    <a:pt x="131" y="65"/>
                  </a:lnTo>
                  <a:lnTo>
                    <a:pt x="121" y="65"/>
                  </a:lnTo>
                  <a:lnTo>
                    <a:pt x="106" y="66"/>
                  </a:lnTo>
                  <a:lnTo>
                    <a:pt x="92" y="70"/>
                  </a:lnTo>
                  <a:lnTo>
                    <a:pt x="81" y="75"/>
                  </a:lnTo>
                  <a:lnTo>
                    <a:pt x="73" y="82"/>
                  </a:lnTo>
                  <a:lnTo>
                    <a:pt x="67" y="90"/>
                  </a:lnTo>
                  <a:lnTo>
                    <a:pt x="61" y="98"/>
                  </a:lnTo>
                  <a:lnTo>
                    <a:pt x="59" y="107"/>
                  </a:lnTo>
                  <a:lnTo>
                    <a:pt x="58"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4" name="Freeform 48"/>
            <p:cNvSpPr>
              <a:spLocks noEditPoints="1"/>
            </p:cNvSpPr>
            <p:nvPr/>
          </p:nvSpPr>
          <p:spPr bwMode="auto">
            <a:xfrm>
              <a:off x="3949700" y="4008438"/>
              <a:ext cx="169863" cy="98425"/>
            </a:xfrm>
            <a:custGeom>
              <a:avLst/>
              <a:gdLst>
                <a:gd name="T0" fmla="*/ 2147483647 w 213"/>
                <a:gd name="T1" fmla="*/ 2147483647 h 123"/>
                <a:gd name="T2" fmla="*/ 2147483647 w 213"/>
                <a:gd name="T3" fmla="*/ 2147483647 h 123"/>
                <a:gd name="T4" fmla="*/ 2147483647 w 213"/>
                <a:gd name="T5" fmla="*/ 2147483647 h 123"/>
                <a:gd name="T6" fmla="*/ 2147483647 w 213"/>
                <a:gd name="T7" fmla="*/ 2147483647 h 123"/>
                <a:gd name="T8" fmla="*/ 2147483647 w 213"/>
                <a:gd name="T9" fmla="*/ 2147483647 h 123"/>
                <a:gd name="T10" fmla="*/ 2147483647 w 213"/>
                <a:gd name="T11" fmla="*/ 2147483647 h 123"/>
                <a:gd name="T12" fmla="*/ 2147483647 w 213"/>
                <a:gd name="T13" fmla="*/ 2147483647 h 123"/>
                <a:gd name="T14" fmla="*/ 2147483647 w 213"/>
                <a:gd name="T15" fmla="*/ 2147483647 h 123"/>
                <a:gd name="T16" fmla="*/ 2147483647 w 213"/>
                <a:gd name="T17" fmla="*/ 2147483647 h 123"/>
                <a:gd name="T18" fmla="*/ 2147483647 w 213"/>
                <a:gd name="T19" fmla="*/ 2147483647 h 123"/>
                <a:gd name="T20" fmla="*/ 2147483647 w 213"/>
                <a:gd name="T21" fmla="*/ 2147483647 h 123"/>
                <a:gd name="T22" fmla="*/ 2147483647 w 213"/>
                <a:gd name="T23" fmla="*/ 2147483647 h 123"/>
                <a:gd name="T24" fmla="*/ 2147483647 w 213"/>
                <a:gd name="T25" fmla="*/ 2147483647 h 123"/>
                <a:gd name="T26" fmla="*/ 2147483647 w 213"/>
                <a:gd name="T27" fmla="*/ 2147483647 h 123"/>
                <a:gd name="T28" fmla="*/ 2147483647 w 213"/>
                <a:gd name="T29" fmla="*/ 2147483647 h 123"/>
                <a:gd name="T30" fmla="*/ 2147483647 w 213"/>
                <a:gd name="T31" fmla="*/ 2147483647 h 123"/>
                <a:gd name="T32" fmla="*/ 2147483647 w 213"/>
                <a:gd name="T33" fmla="*/ 2147483647 h 123"/>
                <a:gd name="T34" fmla="*/ 2147483647 w 213"/>
                <a:gd name="T35" fmla="*/ 2147483647 h 123"/>
                <a:gd name="T36" fmla="*/ 0 w 213"/>
                <a:gd name="T37" fmla="*/ 2147483647 h 123"/>
                <a:gd name="T38" fmla="*/ 2147483647 w 213"/>
                <a:gd name="T39" fmla="*/ 2147483647 h 123"/>
                <a:gd name="T40" fmla="*/ 2147483647 w 213"/>
                <a:gd name="T41" fmla="*/ 2147483647 h 123"/>
                <a:gd name="T42" fmla="*/ 2147483647 w 213"/>
                <a:gd name="T43" fmla="*/ 2147483647 h 123"/>
                <a:gd name="T44" fmla="*/ 2147483647 w 213"/>
                <a:gd name="T45" fmla="*/ 0 h 123"/>
                <a:gd name="T46" fmla="*/ 2147483647 w 213"/>
                <a:gd name="T47" fmla="*/ 2147483647 h 123"/>
                <a:gd name="T48" fmla="*/ 2147483647 w 213"/>
                <a:gd name="T49" fmla="*/ 2147483647 h 123"/>
                <a:gd name="T50" fmla="*/ 2147483647 w 213"/>
                <a:gd name="T51" fmla="*/ 2147483647 h 123"/>
                <a:gd name="T52" fmla="*/ 2147483647 w 213"/>
                <a:gd name="T53" fmla="*/ 2147483647 h 123"/>
                <a:gd name="T54" fmla="*/ 2147483647 w 213"/>
                <a:gd name="T55" fmla="*/ 2147483647 h 123"/>
                <a:gd name="T56" fmla="*/ 2147483647 w 213"/>
                <a:gd name="T57" fmla="*/ 2147483647 h 123"/>
                <a:gd name="T58" fmla="*/ 2147483647 w 213"/>
                <a:gd name="T59" fmla="*/ 2147483647 h 123"/>
                <a:gd name="T60" fmla="*/ 2147483647 w 213"/>
                <a:gd name="T61" fmla="*/ 2147483647 h 123"/>
                <a:gd name="T62" fmla="*/ 2147483647 w 213"/>
                <a:gd name="T63" fmla="*/ 2147483647 h 123"/>
                <a:gd name="T64" fmla="*/ 2147483647 w 213"/>
                <a:gd name="T65" fmla="*/ 2147483647 h 123"/>
                <a:gd name="T66" fmla="*/ 2147483647 w 213"/>
                <a:gd name="T67" fmla="*/ 2147483647 h 123"/>
                <a:gd name="T68" fmla="*/ 2147483647 w 213"/>
                <a:gd name="T69" fmla="*/ 2147483647 h 123"/>
                <a:gd name="T70" fmla="*/ 2147483647 w 213"/>
                <a:gd name="T71" fmla="*/ 2147483647 h 123"/>
                <a:gd name="T72" fmla="*/ 2147483647 w 213"/>
                <a:gd name="T73" fmla="*/ 2147483647 h 123"/>
                <a:gd name="T74" fmla="*/ 2147483647 w 213"/>
                <a:gd name="T75" fmla="*/ 2147483647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123"/>
                <a:gd name="T116" fmla="*/ 213 w 213"/>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123">
                  <a:moveTo>
                    <a:pt x="55" y="70"/>
                  </a:moveTo>
                  <a:lnTo>
                    <a:pt x="55" y="72"/>
                  </a:lnTo>
                  <a:lnTo>
                    <a:pt x="55" y="73"/>
                  </a:lnTo>
                  <a:lnTo>
                    <a:pt x="55" y="75"/>
                  </a:lnTo>
                  <a:lnTo>
                    <a:pt x="55" y="77"/>
                  </a:lnTo>
                  <a:lnTo>
                    <a:pt x="57" y="81"/>
                  </a:lnTo>
                  <a:lnTo>
                    <a:pt x="59" y="86"/>
                  </a:lnTo>
                  <a:lnTo>
                    <a:pt x="62" y="90"/>
                  </a:lnTo>
                  <a:lnTo>
                    <a:pt x="67" y="93"/>
                  </a:lnTo>
                  <a:lnTo>
                    <a:pt x="74" y="96"/>
                  </a:lnTo>
                  <a:lnTo>
                    <a:pt x="81" y="97"/>
                  </a:lnTo>
                  <a:lnTo>
                    <a:pt x="91" y="99"/>
                  </a:lnTo>
                  <a:lnTo>
                    <a:pt x="102" y="99"/>
                  </a:lnTo>
                  <a:lnTo>
                    <a:pt x="110" y="99"/>
                  </a:lnTo>
                  <a:lnTo>
                    <a:pt x="117" y="98"/>
                  </a:lnTo>
                  <a:lnTo>
                    <a:pt x="124" y="96"/>
                  </a:lnTo>
                  <a:lnTo>
                    <a:pt x="129" y="94"/>
                  </a:lnTo>
                  <a:lnTo>
                    <a:pt x="133" y="92"/>
                  </a:lnTo>
                  <a:lnTo>
                    <a:pt x="138" y="89"/>
                  </a:lnTo>
                  <a:lnTo>
                    <a:pt x="142" y="87"/>
                  </a:lnTo>
                  <a:lnTo>
                    <a:pt x="145" y="84"/>
                  </a:lnTo>
                  <a:lnTo>
                    <a:pt x="203" y="84"/>
                  </a:lnTo>
                  <a:lnTo>
                    <a:pt x="195" y="93"/>
                  </a:lnTo>
                  <a:lnTo>
                    <a:pt x="186" y="100"/>
                  </a:lnTo>
                  <a:lnTo>
                    <a:pt x="176" y="108"/>
                  </a:lnTo>
                  <a:lnTo>
                    <a:pt x="164" y="113"/>
                  </a:lnTo>
                  <a:lnTo>
                    <a:pt x="149" y="118"/>
                  </a:lnTo>
                  <a:lnTo>
                    <a:pt x="133" y="121"/>
                  </a:lnTo>
                  <a:lnTo>
                    <a:pt x="114" y="122"/>
                  </a:lnTo>
                  <a:lnTo>
                    <a:pt x="93" y="123"/>
                  </a:lnTo>
                  <a:lnTo>
                    <a:pt x="73" y="122"/>
                  </a:lnTo>
                  <a:lnTo>
                    <a:pt x="54" y="120"/>
                  </a:lnTo>
                  <a:lnTo>
                    <a:pt x="39" y="116"/>
                  </a:lnTo>
                  <a:lnTo>
                    <a:pt x="26" y="111"/>
                  </a:lnTo>
                  <a:lnTo>
                    <a:pt x="15" y="103"/>
                  </a:lnTo>
                  <a:lnTo>
                    <a:pt x="6" y="95"/>
                  </a:lnTo>
                  <a:lnTo>
                    <a:pt x="2" y="85"/>
                  </a:lnTo>
                  <a:lnTo>
                    <a:pt x="0" y="73"/>
                  </a:lnTo>
                  <a:lnTo>
                    <a:pt x="2" y="59"/>
                  </a:lnTo>
                  <a:lnTo>
                    <a:pt x="7" y="46"/>
                  </a:lnTo>
                  <a:lnTo>
                    <a:pt x="18" y="33"/>
                  </a:lnTo>
                  <a:lnTo>
                    <a:pt x="31" y="22"/>
                  </a:lnTo>
                  <a:lnTo>
                    <a:pt x="48" y="13"/>
                  </a:lnTo>
                  <a:lnTo>
                    <a:pt x="67" y="6"/>
                  </a:lnTo>
                  <a:lnTo>
                    <a:pt x="91" y="2"/>
                  </a:lnTo>
                  <a:lnTo>
                    <a:pt x="116" y="0"/>
                  </a:lnTo>
                  <a:lnTo>
                    <a:pt x="136" y="1"/>
                  </a:lnTo>
                  <a:lnTo>
                    <a:pt x="156" y="3"/>
                  </a:lnTo>
                  <a:lnTo>
                    <a:pt x="173" y="7"/>
                  </a:lnTo>
                  <a:lnTo>
                    <a:pt x="187" y="12"/>
                  </a:lnTo>
                  <a:lnTo>
                    <a:pt x="197" y="20"/>
                  </a:lnTo>
                  <a:lnTo>
                    <a:pt x="206" y="29"/>
                  </a:lnTo>
                  <a:lnTo>
                    <a:pt x="211" y="40"/>
                  </a:lnTo>
                  <a:lnTo>
                    <a:pt x="213" y="51"/>
                  </a:lnTo>
                  <a:lnTo>
                    <a:pt x="213" y="56"/>
                  </a:lnTo>
                  <a:lnTo>
                    <a:pt x="213" y="61"/>
                  </a:lnTo>
                  <a:lnTo>
                    <a:pt x="212" y="66"/>
                  </a:lnTo>
                  <a:lnTo>
                    <a:pt x="210" y="70"/>
                  </a:lnTo>
                  <a:lnTo>
                    <a:pt x="55" y="70"/>
                  </a:lnTo>
                  <a:close/>
                  <a:moveTo>
                    <a:pt x="159" y="49"/>
                  </a:moveTo>
                  <a:lnTo>
                    <a:pt x="159" y="45"/>
                  </a:lnTo>
                  <a:lnTo>
                    <a:pt x="158" y="40"/>
                  </a:lnTo>
                  <a:lnTo>
                    <a:pt x="155" y="35"/>
                  </a:lnTo>
                  <a:lnTo>
                    <a:pt x="151" y="31"/>
                  </a:lnTo>
                  <a:lnTo>
                    <a:pt x="146" y="28"/>
                  </a:lnTo>
                  <a:lnTo>
                    <a:pt x="140" y="26"/>
                  </a:lnTo>
                  <a:lnTo>
                    <a:pt x="130" y="25"/>
                  </a:lnTo>
                  <a:lnTo>
                    <a:pt x="119" y="24"/>
                  </a:lnTo>
                  <a:lnTo>
                    <a:pt x="108" y="25"/>
                  </a:lnTo>
                  <a:lnTo>
                    <a:pt x="98" y="26"/>
                  </a:lnTo>
                  <a:lnTo>
                    <a:pt x="90" y="28"/>
                  </a:lnTo>
                  <a:lnTo>
                    <a:pt x="82" y="31"/>
                  </a:lnTo>
                  <a:lnTo>
                    <a:pt x="76" y="35"/>
                  </a:lnTo>
                  <a:lnTo>
                    <a:pt x="70" y="40"/>
                  </a:lnTo>
                  <a:lnTo>
                    <a:pt x="66" y="45"/>
                  </a:lnTo>
                  <a:lnTo>
                    <a:pt x="63" y="49"/>
                  </a:lnTo>
                  <a:lnTo>
                    <a:pt x="15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5" name="Freeform 49"/>
            <p:cNvSpPr>
              <a:spLocks/>
            </p:cNvSpPr>
            <p:nvPr/>
          </p:nvSpPr>
          <p:spPr bwMode="auto">
            <a:xfrm>
              <a:off x="4144963" y="4008438"/>
              <a:ext cx="168275" cy="98425"/>
            </a:xfrm>
            <a:custGeom>
              <a:avLst/>
              <a:gdLst>
                <a:gd name="T0" fmla="*/ 2147483647 w 212"/>
                <a:gd name="T1" fmla="*/ 2147483647 h 123"/>
                <a:gd name="T2" fmla="*/ 2147483647 w 212"/>
                <a:gd name="T3" fmla="*/ 2147483647 h 123"/>
                <a:gd name="T4" fmla="*/ 2147483647 w 212"/>
                <a:gd name="T5" fmla="*/ 2147483647 h 123"/>
                <a:gd name="T6" fmla="*/ 2147483647 w 212"/>
                <a:gd name="T7" fmla="*/ 2147483647 h 123"/>
                <a:gd name="T8" fmla="*/ 2147483647 w 212"/>
                <a:gd name="T9" fmla="*/ 2147483647 h 123"/>
                <a:gd name="T10" fmla="*/ 2147483647 w 212"/>
                <a:gd name="T11" fmla="*/ 2147483647 h 123"/>
                <a:gd name="T12" fmla="*/ 2147483647 w 212"/>
                <a:gd name="T13" fmla="*/ 2147483647 h 123"/>
                <a:gd name="T14" fmla="*/ 2147483647 w 212"/>
                <a:gd name="T15" fmla="*/ 2147483647 h 123"/>
                <a:gd name="T16" fmla="*/ 2147483647 w 212"/>
                <a:gd name="T17" fmla="*/ 2147483647 h 123"/>
                <a:gd name="T18" fmla="*/ 2147483647 w 212"/>
                <a:gd name="T19" fmla="*/ 2147483647 h 123"/>
                <a:gd name="T20" fmla="*/ 2147483647 w 212"/>
                <a:gd name="T21" fmla="*/ 2147483647 h 123"/>
                <a:gd name="T22" fmla="*/ 2147483647 w 212"/>
                <a:gd name="T23" fmla="*/ 2147483647 h 123"/>
                <a:gd name="T24" fmla="*/ 2147483647 w 212"/>
                <a:gd name="T25" fmla="*/ 2147483647 h 123"/>
                <a:gd name="T26" fmla="*/ 2147483647 w 212"/>
                <a:gd name="T27" fmla="*/ 2147483647 h 123"/>
                <a:gd name="T28" fmla="*/ 2147483647 w 212"/>
                <a:gd name="T29" fmla="*/ 2147483647 h 123"/>
                <a:gd name="T30" fmla="*/ 2147483647 w 212"/>
                <a:gd name="T31" fmla="*/ 2147483647 h 123"/>
                <a:gd name="T32" fmla="*/ 2147483647 w 212"/>
                <a:gd name="T33" fmla="*/ 2147483647 h 123"/>
                <a:gd name="T34" fmla="*/ 2147483647 w 212"/>
                <a:gd name="T35" fmla="*/ 2147483647 h 123"/>
                <a:gd name="T36" fmla="*/ 2147483647 w 212"/>
                <a:gd name="T37" fmla="*/ 2147483647 h 123"/>
                <a:gd name="T38" fmla="*/ 2147483647 w 212"/>
                <a:gd name="T39" fmla="*/ 2147483647 h 123"/>
                <a:gd name="T40" fmla="*/ 2147483647 w 212"/>
                <a:gd name="T41" fmla="*/ 2147483647 h 123"/>
                <a:gd name="T42" fmla="*/ 2147483647 w 212"/>
                <a:gd name="T43" fmla="*/ 2147483647 h 123"/>
                <a:gd name="T44" fmla="*/ 2147483647 w 212"/>
                <a:gd name="T45" fmla="*/ 2147483647 h 123"/>
                <a:gd name="T46" fmla="*/ 2147483647 w 212"/>
                <a:gd name="T47" fmla="*/ 2147483647 h 123"/>
                <a:gd name="T48" fmla="*/ 0 w 212"/>
                <a:gd name="T49" fmla="*/ 2147483647 h 123"/>
                <a:gd name="T50" fmla="*/ 2147483647 w 212"/>
                <a:gd name="T51" fmla="*/ 2147483647 h 123"/>
                <a:gd name="T52" fmla="*/ 2147483647 w 212"/>
                <a:gd name="T53" fmla="*/ 2147483647 h 123"/>
                <a:gd name="T54" fmla="*/ 2147483647 w 212"/>
                <a:gd name="T55" fmla="*/ 2147483647 h 123"/>
                <a:gd name="T56" fmla="*/ 2147483647 w 212"/>
                <a:gd name="T57" fmla="*/ 0 h 123"/>
                <a:gd name="T58" fmla="*/ 2147483647 w 212"/>
                <a:gd name="T59" fmla="*/ 2147483647 h 123"/>
                <a:gd name="T60" fmla="*/ 2147483647 w 212"/>
                <a:gd name="T61" fmla="*/ 2147483647 h 123"/>
                <a:gd name="T62" fmla="*/ 2147483647 w 212"/>
                <a:gd name="T63" fmla="*/ 2147483647 h 123"/>
                <a:gd name="T64" fmla="*/ 2147483647 w 212"/>
                <a:gd name="T65" fmla="*/ 214748364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2"/>
                <a:gd name="T100" fmla="*/ 0 h 123"/>
                <a:gd name="T101" fmla="*/ 212 w 212"/>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2" h="123">
                  <a:moveTo>
                    <a:pt x="155" y="45"/>
                  </a:moveTo>
                  <a:lnTo>
                    <a:pt x="154" y="40"/>
                  </a:lnTo>
                  <a:lnTo>
                    <a:pt x="153" y="35"/>
                  </a:lnTo>
                  <a:lnTo>
                    <a:pt x="150" y="32"/>
                  </a:lnTo>
                  <a:lnTo>
                    <a:pt x="145" y="29"/>
                  </a:lnTo>
                  <a:lnTo>
                    <a:pt x="139" y="27"/>
                  </a:lnTo>
                  <a:lnTo>
                    <a:pt x="132" y="25"/>
                  </a:lnTo>
                  <a:lnTo>
                    <a:pt x="125" y="24"/>
                  </a:lnTo>
                  <a:lnTo>
                    <a:pt x="116" y="24"/>
                  </a:lnTo>
                  <a:lnTo>
                    <a:pt x="102" y="25"/>
                  </a:lnTo>
                  <a:lnTo>
                    <a:pt x="89" y="29"/>
                  </a:lnTo>
                  <a:lnTo>
                    <a:pt x="79" y="34"/>
                  </a:lnTo>
                  <a:lnTo>
                    <a:pt x="71" y="42"/>
                  </a:lnTo>
                  <a:lnTo>
                    <a:pt x="65" y="49"/>
                  </a:lnTo>
                  <a:lnTo>
                    <a:pt x="61" y="57"/>
                  </a:lnTo>
                  <a:lnTo>
                    <a:pt x="59" y="66"/>
                  </a:lnTo>
                  <a:lnTo>
                    <a:pt x="58" y="74"/>
                  </a:lnTo>
                  <a:lnTo>
                    <a:pt x="58" y="79"/>
                  </a:lnTo>
                  <a:lnTo>
                    <a:pt x="60" y="85"/>
                  </a:lnTo>
                  <a:lnTo>
                    <a:pt x="63" y="89"/>
                  </a:lnTo>
                  <a:lnTo>
                    <a:pt x="66" y="92"/>
                  </a:lnTo>
                  <a:lnTo>
                    <a:pt x="72" y="95"/>
                  </a:lnTo>
                  <a:lnTo>
                    <a:pt x="79" y="97"/>
                  </a:lnTo>
                  <a:lnTo>
                    <a:pt x="88" y="99"/>
                  </a:lnTo>
                  <a:lnTo>
                    <a:pt x="97" y="99"/>
                  </a:lnTo>
                  <a:lnTo>
                    <a:pt x="106" y="99"/>
                  </a:lnTo>
                  <a:lnTo>
                    <a:pt x="114" y="97"/>
                  </a:lnTo>
                  <a:lnTo>
                    <a:pt x="121" y="95"/>
                  </a:lnTo>
                  <a:lnTo>
                    <a:pt x="127" y="93"/>
                  </a:lnTo>
                  <a:lnTo>
                    <a:pt x="132" y="89"/>
                  </a:lnTo>
                  <a:lnTo>
                    <a:pt x="137" y="86"/>
                  </a:lnTo>
                  <a:lnTo>
                    <a:pt x="140" y="81"/>
                  </a:lnTo>
                  <a:lnTo>
                    <a:pt x="143" y="77"/>
                  </a:lnTo>
                  <a:lnTo>
                    <a:pt x="202" y="77"/>
                  </a:lnTo>
                  <a:lnTo>
                    <a:pt x="194" y="88"/>
                  </a:lnTo>
                  <a:lnTo>
                    <a:pt x="185" y="97"/>
                  </a:lnTo>
                  <a:lnTo>
                    <a:pt x="174" y="104"/>
                  </a:lnTo>
                  <a:lnTo>
                    <a:pt x="161" y="111"/>
                  </a:lnTo>
                  <a:lnTo>
                    <a:pt x="146" y="116"/>
                  </a:lnTo>
                  <a:lnTo>
                    <a:pt x="130" y="120"/>
                  </a:lnTo>
                  <a:lnTo>
                    <a:pt x="112" y="122"/>
                  </a:lnTo>
                  <a:lnTo>
                    <a:pt x="93" y="123"/>
                  </a:lnTo>
                  <a:lnTo>
                    <a:pt x="72" y="122"/>
                  </a:lnTo>
                  <a:lnTo>
                    <a:pt x="54" y="120"/>
                  </a:lnTo>
                  <a:lnTo>
                    <a:pt x="38" y="117"/>
                  </a:lnTo>
                  <a:lnTo>
                    <a:pt x="25" y="111"/>
                  </a:lnTo>
                  <a:lnTo>
                    <a:pt x="14" y="104"/>
                  </a:lnTo>
                  <a:lnTo>
                    <a:pt x="7" y="96"/>
                  </a:lnTo>
                  <a:lnTo>
                    <a:pt x="1" y="86"/>
                  </a:lnTo>
                  <a:lnTo>
                    <a:pt x="0" y="74"/>
                  </a:lnTo>
                  <a:lnTo>
                    <a:pt x="2" y="59"/>
                  </a:lnTo>
                  <a:lnTo>
                    <a:pt x="8" y="45"/>
                  </a:lnTo>
                  <a:lnTo>
                    <a:pt x="17" y="32"/>
                  </a:lnTo>
                  <a:lnTo>
                    <a:pt x="31" y="22"/>
                  </a:lnTo>
                  <a:lnTo>
                    <a:pt x="47" y="12"/>
                  </a:lnTo>
                  <a:lnTo>
                    <a:pt x="67" y="6"/>
                  </a:lnTo>
                  <a:lnTo>
                    <a:pt x="91" y="1"/>
                  </a:lnTo>
                  <a:lnTo>
                    <a:pt x="118" y="0"/>
                  </a:lnTo>
                  <a:lnTo>
                    <a:pt x="137" y="1"/>
                  </a:lnTo>
                  <a:lnTo>
                    <a:pt x="154" y="2"/>
                  </a:lnTo>
                  <a:lnTo>
                    <a:pt x="170" y="5"/>
                  </a:lnTo>
                  <a:lnTo>
                    <a:pt x="184" y="10"/>
                  </a:lnTo>
                  <a:lnTo>
                    <a:pt x="195" y="17"/>
                  </a:lnTo>
                  <a:lnTo>
                    <a:pt x="204" y="24"/>
                  </a:lnTo>
                  <a:lnTo>
                    <a:pt x="210" y="33"/>
                  </a:lnTo>
                  <a:lnTo>
                    <a:pt x="212" y="4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6" name="Freeform 50"/>
            <p:cNvSpPr>
              <a:spLocks/>
            </p:cNvSpPr>
            <p:nvPr/>
          </p:nvSpPr>
          <p:spPr bwMode="auto">
            <a:xfrm>
              <a:off x="4330700" y="3983038"/>
              <a:ext cx="114300" cy="122237"/>
            </a:xfrm>
            <a:custGeom>
              <a:avLst/>
              <a:gdLst>
                <a:gd name="T0" fmla="*/ 2147483647 w 144"/>
                <a:gd name="T1" fmla="*/ 2147483647 h 154"/>
                <a:gd name="T2" fmla="*/ 2147483647 w 144"/>
                <a:gd name="T3" fmla="*/ 2147483647 h 154"/>
                <a:gd name="T4" fmla="*/ 2147483647 w 144"/>
                <a:gd name="T5" fmla="*/ 2147483647 h 154"/>
                <a:gd name="T6" fmla="*/ 2147483647 w 144"/>
                <a:gd name="T7" fmla="*/ 2147483647 h 154"/>
                <a:gd name="T8" fmla="*/ 2147483647 w 144"/>
                <a:gd name="T9" fmla="*/ 2147483647 h 154"/>
                <a:gd name="T10" fmla="*/ 2147483647 w 144"/>
                <a:gd name="T11" fmla="*/ 2147483647 h 154"/>
                <a:gd name="T12" fmla="*/ 2147483647 w 144"/>
                <a:gd name="T13" fmla="*/ 2147483647 h 154"/>
                <a:gd name="T14" fmla="*/ 2147483647 w 144"/>
                <a:gd name="T15" fmla="*/ 2147483647 h 154"/>
                <a:gd name="T16" fmla="*/ 2147483647 w 144"/>
                <a:gd name="T17" fmla="*/ 2147483647 h 154"/>
                <a:gd name="T18" fmla="*/ 2147483647 w 144"/>
                <a:gd name="T19" fmla="*/ 2147483647 h 154"/>
                <a:gd name="T20" fmla="*/ 2147483647 w 144"/>
                <a:gd name="T21" fmla="*/ 2147483647 h 154"/>
                <a:gd name="T22" fmla="*/ 2147483647 w 144"/>
                <a:gd name="T23" fmla="*/ 2147483647 h 154"/>
                <a:gd name="T24" fmla="*/ 2147483647 w 144"/>
                <a:gd name="T25" fmla="*/ 2147483647 h 154"/>
                <a:gd name="T26" fmla="*/ 2147483647 w 144"/>
                <a:gd name="T27" fmla="*/ 2147483647 h 154"/>
                <a:gd name="T28" fmla="*/ 2147483647 w 144"/>
                <a:gd name="T29" fmla="*/ 2147483647 h 154"/>
                <a:gd name="T30" fmla="*/ 2147483647 w 144"/>
                <a:gd name="T31" fmla="*/ 2147483647 h 154"/>
                <a:gd name="T32" fmla="*/ 2147483647 w 144"/>
                <a:gd name="T33" fmla="*/ 2147483647 h 154"/>
                <a:gd name="T34" fmla="*/ 2147483647 w 144"/>
                <a:gd name="T35" fmla="*/ 2147483647 h 154"/>
                <a:gd name="T36" fmla="*/ 2147483647 w 144"/>
                <a:gd name="T37" fmla="*/ 2147483647 h 154"/>
                <a:gd name="T38" fmla="*/ 2147483647 w 144"/>
                <a:gd name="T39" fmla="*/ 2147483647 h 154"/>
                <a:gd name="T40" fmla="*/ 2147483647 w 144"/>
                <a:gd name="T41" fmla="*/ 2147483647 h 154"/>
                <a:gd name="T42" fmla="*/ 2147483647 w 144"/>
                <a:gd name="T43" fmla="*/ 2147483647 h 154"/>
                <a:gd name="T44" fmla="*/ 2147483647 w 144"/>
                <a:gd name="T45" fmla="*/ 2147483647 h 154"/>
                <a:gd name="T46" fmla="*/ 2147483647 w 144"/>
                <a:gd name="T47" fmla="*/ 2147483647 h 154"/>
                <a:gd name="T48" fmla="*/ 2147483647 w 144"/>
                <a:gd name="T49" fmla="*/ 2147483647 h 154"/>
                <a:gd name="T50" fmla="*/ 2147483647 w 144"/>
                <a:gd name="T51" fmla="*/ 2147483647 h 154"/>
                <a:gd name="T52" fmla="*/ 2147483647 w 144"/>
                <a:gd name="T53" fmla="*/ 2147483647 h 154"/>
                <a:gd name="T54" fmla="*/ 2147483647 w 144"/>
                <a:gd name="T55" fmla="*/ 2147483647 h 154"/>
                <a:gd name="T56" fmla="*/ 2147483647 w 144"/>
                <a:gd name="T57" fmla="*/ 2147483647 h 154"/>
                <a:gd name="T58" fmla="*/ 2147483647 w 144"/>
                <a:gd name="T59" fmla="*/ 2147483647 h 154"/>
                <a:gd name="T60" fmla="*/ 2147483647 w 144"/>
                <a:gd name="T61" fmla="*/ 2147483647 h 154"/>
                <a:gd name="T62" fmla="*/ 2147483647 w 144"/>
                <a:gd name="T63" fmla="*/ 2147483647 h 154"/>
                <a:gd name="T64" fmla="*/ 2147483647 w 144"/>
                <a:gd name="T65" fmla="*/ 2147483647 h 154"/>
                <a:gd name="T66" fmla="*/ 2147483647 w 144"/>
                <a:gd name="T67" fmla="*/ 2147483647 h 154"/>
                <a:gd name="T68" fmla="*/ 2147483647 w 144"/>
                <a:gd name="T69" fmla="*/ 2147483647 h 154"/>
                <a:gd name="T70" fmla="*/ 2147483647 w 144"/>
                <a:gd name="T71" fmla="*/ 2147483647 h 154"/>
                <a:gd name="T72" fmla="*/ 2147483647 w 144"/>
                <a:gd name="T73" fmla="*/ 2147483647 h 154"/>
                <a:gd name="T74" fmla="*/ 2147483647 w 144"/>
                <a:gd name="T75" fmla="*/ 2147483647 h 154"/>
                <a:gd name="T76" fmla="*/ 2147483647 w 144"/>
                <a:gd name="T77" fmla="*/ 2147483647 h 154"/>
                <a:gd name="T78" fmla="*/ 0 w 144"/>
                <a:gd name="T79" fmla="*/ 2147483647 h 154"/>
                <a:gd name="T80" fmla="*/ 2147483647 w 144"/>
                <a:gd name="T81" fmla="*/ 2147483647 h 154"/>
                <a:gd name="T82" fmla="*/ 2147483647 w 144"/>
                <a:gd name="T83" fmla="*/ 2147483647 h 154"/>
                <a:gd name="T84" fmla="*/ 2147483647 w 144"/>
                <a:gd name="T85" fmla="*/ 0 h 154"/>
                <a:gd name="T86" fmla="*/ 2147483647 w 144"/>
                <a:gd name="T87" fmla="*/ 0 h 154"/>
                <a:gd name="T88" fmla="*/ 2147483647 w 144"/>
                <a:gd name="T89" fmla="*/ 2147483647 h 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154"/>
                <a:gd name="T137" fmla="*/ 144 w 144"/>
                <a:gd name="T138" fmla="*/ 154 h 1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154">
                  <a:moveTo>
                    <a:pt x="103" y="35"/>
                  </a:moveTo>
                  <a:lnTo>
                    <a:pt x="144" y="35"/>
                  </a:lnTo>
                  <a:lnTo>
                    <a:pt x="135" y="57"/>
                  </a:lnTo>
                  <a:lnTo>
                    <a:pt x="95" y="57"/>
                  </a:lnTo>
                  <a:lnTo>
                    <a:pt x="72" y="116"/>
                  </a:lnTo>
                  <a:lnTo>
                    <a:pt x="71" y="117"/>
                  </a:lnTo>
                  <a:lnTo>
                    <a:pt x="71" y="119"/>
                  </a:lnTo>
                  <a:lnTo>
                    <a:pt x="70" y="120"/>
                  </a:lnTo>
                  <a:lnTo>
                    <a:pt x="70" y="121"/>
                  </a:lnTo>
                  <a:lnTo>
                    <a:pt x="72" y="126"/>
                  </a:lnTo>
                  <a:lnTo>
                    <a:pt x="78" y="128"/>
                  </a:lnTo>
                  <a:lnTo>
                    <a:pt x="84" y="130"/>
                  </a:lnTo>
                  <a:lnTo>
                    <a:pt x="90" y="130"/>
                  </a:lnTo>
                  <a:lnTo>
                    <a:pt x="96" y="130"/>
                  </a:lnTo>
                  <a:lnTo>
                    <a:pt x="101" y="129"/>
                  </a:lnTo>
                  <a:lnTo>
                    <a:pt x="106" y="129"/>
                  </a:lnTo>
                  <a:lnTo>
                    <a:pt x="112" y="129"/>
                  </a:lnTo>
                  <a:lnTo>
                    <a:pt x="101" y="153"/>
                  </a:lnTo>
                  <a:lnTo>
                    <a:pt x="97" y="153"/>
                  </a:lnTo>
                  <a:lnTo>
                    <a:pt x="93" y="154"/>
                  </a:lnTo>
                  <a:lnTo>
                    <a:pt x="88" y="154"/>
                  </a:lnTo>
                  <a:lnTo>
                    <a:pt x="84" y="154"/>
                  </a:lnTo>
                  <a:lnTo>
                    <a:pt x="79" y="154"/>
                  </a:lnTo>
                  <a:lnTo>
                    <a:pt x="74" y="154"/>
                  </a:lnTo>
                  <a:lnTo>
                    <a:pt x="70" y="154"/>
                  </a:lnTo>
                  <a:lnTo>
                    <a:pt x="66" y="154"/>
                  </a:lnTo>
                  <a:lnTo>
                    <a:pt x="55" y="154"/>
                  </a:lnTo>
                  <a:lnTo>
                    <a:pt x="46" y="153"/>
                  </a:lnTo>
                  <a:lnTo>
                    <a:pt x="36" y="152"/>
                  </a:lnTo>
                  <a:lnTo>
                    <a:pt x="28" y="150"/>
                  </a:lnTo>
                  <a:lnTo>
                    <a:pt x="21" y="147"/>
                  </a:lnTo>
                  <a:lnTo>
                    <a:pt x="16" y="143"/>
                  </a:lnTo>
                  <a:lnTo>
                    <a:pt x="13" y="136"/>
                  </a:lnTo>
                  <a:lnTo>
                    <a:pt x="12" y="130"/>
                  </a:lnTo>
                  <a:lnTo>
                    <a:pt x="12" y="128"/>
                  </a:lnTo>
                  <a:lnTo>
                    <a:pt x="13" y="126"/>
                  </a:lnTo>
                  <a:lnTo>
                    <a:pt x="13" y="123"/>
                  </a:lnTo>
                  <a:lnTo>
                    <a:pt x="14" y="120"/>
                  </a:lnTo>
                  <a:lnTo>
                    <a:pt x="37" y="57"/>
                  </a:lnTo>
                  <a:lnTo>
                    <a:pt x="0" y="57"/>
                  </a:lnTo>
                  <a:lnTo>
                    <a:pt x="7" y="35"/>
                  </a:lnTo>
                  <a:lnTo>
                    <a:pt x="46" y="35"/>
                  </a:lnTo>
                  <a:lnTo>
                    <a:pt x="58" y="0"/>
                  </a:lnTo>
                  <a:lnTo>
                    <a:pt x="116" y="0"/>
                  </a:lnTo>
                  <a:lnTo>
                    <a:pt x="10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7" name="Freeform 51"/>
            <p:cNvSpPr>
              <a:spLocks noEditPoints="1"/>
            </p:cNvSpPr>
            <p:nvPr/>
          </p:nvSpPr>
          <p:spPr bwMode="auto">
            <a:xfrm>
              <a:off x="4440238" y="3975100"/>
              <a:ext cx="95250" cy="128588"/>
            </a:xfrm>
            <a:custGeom>
              <a:avLst/>
              <a:gdLst>
                <a:gd name="T0" fmla="*/ 2147483647 w 121"/>
                <a:gd name="T1" fmla="*/ 2147483647 h 161"/>
                <a:gd name="T2" fmla="*/ 2147483647 w 121"/>
                <a:gd name="T3" fmla="*/ 2147483647 h 161"/>
                <a:gd name="T4" fmla="*/ 2147483647 w 121"/>
                <a:gd name="T5" fmla="*/ 2147483647 h 161"/>
                <a:gd name="T6" fmla="*/ 0 w 121"/>
                <a:gd name="T7" fmla="*/ 2147483647 h 161"/>
                <a:gd name="T8" fmla="*/ 2147483647 w 121"/>
                <a:gd name="T9" fmla="*/ 2147483647 h 161"/>
                <a:gd name="T10" fmla="*/ 2147483647 w 121"/>
                <a:gd name="T11" fmla="*/ 2147483647 h 161"/>
                <a:gd name="T12" fmla="*/ 2147483647 w 121"/>
                <a:gd name="T13" fmla="*/ 2147483647 h 161"/>
                <a:gd name="T14" fmla="*/ 2147483647 w 121"/>
                <a:gd name="T15" fmla="*/ 0 h 161"/>
                <a:gd name="T16" fmla="*/ 2147483647 w 121"/>
                <a:gd name="T17" fmla="*/ 0 h 161"/>
                <a:gd name="T18" fmla="*/ 2147483647 w 121"/>
                <a:gd name="T19" fmla="*/ 2147483647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61"/>
                <a:gd name="T32" fmla="*/ 121 w 12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61">
                  <a:moveTo>
                    <a:pt x="45" y="44"/>
                  </a:moveTo>
                  <a:lnTo>
                    <a:pt x="104" y="44"/>
                  </a:lnTo>
                  <a:lnTo>
                    <a:pt x="59" y="161"/>
                  </a:lnTo>
                  <a:lnTo>
                    <a:pt x="0" y="161"/>
                  </a:lnTo>
                  <a:lnTo>
                    <a:pt x="45" y="44"/>
                  </a:lnTo>
                  <a:close/>
                  <a:moveTo>
                    <a:pt x="110" y="26"/>
                  </a:moveTo>
                  <a:lnTo>
                    <a:pt x="53" y="26"/>
                  </a:lnTo>
                  <a:lnTo>
                    <a:pt x="62" y="0"/>
                  </a:lnTo>
                  <a:lnTo>
                    <a:pt x="121" y="0"/>
                  </a:lnTo>
                  <a:lnTo>
                    <a:pt x="1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8" name="Freeform 52"/>
            <p:cNvSpPr>
              <a:spLocks/>
            </p:cNvSpPr>
            <p:nvPr/>
          </p:nvSpPr>
          <p:spPr bwMode="auto">
            <a:xfrm>
              <a:off x="4527550" y="4008438"/>
              <a:ext cx="180975" cy="95250"/>
            </a:xfrm>
            <a:custGeom>
              <a:avLst/>
              <a:gdLst>
                <a:gd name="T0" fmla="*/ 2147483647 w 227"/>
                <a:gd name="T1" fmla="*/ 2147483647 h 120"/>
                <a:gd name="T2" fmla="*/ 2147483647 w 227"/>
                <a:gd name="T3" fmla="*/ 2147483647 h 120"/>
                <a:gd name="T4" fmla="*/ 2147483647 w 227"/>
                <a:gd name="T5" fmla="*/ 2147483647 h 120"/>
                <a:gd name="T6" fmla="*/ 2147483647 w 227"/>
                <a:gd name="T7" fmla="*/ 2147483647 h 120"/>
                <a:gd name="T8" fmla="*/ 2147483647 w 227"/>
                <a:gd name="T9" fmla="*/ 2147483647 h 120"/>
                <a:gd name="T10" fmla="*/ 2147483647 w 227"/>
                <a:gd name="T11" fmla="*/ 2147483647 h 120"/>
                <a:gd name="T12" fmla="*/ 2147483647 w 227"/>
                <a:gd name="T13" fmla="*/ 2147483647 h 120"/>
                <a:gd name="T14" fmla="*/ 2147483647 w 227"/>
                <a:gd name="T15" fmla="*/ 2147483647 h 120"/>
                <a:gd name="T16" fmla="*/ 2147483647 w 227"/>
                <a:gd name="T17" fmla="*/ 2147483647 h 120"/>
                <a:gd name="T18" fmla="*/ 2147483647 w 227"/>
                <a:gd name="T19" fmla="*/ 2147483647 h 120"/>
                <a:gd name="T20" fmla="*/ 2147483647 w 227"/>
                <a:gd name="T21" fmla="*/ 0 h 120"/>
                <a:gd name="T22" fmla="*/ 2147483647 w 227"/>
                <a:gd name="T23" fmla="*/ 0 h 120"/>
                <a:gd name="T24" fmla="*/ 2147483647 w 227"/>
                <a:gd name="T25" fmla="*/ 2147483647 h 120"/>
                <a:gd name="T26" fmla="*/ 2147483647 w 227"/>
                <a:gd name="T27" fmla="*/ 2147483647 h 120"/>
                <a:gd name="T28" fmla="*/ 2147483647 w 227"/>
                <a:gd name="T29" fmla="*/ 2147483647 h 120"/>
                <a:gd name="T30" fmla="*/ 2147483647 w 227"/>
                <a:gd name="T31" fmla="*/ 2147483647 h 120"/>
                <a:gd name="T32" fmla="*/ 2147483647 w 227"/>
                <a:gd name="T33" fmla="*/ 2147483647 h 120"/>
                <a:gd name="T34" fmla="*/ 2147483647 w 227"/>
                <a:gd name="T35" fmla="*/ 2147483647 h 120"/>
                <a:gd name="T36" fmla="*/ 2147483647 w 227"/>
                <a:gd name="T37" fmla="*/ 2147483647 h 120"/>
                <a:gd name="T38" fmla="*/ 2147483647 w 227"/>
                <a:gd name="T39" fmla="*/ 2147483647 h 120"/>
                <a:gd name="T40" fmla="*/ 2147483647 w 227"/>
                <a:gd name="T41" fmla="*/ 2147483647 h 120"/>
                <a:gd name="T42" fmla="*/ 2147483647 w 227"/>
                <a:gd name="T43" fmla="*/ 2147483647 h 120"/>
                <a:gd name="T44" fmla="*/ 2147483647 w 227"/>
                <a:gd name="T45" fmla="*/ 2147483647 h 120"/>
                <a:gd name="T46" fmla="*/ 2147483647 w 227"/>
                <a:gd name="T47" fmla="*/ 2147483647 h 120"/>
                <a:gd name="T48" fmla="*/ 2147483647 w 227"/>
                <a:gd name="T49" fmla="*/ 2147483647 h 120"/>
                <a:gd name="T50" fmla="*/ 2147483647 w 227"/>
                <a:gd name="T51" fmla="*/ 2147483647 h 120"/>
                <a:gd name="T52" fmla="*/ 2147483647 w 227"/>
                <a:gd name="T53" fmla="*/ 2147483647 h 120"/>
                <a:gd name="T54" fmla="*/ 2147483647 w 227"/>
                <a:gd name="T55" fmla="*/ 2147483647 h 120"/>
                <a:gd name="T56" fmla="*/ 2147483647 w 227"/>
                <a:gd name="T57" fmla="*/ 2147483647 h 120"/>
                <a:gd name="T58" fmla="*/ 2147483647 w 227"/>
                <a:gd name="T59" fmla="*/ 2147483647 h 120"/>
                <a:gd name="T60" fmla="*/ 2147483647 w 227"/>
                <a:gd name="T61" fmla="*/ 2147483647 h 120"/>
                <a:gd name="T62" fmla="*/ 2147483647 w 227"/>
                <a:gd name="T63" fmla="*/ 2147483647 h 120"/>
                <a:gd name="T64" fmla="*/ 2147483647 w 227"/>
                <a:gd name="T65" fmla="*/ 2147483647 h 120"/>
                <a:gd name="T66" fmla="*/ 2147483647 w 227"/>
                <a:gd name="T67" fmla="*/ 2147483647 h 120"/>
                <a:gd name="T68" fmla="*/ 2147483647 w 227"/>
                <a:gd name="T69" fmla="*/ 2147483647 h 120"/>
                <a:gd name="T70" fmla="*/ 2147483647 w 227"/>
                <a:gd name="T71" fmla="*/ 2147483647 h 120"/>
                <a:gd name="T72" fmla="*/ 2147483647 w 227"/>
                <a:gd name="T73" fmla="*/ 2147483647 h 120"/>
                <a:gd name="T74" fmla="*/ 2147483647 w 227"/>
                <a:gd name="T75" fmla="*/ 2147483647 h 120"/>
                <a:gd name="T76" fmla="*/ 2147483647 w 227"/>
                <a:gd name="T77" fmla="*/ 2147483647 h 120"/>
                <a:gd name="T78" fmla="*/ 2147483647 w 227"/>
                <a:gd name="T79" fmla="*/ 2147483647 h 120"/>
                <a:gd name="T80" fmla="*/ 2147483647 w 227"/>
                <a:gd name="T81" fmla="*/ 2147483647 h 120"/>
                <a:gd name="T82" fmla="*/ 2147483647 w 227"/>
                <a:gd name="T83" fmla="*/ 2147483647 h 120"/>
                <a:gd name="T84" fmla="*/ 2147483647 w 227"/>
                <a:gd name="T85" fmla="*/ 2147483647 h 120"/>
                <a:gd name="T86" fmla="*/ 2147483647 w 227"/>
                <a:gd name="T87" fmla="*/ 2147483647 h 120"/>
                <a:gd name="T88" fmla="*/ 0 w 227"/>
                <a:gd name="T89" fmla="*/ 2147483647 h 120"/>
                <a:gd name="T90" fmla="*/ 2147483647 w 227"/>
                <a:gd name="T91" fmla="*/ 2147483647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120"/>
                <a:gd name="T140" fmla="*/ 227 w 227"/>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120">
                  <a:moveTo>
                    <a:pt x="44" y="3"/>
                  </a:moveTo>
                  <a:lnTo>
                    <a:pt x="98" y="3"/>
                  </a:lnTo>
                  <a:lnTo>
                    <a:pt x="93" y="20"/>
                  </a:lnTo>
                  <a:lnTo>
                    <a:pt x="101" y="15"/>
                  </a:lnTo>
                  <a:lnTo>
                    <a:pt x="108" y="11"/>
                  </a:lnTo>
                  <a:lnTo>
                    <a:pt x="117" y="8"/>
                  </a:lnTo>
                  <a:lnTo>
                    <a:pt x="125" y="5"/>
                  </a:lnTo>
                  <a:lnTo>
                    <a:pt x="135" y="3"/>
                  </a:lnTo>
                  <a:lnTo>
                    <a:pt x="145" y="1"/>
                  </a:lnTo>
                  <a:lnTo>
                    <a:pt x="155" y="0"/>
                  </a:lnTo>
                  <a:lnTo>
                    <a:pt x="167" y="0"/>
                  </a:lnTo>
                  <a:lnTo>
                    <a:pt x="180" y="1"/>
                  </a:lnTo>
                  <a:lnTo>
                    <a:pt x="193" y="2"/>
                  </a:lnTo>
                  <a:lnTo>
                    <a:pt x="204" y="5"/>
                  </a:lnTo>
                  <a:lnTo>
                    <a:pt x="212" y="8"/>
                  </a:lnTo>
                  <a:lnTo>
                    <a:pt x="219" y="13"/>
                  </a:lnTo>
                  <a:lnTo>
                    <a:pt x="223" y="19"/>
                  </a:lnTo>
                  <a:lnTo>
                    <a:pt x="226" y="25"/>
                  </a:lnTo>
                  <a:lnTo>
                    <a:pt x="227" y="31"/>
                  </a:lnTo>
                  <a:lnTo>
                    <a:pt x="226" y="36"/>
                  </a:lnTo>
                  <a:lnTo>
                    <a:pt x="225" y="42"/>
                  </a:lnTo>
                  <a:lnTo>
                    <a:pt x="223" y="48"/>
                  </a:lnTo>
                  <a:lnTo>
                    <a:pt x="222" y="52"/>
                  </a:lnTo>
                  <a:lnTo>
                    <a:pt x="195" y="120"/>
                  </a:lnTo>
                  <a:lnTo>
                    <a:pt x="139" y="120"/>
                  </a:lnTo>
                  <a:lnTo>
                    <a:pt x="164" y="52"/>
                  </a:lnTo>
                  <a:lnTo>
                    <a:pt x="166" y="49"/>
                  </a:lnTo>
                  <a:lnTo>
                    <a:pt x="167" y="45"/>
                  </a:lnTo>
                  <a:lnTo>
                    <a:pt x="168" y="41"/>
                  </a:lnTo>
                  <a:lnTo>
                    <a:pt x="168" y="37"/>
                  </a:lnTo>
                  <a:lnTo>
                    <a:pt x="166" y="33"/>
                  </a:lnTo>
                  <a:lnTo>
                    <a:pt x="159" y="29"/>
                  </a:lnTo>
                  <a:lnTo>
                    <a:pt x="150" y="27"/>
                  </a:lnTo>
                  <a:lnTo>
                    <a:pt x="140" y="26"/>
                  </a:lnTo>
                  <a:lnTo>
                    <a:pt x="128" y="27"/>
                  </a:lnTo>
                  <a:lnTo>
                    <a:pt x="118" y="29"/>
                  </a:lnTo>
                  <a:lnTo>
                    <a:pt x="108" y="32"/>
                  </a:lnTo>
                  <a:lnTo>
                    <a:pt x="101" y="35"/>
                  </a:lnTo>
                  <a:lnTo>
                    <a:pt x="94" y="41"/>
                  </a:lnTo>
                  <a:lnTo>
                    <a:pt x="89" y="46"/>
                  </a:lnTo>
                  <a:lnTo>
                    <a:pt x="85" y="52"/>
                  </a:lnTo>
                  <a:lnTo>
                    <a:pt x="81" y="58"/>
                  </a:lnTo>
                  <a:lnTo>
                    <a:pt x="58" y="120"/>
                  </a:lnTo>
                  <a:lnTo>
                    <a:pt x="0" y="12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9" name="Freeform 53"/>
            <p:cNvSpPr>
              <a:spLocks/>
            </p:cNvSpPr>
            <p:nvPr/>
          </p:nvSpPr>
          <p:spPr bwMode="auto">
            <a:xfrm>
              <a:off x="2992438" y="3962400"/>
              <a:ext cx="295275" cy="127000"/>
            </a:xfrm>
            <a:custGeom>
              <a:avLst/>
              <a:gdLst>
                <a:gd name="T0" fmla="*/ 2147483647 w 371"/>
                <a:gd name="T1" fmla="*/ 0 h 160"/>
                <a:gd name="T2" fmla="*/ 2147483647 w 371"/>
                <a:gd name="T3" fmla="*/ 0 h 160"/>
                <a:gd name="T4" fmla="*/ 2147483647 w 371"/>
                <a:gd name="T5" fmla="*/ 2147483647 h 160"/>
                <a:gd name="T6" fmla="*/ 2147483647 w 371"/>
                <a:gd name="T7" fmla="*/ 2147483647 h 160"/>
                <a:gd name="T8" fmla="*/ 2147483647 w 371"/>
                <a:gd name="T9" fmla="*/ 0 h 160"/>
                <a:gd name="T10" fmla="*/ 2147483647 w 371"/>
                <a:gd name="T11" fmla="*/ 0 h 160"/>
                <a:gd name="T12" fmla="*/ 2147483647 w 371"/>
                <a:gd name="T13" fmla="*/ 2147483647 h 160"/>
                <a:gd name="T14" fmla="*/ 2147483647 w 371"/>
                <a:gd name="T15" fmla="*/ 2147483647 h 160"/>
                <a:gd name="T16" fmla="*/ 2147483647 w 371"/>
                <a:gd name="T17" fmla="*/ 2147483647 h 160"/>
                <a:gd name="T18" fmla="*/ 2147483647 w 371"/>
                <a:gd name="T19" fmla="*/ 2147483647 h 160"/>
                <a:gd name="T20" fmla="*/ 2147483647 w 371"/>
                <a:gd name="T21" fmla="*/ 2147483647 h 160"/>
                <a:gd name="T22" fmla="*/ 2147483647 w 371"/>
                <a:gd name="T23" fmla="*/ 2147483647 h 160"/>
                <a:gd name="T24" fmla="*/ 2147483647 w 371"/>
                <a:gd name="T25" fmla="*/ 2147483647 h 160"/>
                <a:gd name="T26" fmla="*/ 2147483647 w 371"/>
                <a:gd name="T27" fmla="*/ 2147483647 h 160"/>
                <a:gd name="T28" fmla="*/ 2147483647 w 371"/>
                <a:gd name="T29" fmla="*/ 2147483647 h 160"/>
                <a:gd name="T30" fmla="*/ 0 w 371"/>
                <a:gd name="T31" fmla="*/ 2147483647 h 160"/>
                <a:gd name="T32" fmla="*/ 2147483647 w 371"/>
                <a:gd name="T33" fmla="*/ 0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60"/>
                <a:gd name="T53" fmla="*/ 371 w 371"/>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60">
                  <a:moveTo>
                    <a:pt x="61" y="0"/>
                  </a:moveTo>
                  <a:lnTo>
                    <a:pt x="148" y="0"/>
                  </a:lnTo>
                  <a:lnTo>
                    <a:pt x="171" y="116"/>
                  </a:lnTo>
                  <a:lnTo>
                    <a:pt x="284" y="0"/>
                  </a:lnTo>
                  <a:lnTo>
                    <a:pt x="371" y="0"/>
                  </a:lnTo>
                  <a:lnTo>
                    <a:pt x="310" y="160"/>
                  </a:lnTo>
                  <a:lnTo>
                    <a:pt x="251" y="160"/>
                  </a:lnTo>
                  <a:lnTo>
                    <a:pt x="304" y="33"/>
                  </a:lnTo>
                  <a:lnTo>
                    <a:pt x="303" y="33"/>
                  </a:lnTo>
                  <a:lnTo>
                    <a:pt x="180" y="160"/>
                  </a:lnTo>
                  <a:lnTo>
                    <a:pt x="131" y="160"/>
                  </a:lnTo>
                  <a:lnTo>
                    <a:pt x="103" y="33"/>
                  </a:lnTo>
                  <a:lnTo>
                    <a:pt x="59" y="160"/>
                  </a:lnTo>
                  <a:lnTo>
                    <a:pt x="0" y="16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0" name="Freeform 54"/>
            <p:cNvSpPr>
              <a:spLocks noEditPoints="1"/>
            </p:cNvSpPr>
            <p:nvPr/>
          </p:nvSpPr>
          <p:spPr bwMode="auto">
            <a:xfrm>
              <a:off x="3284538" y="3995738"/>
              <a:ext cx="173037" cy="96837"/>
            </a:xfrm>
            <a:custGeom>
              <a:avLst/>
              <a:gdLst>
                <a:gd name="T0" fmla="*/ 2147483647 w 217"/>
                <a:gd name="T1" fmla="*/ 2147483647 h 124"/>
                <a:gd name="T2" fmla="*/ 2147483647 w 217"/>
                <a:gd name="T3" fmla="*/ 2147483647 h 124"/>
                <a:gd name="T4" fmla="*/ 2147483647 w 217"/>
                <a:gd name="T5" fmla="*/ 2147483647 h 124"/>
                <a:gd name="T6" fmla="*/ 2147483647 w 217"/>
                <a:gd name="T7" fmla="*/ 2147483647 h 124"/>
                <a:gd name="T8" fmla="*/ 2147483647 w 217"/>
                <a:gd name="T9" fmla="*/ 2147483647 h 124"/>
                <a:gd name="T10" fmla="*/ 2147483647 w 217"/>
                <a:gd name="T11" fmla="*/ 2147483647 h 124"/>
                <a:gd name="T12" fmla="*/ 2147483647 w 217"/>
                <a:gd name="T13" fmla="*/ 2147483647 h 124"/>
                <a:gd name="T14" fmla="*/ 2147483647 w 217"/>
                <a:gd name="T15" fmla="*/ 2147483647 h 124"/>
                <a:gd name="T16" fmla="*/ 2147483647 w 217"/>
                <a:gd name="T17" fmla="*/ 2147483647 h 124"/>
                <a:gd name="T18" fmla="*/ 2147483647 w 217"/>
                <a:gd name="T19" fmla="*/ 2147483647 h 124"/>
                <a:gd name="T20" fmla="*/ 2147483647 w 217"/>
                <a:gd name="T21" fmla="*/ 2147483647 h 124"/>
                <a:gd name="T22" fmla="*/ 2147483647 w 217"/>
                <a:gd name="T23" fmla="*/ 2147483647 h 124"/>
                <a:gd name="T24" fmla="*/ 2147483647 w 217"/>
                <a:gd name="T25" fmla="*/ 2147483647 h 124"/>
                <a:gd name="T26" fmla="*/ 2147483647 w 217"/>
                <a:gd name="T27" fmla="*/ 2147483647 h 124"/>
                <a:gd name="T28" fmla="*/ 2147483647 w 217"/>
                <a:gd name="T29" fmla="*/ 2147483647 h 124"/>
                <a:gd name="T30" fmla="*/ 2147483647 w 217"/>
                <a:gd name="T31" fmla="*/ 2147483647 h 124"/>
                <a:gd name="T32" fmla="*/ 2147483647 w 217"/>
                <a:gd name="T33" fmla="*/ 2147483647 h 124"/>
                <a:gd name="T34" fmla="*/ 2147483647 w 217"/>
                <a:gd name="T35" fmla="*/ 2147483647 h 124"/>
                <a:gd name="T36" fmla="*/ 2147483647 w 217"/>
                <a:gd name="T37" fmla="*/ 2147483647 h 124"/>
                <a:gd name="T38" fmla="*/ 2147483647 w 217"/>
                <a:gd name="T39" fmla="*/ 2147483647 h 124"/>
                <a:gd name="T40" fmla="*/ 2147483647 w 217"/>
                <a:gd name="T41" fmla="*/ 2147483647 h 124"/>
                <a:gd name="T42" fmla="*/ 2147483647 w 217"/>
                <a:gd name="T43" fmla="*/ 2147483647 h 124"/>
                <a:gd name="T44" fmla="*/ 2147483647 w 217"/>
                <a:gd name="T45" fmla="*/ 2147483647 h 124"/>
                <a:gd name="T46" fmla="*/ 2147483647 w 217"/>
                <a:gd name="T47" fmla="*/ 2147483647 h 124"/>
                <a:gd name="T48" fmla="*/ 2147483647 w 217"/>
                <a:gd name="T49" fmla="*/ 2147483647 h 124"/>
                <a:gd name="T50" fmla="*/ 2147483647 w 217"/>
                <a:gd name="T51" fmla="*/ 2147483647 h 124"/>
                <a:gd name="T52" fmla="*/ 2147483647 w 217"/>
                <a:gd name="T53" fmla="*/ 2147483647 h 124"/>
                <a:gd name="T54" fmla="*/ 2147483647 w 217"/>
                <a:gd name="T55" fmla="*/ 2147483647 h 124"/>
                <a:gd name="T56" fmla="*/ 2147483647 w 217"/>
                <a:gd name="T57" fmla="*/ 2147483647 h 124"/>
                <a:gd name="T58" fmla="*/ 2147483647 w 217"/>
                <a:gd name="T59" fmla="*/ 2147483647 h 124"/>
                <a:gd name="T60" fmla="*/ 2147483647 w 217"/>
                <a:gd name="T61" fmla="*/ 2147483647 h 124"/>
                <a:gd name="T62" fmla="*/ 2147483647 w 217"/>
                <a:gd name="T63" fmla="*/ 2147483647 h 124"/>
                <a:gd name="T64" fmla="*/ 2147483647 w 217"/>
                <a:gd name="T65" fmla="*/ 2147483647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7"/>
                <a:gd name="T100" fmla="*/ 0 h 124"/>
                <a:gd name="T101" fmla="*/ 217 w 217"/>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7" h="124">
                  <a:moveTo>
                    <a:pt x="119" y="0"/>
                  </a:moveTo>
                  <a:lnTo>
                    <a:pt x="141" y="1"/>
                  </a:lnTo>
                  <a:lnTo>
                    <a:pt x="160" y="3"/>
                  </a:lnTo>
                  <a:lnTo>
                    <a:pt x="176" y="6"/>
                  </a:lnTo>
                  <a:lnTo>
                    <a:pt x="191" y="12"/>
                  </a:lnTo>
                  <a:lnTo>
                    <a:pt x="201" y="19"/>
                  </a:lnTo>
                  <a:lnTo>
                    <a:pt x="210" y="27"/>
                  </a:lnTo>
                  <a:lnTo>
                    <a:pt x="215" y="38"/>
                  </a:lnTo>
                  <a:lnTo>
                    <a:pt x="217" y="49"/>
                  </a:lnTo>
                  <a:lnTo>
                    <a:pt x="215" y="65"/>
                  </a:lnTo>
                  <a:lnTo>
                    <a:pt x="209" y="79"/>
                  </a:lnTo>
                  <a:lnTo>
                    <a:pt x="199" y="91"/>
                  </a:lnTo>
                  <a:lnTo>
                    <a:pt x="185" y="102"/>
                  </a:lnTo>
                  <a:lnTo>
                    <a:pt x="167" y="111"/>
                  </a:lnTo>
                  <a:lnTo>
                    <a:pt x="147" y="118"/>
                  </a:lnTo>
                  <a:lnTo>
                    <a:pt x="123" y="123"/>
                  </a:lnTo>
                  <a:lnTo>
                    <a:pt x="96" y="124"/>
                  </a:lnTo>
                  <a:lnTo>
                    <a:pt x="75" y="123"/>
                  </a:lnTo>
                  <a:lnTo>
                    <a:pt x="56" y="120"/>
                  </a:lnTo>
                  <a:lnTo>
                    <a:pt x="39" y="116"/>
                  </a:lnTo>
                  <a:lnTo>
                    <a:pt x="25" y="110"/>
                  </a:lnTo>
                  <a:lnTo>
                    <a:pt x="15" y="104"/>
                  </a:lnTo>
                  <a:lnTo>
                    <a:pt x="6" y="94"/>
                  </a:lnTo>
                  <a:lnTo>
                    <a:pt x="2" y="84"/>
                  </a:lnTo>
                  <a:lnTo>
                    <a:pt x="0" y="72"/>
                  </a:lnTo>
                  <a:lnTo>
                    <a:pt x="2" y="58"/>
                  </a:lnTo>
                  <a:lnTo>
                    <a:pt x="8" y="45"/>
                  </a:lnTo>
                  <a:lnTo>
                    <a:pt x="18" y="32"/>
                  </a:lnTo>
                  <a:lnTo>
                    <a:pt x="32" y="22"/>
                  </a:lnTo>
                  <a:lnTo>
                    <a:pt x="49" y="13"/>
                  </a:lnTo>
                  <a:lnTo>
                    <a:pt x="69" y="6"/>
                  </a:lnTo>
                  <a:lnTo>
                    <a:pt x="93" y="1"/>
                  </a:lnTo>
                  <a:lnTo>
                    <a:pt x="119" y="0"/>
                  </a:lnTo>
                  <a:close/>
                  <a:moveTo>
                    <a:pt x="99" y="98"/>
                  </a:moveTo>
                  <a:lnTo>
                    <a:pt x="114" y="97"/>
                  </a:lnTo>
                  <a:lnTo>
                    <a:pt x="126" y="93"/>
                  </a:lnTo>
                  <a:lnTo>
                    <a:pt x="136" y="88"/>
                  </a:lnTo>
                  <a:lnTo>
                    <a:pt x="145" y="82"/>
                  </a:lnTo>
                  <a:lnTo>
                    <a:pt x="151" y="73"/>
                  </a:lnTo>
                  <a:lnTo>
                    <a:pt x="157" y="65"/>
                  </a:lnTo>
                  <a:lnTo>
                    <a:pt x="159" y="57"/>
                  </a:lnTo>
                  <a:lnTo>
                    <a:pt x="160" y="49"/>
                  </a:lnTo>
                  <a:lnTo>
                    <a:pt x="159" y="44"/>
                  </a:lnTo>
                  <a:lnTo>
                    <a:pt x="158" y="39"/>
                  </a:lnTo>
                  <a:lnTo>
                    <a:pt x="155" y="35"/>
                  </a:lnTo>
                  <a:lnTo>
                    <a:pt x="150" y="31"/>
                  </a:lnTo>
                  <a:lnTo>
                    <a:pt x="145" y="28"/>
                  </a:lnTo>
                  <a:lnTo>
                    <a:pt x="137" y="26"/>
                  </a:lnTo>
                  <a:lnTo>
                    <a:pt x="129" y="24"/>
                  </a:lnTo>
                  <a:lnTo>
                    <a:pt x="118" y="24"/>
                  </a:lnTo>
                  <a:lnTo>
                    <a:pt x="103" y="25"/>
                  </a:lnTo>
                  <a:lnTo>
                    <a:pt x="91" y="29"/>
                  </a:lnTo>
                  <a:lnTo>
                    <a:pt x="80" y="35"/>
                  </a:lnTo>
                  <a:lnTo>
                    <a:pt x="72" y="41"/>
                  </a:lnTo>
                  <a:lnTo>
                    <a:pt x="65" y="49"/>
                  </a:lnTo>
                  <a:lnTo>
                    <a:pt x="61" y="57"/>
                  </a:lnTo>
                  <a:lnTo>
                    <a:pt x="59" y="65"/>
                  </a:lnTo>
                  <a:lnTo>
                    <a:pt x="57" y="72"/>
                  </a:lnTo>
                  <a:lnTo>
                    <a:pt x="59" y="78"/>
                  </a:lnTo>
                  <a:lnTo>
                    <a:pt x="60" y="83"/>
                  </a:lnTo>
                  <a:lnTo>
                    <a:pt x="63" y="87"/>
                  </a:lnTo>
                  <a:lnTo>
                    <a:pt x="68" y="91"/>
                  </a:lnTo>
                  <a:lnTo>
                    <a:pt x="73" y="94"/>
                  </a:lnTo>
                  <a:lnTo>
                    <a:pt x="81" y="96"/>
                  </a:lnTo>
                  <a:lnTo>
                    <a:pt x="89" y="97"/>
                  </a:lnTo>
                  <a:lnTo>
                    <a:pt x="99"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1" name="Freeform 55"/>
            <p:cNvSpPr>
              <a:spLocks/>
            </p:cNvSpPr>
            <p:nvPr/>
          </p:nvSpPr>
          <p:spPr bwMode="auto">
            <a:xfrm>
              <a:off x="3449638" y="3997325"/>
              <a:ext cx="195262" cy="92075"/>
            </a:xfrm>
            <a:custGeom>
              <a:avLst/>
              <a:gdLst>
                <a:gd name="T0" fmla="*/ 2147483647 w 246"/>
                <a:gd name="T1" fmla="*/ 2147483647 h 116"/>
                <a:gd name="T2" fmla="*/ 2147483647 w 246"/>
                <a:gd name="T3" fmla="*/ 2147483647 h 116"/>
                <a:gd name="T4" fmla="*/ 2147483647 w 246"/>
                <a:gd name="T5" fmla="*/ 2147483647 h 116"/>
                <a:gd name="T6" fmla="*/ 2147483647 w 246"/>
                <a:gd name="T7" fmla="*/ 2147483647 h 116"/>
                <a:gd name="T8" fmla="*/ 2147483647 w 246"/>
                <a:gd name="T9" fmla="*/ 2147483647 h 116"/>
                <a:gd name="T10" fmla="*/ 0 w 246"/>
                <a:gd name="T11" fmla="*/ 2147483647 h 116"/>
                <a:gd name="T12" fmla="*/ 2147483647 w 246"/>
                <a:gd name="T13" fmla="*/ 2147483647 h 116"/>
                <a:gd name="T14" fmla="*/ 2147483647 w 246"/>
                <a:gd name="T15" fmla="*/ 0 h 116"/>
                <a:gd name="T16" fmla="*/ 2147483647 w 246"/>
                <a:gd name="T17" fmla="*/ 0 h 116"/>
                <a:gd name="T18" fmla="*/ 2147483647 w 246"/>
                <a:gd name="T19" fmla="*/ 2147483647 h 116"/>
                <a:gd name="T20" fmla="*/ 2147483647 w 246"/>
                <a:gd name="T21" fmla="*/ 0 h 116"/>
                <a:gd name="T22" fmla="*/ 2147483647 w 246"/>
                <a:gd name="T23" fmla="*/ 0 h 116"/>
                <a:gd name="T24" fmla="*/ 2147483647 w 246"/>
                <a:gd name="T25" fmla="*/ 2147483647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116"/>
                <a:gd name="T41" fmla="*/ 246 w 246"/>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116">
                  <a:moveTo>
                    <a:pt x="160" y="56"/>
                  </a:moveTo>
                  <a:lnTo>
                    <a:pt x="212" y="116"/>
                  </a:lnTo>
                  <a:lnTo>
                    <a:pt x="152" y="116"/>
                  </a:lnTo>
                  <a:lnTo>
                    <a:pt x="121" y="79"/>
                  </a:lnTo>
                  <a:lnTo>
                    <a:pt x="66" y="116"/>
                  </a:lnTo>
                  <a:lnTo>
                    <a:pt x="0" y="116"/>
                  </a:lnTo>
                  <a:lnTo>
                    <a:pt x="98" y="55"/>
                  </a:lnTo>
                  <a:lnTo>
                    <a:pt x="50" y="0"/>
                  </a:lnTo>
                  <a:lnTo>
                    <a:pt x="112" y="0"/>
                  </a:lnTo>
                  <a:lnTo>
                    <a:pt x="135" y="34"/>
                  </a:lnTo>
                  <a:lnTo>
                    <a:pt x="182" y="0"/>
                  </a:lnTo>
                  <a:lnTo>
                    <a:pt x="246" y="0"/>
                  </a:lnTo>
                  <a:lnTo>
                    <a:pt x="16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2" name="Freeform 56"/>
            <p:cNvSpPr>
              <a:spLocks noEditPoints="1"/>
            </p:cNvSpPr>
            <p:nvPr/>
          </p:nvSpPr>
          <p:spPr bwMode="auto">
            <a:xfrm>
              <a:off x="3640138" y="3962400"/>
              <a:ext cx="95250" cy="127000"/>
            </a:xfrm>
            <a:custGeom>
              <a:avLst/>
              <a:gdLst>
                <a:gd name="T0" fmla="*/ 2147483647 w 119"/>
                <a:gd name="T1" fmla="*/ 2147483647 h 160"/>
                <a:gd name="T2" fmla="*/ 2147483647 w 119"/>
                <a:gd name="T3" fmla="*/ 2147483647 h 160"/>
                <a:gd name="T4" fmla="*/ 2147483647 w 119"/>
                <a:gd name="T5" fmla="*/ 2147483647 h 160"/>
                <a:gd name="T6" fmla="*/ 0 w 119"/>
                <a:gd name="T7" fmla="*/ 2147483647 h 160"/>
                <a:gd name="T8" fmla="*/ 2147483647 w 119"/>
                <a:gd name="T9" fmla="*/ 2147483647 h 160"/>
                <a:gd name="T10" fmla="*/ 2147483647 w 119"/>
                <a:gd name="T11" fmla="*/ 2147483647 h 160"/>
                <a:gd name="T12" fmla="*/ 2147483647 w 119"/>
                <a:gd name="T13" fmla="*/ 2147483647 h 160"/>
                <a:gd name="T14" fmla="*/ 2147483647 w 119"/>
                <a:gd name="T15" fmla="*/ 0 h 160"/>
                <a:gd name="T16" fmla="*/ 2147483647 w 119"/>
                <a:gd name="T17" fmla="*/ 0 h 160"/>
                <a:gd name="T18" fmla="*/ 2147483647 w 119"/>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60"/>
                <a:gd name="T32" fmla="*/ 119 w 119"/>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60">
                  <a:moveTo>
                    <a:pt x="45" y="44"/>
                  </a:moveTo>
                  <a:lnTo>
                    <a:pt x="102" y="44"/>
                  </a:lnTo>
                  <a:lnTo>
                    <a:pt x="58" y="160"/>
                  </a:lnTo>
                  <a:lnTo>
                    <a:pt x="0" y="160"/>
                  </a:lnTo>
                  <a:lnTo>
                    <a:pt x="45" y="44"/>
                  </a:lnTo>
                  <a:close/>
                  <a:moveTo>
                    <a:pt x="110" y="25"/>
                  </a:moveTo>
                  <a:lnTo>
                    <a:pt x="51" y="25"/>
                  </a:lnTo>
                  <a:lnTo>
                    <a:pt x="62" y="0"/>
                  </a:lnTo>
                  <a:lnTo>
                    <a:pt x="119" y="0"/>
                  </a:lnTo>
                  <a:lnTo>
                    <a:pt x="11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3" name="Freeform 57"/>
            <p:cNvSpPr>
              <a:spLocks noEditPoints="1"/>
            </p:cNvSpPr>
            <p:nvPr/>
          </p:nvSpPr>
          <p:spPr bwMode="auto">
            <a:xfrm>
              <a:off x="3735388" y="3962400"/>
              <a:ext cx="200025" cy="130175"/>
            </a:xfrm>
            <a:custGeom>
              <a:avLst/>
              <a:gdLst>
                <a:gd name="T0" fmla="*/ 2147483647 w 254"/>
                <a:gd name="T1" fmla="*/ 2147483647 h 165"/>
                <a:gd name="T2" fmla="*/ 2147483647 w 254"/>
                <a:gd name="T3" fmla="*/ 2147483647 h 165"/>
                <a:gd name="T4" fmla="*/ 2147483647 w 254"/>
                <a:gd name="T5" fmla="*/ 2147483647 h 165"/>
                <a:gd name="T6" fmla="*/ 2147483647 w 254"/>
                <a:gd name="T7" fmla="*/ 2147483647 h 165"/>
                <a:gd name="T8" fmla="*/ 2147483647 w 254"/>
                <a:gd name="T9" fmla="*/ 2147483647 h 165"/>
                <a:gd name="T10" fmla="*/ 2147483647 w 254"/>
                <a:gd name="T11" fmla="*/ 2147483647 h 165"/>
                <a:gd name="T12" fmla="*/ 2147483647 w 254"/>
                <a:gd name="T13" fmla="*/ 2147483647 h 165"/>
                <a:gd name="T14" fmla="*/ 2147483647 w 254"/>
                <a:gd name="T15" fmla="*/ 2147483647 h 165"/>
                <a:gd name="T16" fmla="*/ 0 w 254"/>
                <a:gd name="T17" fmla="*/ 2147483647 h 165"/>
                <a:gd name="T18" fmla="*/ 2147483647 w 254"/>
                <a:gd name="T19" fmla="*/ 2147483647 h 165"/>
                <a:gd name="T20" fmla="*/ 2147483647 w 254"/>
                <a:gd name="T21" fmla="*/ 2147483647 h 165"/>
                <a:gd name="T22" fmla="*/ 2147483647 w 254"/>
                <a:gd name="T23" fmla="*/ 2147483647 h 165"/>
                <a:gd name="T24" fmla="*/ 2147483647 w 254"/>
                <a:gd name="T25" fmla="*/ 2147483647 h 165"/>
                <a:gd name="T26" fmla="*/ 2147483647 w 254"/>
                <a:gd name="T27" fmla="*/ 2147483647 h 165"/>
                <a:gd name="T28" fmla="*/ 2147483647 w 254"/>
                <a:gd name="T29" fmla="*/ 2147483647 h 165"/>
                <a:gd name="T30" fmla="*/ 2147483647 w 254"/>
                <a:gd name="T31" fmla="*/ 2147483647 h 165"/>
                <a:gd name="T32" fmla="*/ 2147483647 w 254"/>
                <a:gd name="T33" fmla="*/ 2147483647 h 165"/>
                <a:gd name="T34" fmla="*/ 2147483647 w 254"/>
                <a:gd name="T35" fmla="*/ 0 h 165"/>
                <a:gd name="T36" fmla="*/ 2147483647 w 254"/>
                <a:gd name="T37" fmla="*/ 2147483647 h 165"/>
                <a:gd name="T38" fmla="*/ 2147483647 w 254"/>
                <a:gd name="T39" fmla="*/ 2147483647 h 165"/>
                <a:gd name="T40" fmla="*/ 2147483647 w 254"/>
                <a:gd name="T41" fmla="*/ 2147483647 h 165"/>
                <a:gd name="T42" fmla="*/ 2147483647 w 254"/>
                <a:gd name="T43" fmla="*/ 2147483647 h 165"/>
                <a:gd name="T44" fmla="*/ 2147483647 w 254"/>
                <a:gd name="T45" fmla="*/ 2147483647 h 165"/>
                <a:gd name="T46" fmla="*/ 2147483647 w 254"/>
                <a:gd name="T47" fmla="*/ 2147483647 h 165"/>
                <a:gd name="T48" fmla="*/ 2147483647 w 254"/>
                <a:gd name="T49" fmla="*/ 2147483647 h 165"/>
                <a:gd name="T50" fmla="*/ 2147483647 w 254"/>
                <a:gd name="T51" fmla="*/ 2147483647 h 165"/>
                <a:gd name="T52" fmla="*/ 2147483647 w 254"/>
                <a:gd name="T53" fmla="*/ 2147483647 h 165"/>
                <a:gd name="T54" fmla="*/ 2147483647 w 254"/>
                <a:gd name="T55" fmla="*/ 2147483647 h 165"/>
                <a:gd name="T56" fmla="*/ 2147483647 w 254"/>
                <a:gd name="T57" fmla="*/ 2147483647 h 165"/>
                <a:gd name="T58" fmla="*/ 2147483647 w 254"/>
                <a:gd name="T59" fmla="*/ 2147483647 h 165"/>
                <a:gd name="T60" fmla="*/ 2147483647 w 254"/>
                <a:gd name="T61" fmla="*/ 2147483647 h 165"/>
                <a:gd name="T62" fmla="*/ 2147483647 w 254"/>
                <a:gd name="T63" fmla="*/ 2147483647 h 165"/>
                <a:gd name="T64" fmla="*/ 2147483647 w 254"/>
                <a:gd name="T65" fmla="*/ 2147483647 h 165"/>
                <a:gd name="T66" fmla="*/ 2147483647 w 254"/>
                <a:gd name="T67" fmla="*/ 2147483647 h 165"/>
                <a:gd name="T68" fmla="*/ 2147483647 w 254"/>
                <a:gd name="T69" fmla="*/ 2147483647 h 165"/>
                <a:gd name="T70" fmla="*/ 2147483647 w 254"/>
                <a:gd name="T71" fmla="*/ 2147483647 h 1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4"/>
                <a:gd name="T109" fmla="*/ 0 h 165"/>
                <a:gd name="T110" fmla="*/ 254 w 254"/>
                <a:gd name="T111" fmla="*/ 165 h 1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4" h="165">
                  <a:moveTo>
                    <a:pt x="143" y="147"/>
                  </a:moveTo>
                  <a:lnTo>
                    <a:pt x="142" y="146"/>
                  </a:lnTo>
                  <a:lnTo>
                    <a:pt x="137" y="150"/>
                  </a:lnTo>
                  <a:lnTo>
                    <a:pt x="130" y="154"/>
                  </a:lnTo>
                  <a:lnTo>
                    <a:pt x="123" y="157"/>
                  </a:lnTo>
                  <a:lnTo>
                    <a:pt x="115" y="159"/>
                  </a:lnTo>
                  <a:lnTo>
                    <a:pt x="107" y="161"/>
                  </a:lnTo>
                  <a:lnTo>
                    <a:pt x="98" y="164"/>
                  </a:lnTo>
                  <a:lnTo>
                    <a:pt x="89" y="165"/>
                  </a:lnTo>
                  <a:lnTo>
                    <a:pt x="79" y="165"/>
                  </a:lnTo>
                  <a:lnTo>
                    <a:pt x="62" y="164"/>
                  </a:lnTo>
                  <a:lnTo>
                    <a:pt x="46" y="161"/>
                  </a:lnTo>
                  <a:lnTo>
                    <a:pt x="32" y="157"/>
                  </a:lnTo>
                  <a:lnTo>
                    <a:pt x="21" y="152"/>
                  </a:lnTo>
                  <a:lnTo>
                    <a:pt x="12" y="145"/>
                  </a:lnTo>
                  <a:lnTo>
                    <a:pt x="6" y="137"/>
                  </a:lnTo>
                  <a:lnTo>
                    <a:pt x="1" y="128"/>
                  </a:lnTo>
                  <a:lnTo>
                    <a:pt x="0" y="119"/>
                  </a:lnTo>
                  <a:lnTo>
                    <a:pt x="2" y="104"/>
                  </a:lnTo>
                  <a:lnTo>
                    <a:pt x="7" y="90"/>
                  </a:lnTo>
                  <a:lnTo>
                    <a:pt x="16" y="77"/>
                  </a:lnTo>
                  <a:lnTo>
                    <a:pt x="28" y="65"/>
                  </a:lnTo>
                  <a:lnTo>
                    <a:pt x="44" y="56"/>
                  </a:lnTo>
                  <a:lnTo>
                    <a:pt x="63" y="47"/>
                  </a:lnTo>
                  <a:lnTo>
                    <a:pt x="87" y="43"/>
                  </a:lnTo>
                  <a:lnTo>
                    <a:pt x="114" y="41"/>
                  </a:lnTo>
                  <a:lnTo>
                    <a:pt x="123" y="41"/>
                  </a:lnTo>
                  <a:lnTo>
                    <a:pt x="132" y="42"/>
                  </a:lnTo>
                  <a:lnTo>
                    <a:pt x="141" y="43"/>
                  </a:lnTo>
                  <a:lnTo>
                    <a:pt x="149" y="45"/>
                  </a:lnTo>
                  <a:lnTo>
                    <a:pt x="157" y="48"/>
                  </a:lnTo>
                  <a:lnTo>
                    <a:pt x="163" y="51"/>
                  </a:lnTo>
                  <a:lnTo>
                    <a:pt x="169" y="55"/>
                  </a:lnTo>
                  <a:lnTo>
                    <a:pt x="173" y="60"/>
                  </a:lnTo>
                  <a:lnTo>
                    <a:pt x="174" y="60"/>
                  </a:lnTo>
                  <a:lnTo>
                    <a:pt x="196" y="0"/>
                  </a:lnTo>
                  <a:lnTo>
                    <a:pt x="254" y="0"/>
                  </a:lnTo>
                  <a:lnTo>
                    <a:pt x="193" y="160"/>
                  </a:lnTo>
                  <a:lnTo>
                    <a:pt x="137" y="160"/>
                  </a:lnTo>
                  <a:lnTo>
                    <a:pt x="143" y="147"/>
                  </a:lnTo>
                  <a:close/>
                  <a:moveTo>
                    <a:pt x="58" y="113"/>
                  </a:moveTo>
                  <a:lnTo>
                    <a:pt x="59" y="119"/>
                  </a:lnTo>
                  <a:lnTo>
                    <a:pt x="60" y="124"/>
                  </a:lnTo>
                  <a:lnTo>
                    <a:pt x="63" y="128"/>
                  </a:lnTo>
                  <a:lnTo>
                    <a:pt x="67" y="132"/>
                  </a:lnTo>
                  <a:lnTo>
                    <a:pt x="74" y="135"/>
                  </a:lnTo>
                  <a:lnTo>
                    <a:pt x="80" y="137"/>
                  </a:lnTo>
                  <a:lnTo>
                    <a:pt x="89" y="138"/>
                  </a:lnTo>
                  <a:lnTo>
                    <a:pt x="98" y="139"/>
                  </a:lnTo>
                  <a:lnTo>
                    <a:pt x="113" y="138"/>
                  </a:lnTo>
                  <a:lnTo>
                    <a:pt x="126" y="134"/>
                  </a:lnTo>
                  <a:lnTo>
                    <a:pt x="137" y="129"/>
                  </a:lnTo>
                  <a:lnTo>
                    <a:pt x="146" y="123"/>
                  </a:lnTo>
                  <a:lnTo>
                    <a:pt x="153" y="114"/>
                  </a:lnTo>
                  <a:lnTo>
                    <a:pt x="157" y="106"/>
                  </a:lnTo>
                  <a:lnTo>
                    <a:pt x="160" y="98"/>
                  </a:lnTo>
                  <a:lnTo>
                    <a:pt x="161" y="90"/>
                  </a:lnTo>
                  <a:lnTo>
                    <a:pt x="160" y="85"/>
                  </a:lnTo>
                  <a:lnTo>
                    <a:pt x="159" y="80"/>
                  </a:lnTo>
                  <a:lnTo>
                    <a:pt x="156" y="76"/>
                  </a:lnTo>
                  <a:lnTo>
                    <a:pt x="152" y="72"/>
                  </a:lnTo>
                  <a:lnTo>
                    <a:pt x="145" y="69"/>
                  </a:lnTo>
                  <a:lnTo>
                    <a:pt x="139" y="67"/>
                  </a:lnTo>
                  <a:lnTo>
                    <a:pt x="130" y="65"/>
                  </a:lnTo>
                  <a:lnTo>
                    <a:pt x="121" y="65"/>
                  </a:lnTo>
                  <a:lnTo>
                    <a:pt x="106" y="66"/>
                  </a:lnTo>
                  <a:lnTo>
                    <a:pt x="92" y="70"/>
                  </a:lnTo>
                  <a:lnTo>
                    <a:pt x="81" y="76"/>
                  </a:lnTo>
                  <a:lnTo>
                    <a:pt x="73" y="82"/>
                  </a:lnTo>
                  <a:lnTo>
                    <a:pt x="66" y="89"/>
                  </a:lnTo>
                  <a:lnTo>
                    <a:pt x="61" y="98"/>
                  </a:lnTo>
                  <a:lnTo>
                    <a:pt x="59" y="106"/>
                  </a:lnTo>
                  <a:lnTo>
                    <a:pt x="58"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4" name="Freeform 58"/>
            <p:cNvSpPr>
              <a:spLocks noEditPoints="1"/>
            </p:cNvSpPr>
            <p:nvPr/>
          </p:nvSpPr>
          <p:spPr bwMode="auto">
            <a:xfrm>
              <a:off x="3933825" y="3995738"/>
              <a:ext cx="169863" cy="96837"/>
            </a:xfrm>
            <a:custGeom>
              <a:avLst/>
              <a:gdLst>
                <a:gd name="T0" fmla="*/ 2147483647 w 212"/>
                <a:gd name="T1" fmla="*/ 2147483647 h 124"/>
                <a:gd name="T2" fmla="*/ 2147483647 w 212"/>
                <a:gd name="T3" fmla="*/ 2147483647 h 124"/>
                <a:gd name="T4" fmla="*/ 2147483647 w 212"/>
                <a:gd name="T5" fmla="*/ 2147483647 h 124"/>
                <a:gd name="T6" fmla="*/ 2147483647 w 212"/>
                <a:gd name="T7" fmla="*/ 2147483647 h 124"/>
                <a:gd name="T8" fmla="*/ 2147483647 w 212"/>
                <a:gd name="T9" fmla="*/ 2147483647 h 124"/>
                <a:gd name="T10" fmla="*/ 2147483647 w 212"/>
                <a:gd name="T11" fmla="*/ 2147483647 h 124"/>
                <a:gd name="T12" fmla="*/ 2147483647 w 212"/>
                <a:gd name="T13" fmla="*/ 2147483647 h 124"/>
                <a:gd name="T14" fmla="*/ 2147483647 w 212"/>
                <a:gd name="T15" fmla="*/ 2147483647 h 124"/>
                <a:gd name="T16" fmla="*/ 2147483647 w 212"/>
                <a:gd name="T17" fmla="*/ 2147483647 h 124"/>
                <a:gd name="T18" fmla="*/ 2147483647 w 212"/>
                <a:gd name="T19" fmla="*/ 2147483647 h 124"/>
                <a:gd name="T20" fmla="*/ 2147483647 w 212"/>
                <a:gd name="T21" fmla="*/ 2147483647 h 124"/>
                <a:gd name="T22" fmla="*/ 2147483647 w 212"/>
                <a:gd name="T23" fmla="*/ 2147483647 h 124"/>
                <a:gd name="T24" fmla="*/ 2147483647 w 212"/>
                <a:gd name="T25" fmla="*/ 2147483647 h 124"/>
                <a:gd name="T26" fmla="*/ 2147483647 w 212"/>
                <a:gd name="T27" fmla="*/ 2147483647 h 124"/>
                <a:gd name="T28" fmla="*/ 2147483647 w 212"/>
                <a:gd name="T29" fmla="*/ 2147483647 h 124"/>
                <a:gd name="T30" fmla="*/ 2147483647 w 212"/>
                <a:gd name="T31" fmla="*/ 2147483647 h 124"/>
                <a:gd name="T32" fmla="*/ 2147483647 w 212"/>
                <a:gd name="T33" fmla="*/ 2147483647 h 124"/>
                <a:gd name="T34" fmla="*/ 2147483647 w 212"/>
                <a:gd name="T35" fmla="*/ 2147483647 h 124"/>
                <a:gd name="T36" fmla="*/ 0 w 212"/>
                <a:gd name="T37" fmla="*/ 2147483647 h 124"/>
                <a:gd name="T38" fmla="*/ 2147483647 w 212"/>
                <a:gd name="T39" fmla="*/ 2147483647 h 124"/>
                <a:gd name="T40" fmla="*/ 2147483647 w 212"/>
                <a:gd name="T41" fmla="*/ 2147483647 h 124"/>
                <a:gd name="T42" fmla="*/ 2147483647 w 212"/>
                <a:gd name="T43" fmla="*/ 2147483647 h 124"/>
                <a:gd name="T44" fmla="*/ 2147483647 w 212"/>
                <a:gd name="T45" fmla="*/ 0 h 124"/>
                <a:gd name="T46" fmla="*/ 2147483647 w 212"/>
                <a:gd name="T47" fmla="*/ 2147483647 h 124"/>
                <a:gd name="T48" fmla="*/ 2147483647 w 212"/>
                <a:gd name="T49" fmla="*/ 2147483647 h 124"/>
                <a:gd name="T50" fmla="*/ 2147483647 w 212"/>
                <a:gd name="T51" fmla="*/ 2147483647 h 124"/>
                <a:gd name="T52" fmla="*/ 2147483647 w 212"/>
                <a:gd name="T53" fmla="*/ 2147483647 h 124"/>
                <a:gd name="T54" fmla="*/ 2147483647 w 212"/>
                <a:gd name="T55" fmla="*/ 2147483647 h 124"/>
                <a:gd name="T56" fmla="*/ 2147483647 w 212"/>
                <a:gd name="T57" fmla="*/ 2147483647 h 124"/>
                <a:gd name="T58" fmla="*/ 2147483647 w 212"/>
                <a:gd name="T59" fmla="*/ 2147483647 h 124"/>
                <a:gd name="T60" fmla="*/ 2147483647 w 212"/>
                <a:gd name="T61" fmla="*/ 2147483647 h 124"/>
                <a:gd name="T62" fmla="*/ 2147483647 w 212"/>
                <a:gd name="T63" fmla="*/ 2147483647 h 124"/>
                <a:gd name="T64" fmla="*/ 2147483647 w 212"/>
                <a:gd name="T65" fmla="*/ 2147483647 h 124"/>
                <a:gd name="T66" fmla="*/ 2147483647 w 212"/>
                <a:gd name="T67" fmla="*/ 2147483647 h 124"/>
                <a:gd name="T68" fmla="*/ 2147483647 w 212"/>
                <a:gd name="T69" fmla="*/ 2147483647 h 124"/>
                <a:gd name="T70" fmla="*/ 2147483647 w 212"/>
                <a:gd name="T71" fmla="*/ 2147483647 h 124"/>
                <a:gd name="T72" fmla="*/ 2147483647 w 212"/>
                <a:gd name="T73" fmla="*/ 2147483647 h 124"/>
                <a:gd name="T74" fmla="*/ 2147483647 w 212"/>
                <a:gd name="T75" fmla="*/ 2147483647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124"/>
                <a:gd name="T116" fmla="*/ 212 w 212"/>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124">
                  <a:moveTo>
                    <a:pt x="55" y="69"/>
                  </a:moveTo>
                  <a:lnTo>
                    <a:pt x="54" y="71"/>
                  </a:lnTo>
                  <a:lnTo>
                    <a:pt x="54" y="72"/>
                  </a:lnTo>
                  <a:lnTo>
                    <a:pt x="54" y="74"/>
                  </a:lnTo>
                  <a:lnTo>
                    <a:pt x="54" y="76"/>
                  </a:lnTo>
                  <a:lnTo>
                    <a:pt x="55" y="82"/>
                  </a:lnTo>
                  <a:lnTo>
                    <a:pt x="57" y="86"/>
                  </a:lnTo>
                  <a:lnTo>
                    <a:pt x="61" y="89"/>
                  </a:lnTo>
                  <a:lnTo>
                    <a:pt x="66" y="92"/>
                  </a:lnTo>
                  <a:lnTo>
                    <a:pt x="72" y="95"/>
                  </a:lnTo>
                  <a:lnTo>
                    <a:pt x="80" y="97"/>
                  </a:lnTo>
                  <a:lnTo>
                    <a:pt x="89" y="98"/>
                  </a:lnTo>
                  <a:lnTo>
                    <a:pt x="101" y="98"/>
                  </a:lnTo>
                  <a:lnTo>
                    <a:pt x="109" y="98"/>
                  </a:lnTo>
                  <a:lnTo>
                    <a:pt x="116" y="97"/>
                  </a:lnTo>
                  <a:lnTo>
                    <a:pt x="122" y="95"/>
                  </a:lnTo>
                  <a:lnTo>
                    <a:pt x="128" y="93"/>
                  </a:lnTo>
                  <a:lnTo>
                    <a:pt x="132" y="91"/>
                  </a:lnTo>
                  <a:lnTo>
                    <a:pt x="136" y="88"/>
                  </a:lnTo>
                  <a:lnTo>
                    <a:pt x="141" y="85"/>
                  </a:lnTo>
                  <a:lnTo>
                    <a:pt x="144" y="82"/>
                  </a:lnTo>
                  <a:lnTo>
                    <a:pt x="201" y="82"/>
                  </a:lnTo>
                  <a:lnTo>
                    <a:pt x="194" y="91"/>
                  </a:lnTo>
                  <a:lnTo>
                    <a:pt x="185" y="100"/>
                  </a:lnTo>
                  <a:lnTo>
                    <a:pt x="175" y="107"/>
                  </a:lnTo>
                  <a:lnTo>
                    <a:pt x="163" y="113"/>
                  </a:lnTo>
                  <a:lnTo>
                    <a:pt x="148" y="117"/>
                  </a:lnTo>
                  <a:lnTo>
                    <a:pt x="132" y="120"/>
                  </a:lnTo>
                  <a:lnTo>
                    <a:pt x="114" y="123"/>
                  </a:lnTo>
                  <a:lnTo>
                    <a:pt x="93" y="124"/>
                  </a:lnTo>
                  <a:lnTo>
                    <a:pt x="72" y="123"/>
                  </a:lnTo>
                  <a:lnTo>
                    <a:pt x="54" y="120"/>
                  </a:lnTo>
                  <a:lnTo>
                    <a:pt x="38" y="116"/>
                  </a:lnTo>
                  <a:lnTo>
                    <a:pt x="25" y="110"/>
                  </a:lnTo>
                  <a:lnTo>
                    <a:pt x="15" y="104"/>
                  </a:lnTo>
                  <a:lnTo>
                    <a:pt x="6" y="94"/>
                  </a:lnTo>
                  <a:lnTo>
                    <a:pt x="2" y="84"/>
                  </a:lnTo>
                  <a:lnTo>
                    <a:pt x="0" y="72"/>
                  </a:lnTo>
                  <a:lnTo>
                    <a:pt x="2" y="59"/>
                  </a:lnTo>
                  <a:lnTo>
                    <a:pt x="7" y="45"/>
                  </a:lnTo>
                  <a:lnTo>
                    <a:pt x="18" y="32"/>
                  </a:lnTo>
                  <a:lnTo>
                    <a:pt x="31" y="22"/>
                  </a:lnTo>
                  <a:lnTo>
                    <a:pt x="47" y="13"/>
                  </a:lnTo>
                  <a:lnTo>
                    <a:pt x="67" y="6"/>
                  </a:lnTo>
                  <a:lnTo>
                    <a:pt x="89" y="1"/>
                  </a:lnTo>
                  <a:lnTo>
                    <a:pt x="115" y="0"/>
                  </a:lnTo>
                  <a:lnTo>
                    <a:pt x="136" y="1"/>
                  </a:lnTo>
                  <a:lnTo>
                    <a:pt x="154" y="3"/>
                  </a:lnTo>
                  <a:lnTo>
                    <a:pt x="171" y="7"/>
                  </a:lnTo>
                  <a:lnTo>
                    <a:pt x="185" y="13"/>
                  </a:lnTo>
                  <a:lnTo>
                    <a:pt x="197" y="20"/>
                  </a:lnTo>
                  <a:lnTo>
                    <a:pt x="206" y="28"/>
                  </a:lnTo>
                  <a:lnTo>
                    <a:pt x="210" y="39"/>
                  </a:lnTo>
                  <a:lnTo>
                    <a:pt x="212" y="50"/>
                  </a:lnTo>
                  <a:lnTo>
                    <a:pt x="212" y="56"/>
                  </a:lnTo>
                  <a:lnTo>
                    <a:pt x="211" y="60"/>
                  </a:lnTo>
                  <a:lnTo>
                    <a:pt x="210" y="65"/>
                  </a:lnTo>
                  <a:lnTo>
                    <a:pt x="209" y="69"/>
                  </a:lnTo>
                  <a:lnTo>
                    <a:pt x="55" y="69"/>
                  </a:lnTo>
                  <a:close/>
                  <a:moveTo>
                    <a:pt x="157" y="48"/>
                  </a:moveTo>
                  <a:lnTo>
                    <a:pt x="157" y="44"/>
                  </a:lnTo>
                  <a:lnTo>
                    <a:pt x="155" y="40"/>
                  </a:lnTo>
                  <a:lnTo>
                    <a:pt x="153" y="36"/>
                  </a:lnTo>
                  <a:lnTo>
                    <a:pt x="150" y="31"/>
                  </a:lnTo>
                  <a:lnTo>
                    <a:pt x="145" y="28"/>
                  </a:lnTo>
                  <a:lnTo>
                    <a:pt x="138" y="26"/>
                  </a:lnTo>
                  <a:lnTo>
                    <a:pt x="130" y="25"/>
                  </a:lnTo>
                  <a:lnTo>
                    <a:pt x="118" y="24"/>
                  </a:lnTo>
                  <a:lnTo>
                    <a:pt x="106" y="24"/>
                  </a:lnTo>
                  <a:lnTo>
                    <a:pt x="97" y="26"/>
                  </a:lnTo>
                  <a:lnTo>
                    <a:pt x="88" y="28"/>
                  </a:lnTo>
                  <a:lnTo>
                    <a:pt x="81" y="31"/>
                  </a:lnTo>
                  <a:lnTo>
                    <a:pt x="74" y="35"/>
                  </a:lnTo>
                  <a:lnTo>
                    <a:pt x="69" y="39"/>
                  </a:lnTo>
                  <a:lnTo>
                    <a:pt x="64" y="44"/>
                  </a:lnTo>
                  <a:lnTo>
                    <a:pt x="61" y="48"/>
                  </a:lnTo>
                  <a:lnTo>
                    <a:pt x="15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5" name="Freeform 59"/>
            <p:cNvSpPr>
              <a:spLocks/>
            </p:cNvSpPr>
            <p:nvPr/>
          </p:nvSpPr>
          <p:spPr bwMode="auto">
            <a:xfrm>
              <a:off x="4127500" y="3995738"/>
              <a:ext cx="169863" cy="96837"/>
            </a:xfrm>
            <a:custGeom>
              <a:avLst/>
              <a:gdLst>
                <a:gd name="T0" fmla="*/ 2147483647 w 213"/>
                <a:gd name="T1" fmla="*/ 2147483647 h 124"/>
                <a:gd name="T2" fmla="*/ 2147483647 w 213"/>
                <a:gd name="T3" fmla="*/ 2147483647 h 124"/>
                <a:gd name="T4" fmla="*/ 2147483647 w 213"/>
                <a:gd name="T5" fmla="*/ 2147483647 h 124"/>
                <a:gd name="T6" fmla="*/ 2147483647 w 213"/>
                <a:gd name="T7" fmla="*/ 2147483647 h 124"/>
                <a:gd name="T8" fmla="*/ 2147483647 w 213"/>
                <a:gd name="T9" fmla="*/ 2147483647 h 124"/>
                <a:gd name="T10" fmla="*/ 2147483647 w 213"/>
                <a:gd name="T11" fmla="*/ 2147483647 h 124"/>
                <a:gd name="T12" fmla="*/ 2147483647 w 213"/>
                <a:gd name="T13" fmla="*/ 2147483647 h 124"/>
                <a:gd name="T14" fmla="*/ 2147483647 w 213"/>
                <a:gd name="T15" fmla="*/ 2147483647 h 124"/>
                <a:gd name="T16" fmla="*/ 2147483647 w 213"/>
                <a:gd name="T17" fmla="*/ 2147483647 h 124"/>
                <a:gd name="T18" fmla="*/ 2147483647 w 213"/>
                <a:gd name="T19" fmla="*/ 2147483647 h 124"/>
                <a:gd name="T20" fmla="*/ 2147483647 w 213"/>
                <a:gd name="T21" fmla="*/ 2147483647 h 124"/>
                <a:gd name="T22" fmla="*/ 2147483647 w 213"/>
                <a:gd name="T23" fmla="*/ 2147483647 h 124"/>
                <a:gd name="T24" fmla="*/ 2147483647 w 213"/>
                <a:gd name="T25" fmla="*/ 2147483647 h 124"/>
                <a:gd name="T26" fmla="*/ 2147483647 w 213"/>
                <a:gd name="T27" fmla="*/ 2147483647 h 124"/>
                <a:gd name="T28" fmla="*/ 2147483647 w 213"/>
                <a:gd name="T29" fmla="*/ 2147483647 h 124"/>
                <a:gd name="T30" fmla="*/ 2147483647 w 213"/>
                <a:gd name="T31" fmla="*/ 2147483647 h 124"/>
                <a:gd name="T32" fmla="*/ 2147483647 w 213"/>
                <a:gd name="T33" fmla="*/ 2147483647 h 124"/>
                <a:gd name="T34" fmla="*/ 2147483647 w 213"/>
                <a:gd name="T35" fmla="*/ 2147483647 h 124"/>
                <a:gd name="T36" fmla="*/ 2147483647 w 213"/>
                <a:gd name="T37" fmla="*/ 2147483647 h 124"/>
                <a:gd name="T38" fmla="*/ 2147483647 w 213"/>
                <a:gd name="T39" fmla="*/ 2147483647 h 124"/>
                <a:gd name="T40" fmla="*/ 2147483647 w 213"/>
                <a:gd name="T41" fmla="*/ 2147483647 h 124"/>
                <a:gd name="T42" fmla="*/ 2147483647 w 213"/>
                <a:gd name="T43" fmla="*/ 2147483647 h 124"/>
                <a:gd name="T44" fmla="*/ 2147483647 w 213"/>
                <a:gd name="T45" fmla="*/ 2147483647 h 124"/>
                <a:gd name="T46" fmla="*/ 2147483647 w 213"/>
                <a:gd name="T47" fmla="*/ 2147483647 h 124"/>
                <a:gd name="T48" fmla="*/ 0 w 213"/>
                <a:gd name="T49" fmla="*/ 2147483647 h 124"/>
                <a:gd name="T50" fmla="*/ 2147483647 w 213"/>
                <a:gd name="T51" fmla="*/ 2147483647 h 124"/>
                <a:gd name="T52" fmla="*/ 2147483647 w 213"/>
                <a:gd name="T53" fmla="*/ 2147483647 h 124"/>
                <a:gd name="T54" fmla="*/ 2147483647 w 213"/>
                <a:gd name="T55" fmla="*/ 2147483647 h 124"/>
                <a:gd name="T56" fmla="*/ 2147483647 w 213"/>
                <a:gd name="T57" fmla="*/ 0 h 124"/>
                <a:gd name="T58" fmla="*/ 2147483647 w 213"/>
                <a:gd name="T59" fmla="*/ 2147483647 h 124"/>
                <a:gd name="T60" fmla="*/ 2147483647 w 213"/>
                <a:gd name="T61" fmla="*/ 2147483647 h 124"/>
                <a:gd name="T62" fmla="*/ 2147483647 w 213"/>
                <a:gd name="T63" fmla="*/ 2147483647 h 124"/>
                <a:gd name="T64" fmla="*/ 2147483647 w 213"/>
                <a:gd name="T65" fmla="*/ 2147483647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
                <a:gd name="T100" fmla="*/ 0 h 124"/>
                <a:gd name="T101" fmla="*/ 213 w 213"/>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 h="124">
                  <a:moveTo>
                    <a:pt x="155" y="44"/>
                  </a:moveTo>
                  <a:lnTo>
                    <a:pt x="154" y="39"/>
                  </a:lnTo>
                  <a:lnTo>
                    <a:pt x="152" y="35"/>
                  </a:lnTo>
                  <a:lnTo>
                    <a:pt x="149" y="31"/>
                  </a:lnTo>
                  <a:lnTo>
                    <a:pt x="145" y="28"/>
                  </a:lnTo>
                  <a:lnTo>
                    <a:pt x="140" y="26"/>
                  </a:lnTo>
                  <a:lnTo>
                    <a:pt x="133" y="25"/>
                  </a:lnTo>
                  <a:lnTo>
                    <a:pt x="126" y="24"/>
                  </a:lnTo>
                  <a:lnTo>
                    <a:pt x="117" y="24"/>
                  </a:lnTo>
                  <a:lnTo>
                    <a:pt x="102" y="25"/>
                  </a:lnTo>
                  <a:lnTo>
                    <a:pt x="90" y="29"/>
                  </a:lnTo>
                  <a:lnTo>
                    <a:pt x="79" y="35"/>
                  </a:lnTo>
                  <a:lnTo>
                    <a:pt x="70" y="41"/>
                  </a:lnTo>
                  <a:lnTo>
                    <a:pt x="65" y="49"/>
                  </a:lnTo>
                  <a:lnTo>
                    <a:pt x="61" y="58"/>
                  </a:lnTo>
                  <a:lnTo>
                    <a:pt x="59" y="66"/>
                  </a:lnTo>
                  <a:lnTo>
                    <a:pt x="58" y="73"/>
                  </a:lnTo>
                  <a:lnTo>
                    <a:pt x="58" y="79"/>
                  </a:lnTo>
                  <a:lnTo>
                    <a:pt x="60" y="83"/>
                  </a:lnTo>
                  <a:lnTo>
                    <a:pt x="63" y="87"/>
                  </a:lnTo>
                  <a:lnTo>
                    <a:pt x="66" y="91"/>
                  </a:lnTo>
                  <a:lnTo>
                    <a:pt x="71" y="94"/>
                  </a:lnTo>
                  <a:lnTo>
                    <a:pt x="79" y="96"/>
                  </a:lnTo>
                  <a:lnTo>
                    <a:pt x="87" y="98"/>
                  </a:lnTo>
                  <a:lnTo>
                    <a:pt x="97" y="98"/>
                  </a:lnTo>
                  <a:lnTo>
                    <a:pt x="107" y="98"/>
                  </a:lnTo>
                  <a:lnTo>
                    <a:pt x="114" y="96"/>
                  </a:lnTo>
                  <a:lnTo>
                    <a:pt x="122" y="94"/>
                  </a:lnTo>
                  <a:lnTo>
                    <a:pt x="128" y="92"/>
                  </a:lnTo>
                  <a:lnTo>
                    <a:pt x="133" y="89"/>
                  </a:lnTo>
                  <a:lnTo>
                    <a:pt x="138" y="85"/>
                  </a:lnTo>
                  <a:lnTo>
                    <a:pt x="141" y="82"/>
                  </a:lnTo>
                  <a:lnTo>
                    <a:pt x="144" y="78"/>
                  </a:lnTo>
                  <a:lnTo>
                    <a:pt x="202" y="78"/>
                  </a:lnTo>
                  <a:lnTo>
                    <a:pt x="194" y="88"/>
                  </a:lnTo>
                  <a:lnTo>
                    <a:pt x="184" y="96"/>
                  </a:lnTo>
                  <a:lnTo>
                    <a:pt x="174" y="105"/>
                  </a:lnTo>
                  <a:lnTo>
                    <a:pt x="161" y="111"/>
                  </a:lnTo>
                  <a:lnTo>
                    <a:pt x="146" y="116"/>
                  </a:lnTo>
                  <a:lnTo>
                    <a:pt x="130" y="120"/>
                  </a:lnTo>
                  <a:lnTo>
                    <a:pt x="113" y="123"/>
                  </a:lnTo>
                  <a:lnTo>
                    <a:pt x="94" y="124"/>
                  </a:lnTo>
                  <a:lnTo>
                    <a:pt x="73" y="123"/>
                  </a:lnTo>
                  <a:lnTo>
                    <a:pt x="54" y="120"/>
                  </a:lnTo>
                  <a:lnTo>
                    <a:pt x="38" y="116"/>
                  </a:lnTo>
                  <a:lnTo>
                    <a:pt x="25" y="111"/>
                  </a:lnTo>
                  <a:lnTo>
                    <a:pt x="14" y="104"/>
                  </a:lnTo>
                  <a:lnTo>
                    <a:pt x="6" y="95"/>
                  </a:lnTo>
                  <a:lnTo>
                    <a:pt x="2" y="85"/>
                  </a:lnTo>
                  <a:lnTo>
                    <a:pt x="0" y="72"/>
                  </a:lnTo>
                  <a:lnTo>
                    <a:pt x="2" y="58"/>
                  </a:lnTo>
                  <a:lnTo>
                    <a:pt x="7" y="45"/>
                  </a:lnTo>
                  <a:lnTo>
                    <a:pt x="17" y="32"/>
                  </a:lnTo>
                  <a:lnTo>
                    <a:pt x="31" y="22"/>
                  </a:lnTo>
                  <a:lnTo>
                    <a:pt x="48" y="13"/>
                  </a:lnTo>
                  <a:lnTo>
                    <a:pt x="68" y="6"/>
                  </a:lnTo>
                  <a:lnTo>
                    <a:pt x="92" y="1"/>
                  </a:lnTo>
                  <a:lnTo>
                    <a:pt x="118" y="0"/>
                  </a:lnTo>
                  <a:lnTo>
                    <a:pt x="138" y="1"/>
                  </a:lnTo>
                  <a:lnTo>
                    <a:pt x="155" y="2"/>
                  </a:lnTo>
                  <a:lnTo>
                    <a:pt x="171" y="5"/>
                  </a:lnTo>
                  <a:lnTo>
                    <a:pt x="184" y="10"/>
                  </a:lnTo>
                  <a:lnTo>
                    <a:pt x="196" y="17"/>
                  </a:lnTo>
                  <a:lnTo>
                    <a:pt x="205" y="24"/>
                  </a:lnTo>
                  <a:lnTo>
                    <a:pt x="211" y="34"/>
                  </a:lnTo>
                  <a:lnTo>
                    <a:pt x="213" y="44"/>
                  </a:lnTo>
                  <a:lnTo>
                    <a:pt x="15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6" name="Freeform 60"/>
            <p:cNvSpPr>
              <a:spLocks/>
            </p:cNvSpPr>
            <p:nvPr/>
          </p:nvSpPr>
          <p:spPr bwMode="auto">
            <a:xfrm>
              <a:off x="4313238" y="3968750"/>
              <a:ext cx="115887" cy="122238"/>
            </a:xfrm>
            <a:custGeom>
              <a:avLst/>
              <a:gdLst>
                <a:gd name="T0" fmla="*/ 2147483647 w 146"/>
                <a:gd name="T1" fmla="*/ 2147483647 h 153"/>
                <a:gd name="T2" fmla="*/ 2147483647 w 146"/>
                <a:gd name="T3" fmla="*/ 2147483647 h 153"/>
                <a:gd name="T4" fmla="*/ 2147483647 w 146"/>
                <a:gd name="T5" fmla="*/ 2147483647 h 153"/>
                <a:gd name="T6" fmla="*/ 2147483647 w 146"/>
                <a:gd name="T7" fmla="*/ 2147483647 h 153"/>
                <a:gd name="T8" fmla="*/ 2147483647 w 146"/>
                <a:gd name="T9" fmla="*/ 2147483647 h 153"/>
                <a:gd name="T10" fmla="*/ 2147483647 w 146"/>
                <a:gd name="T11" fmla="*/ 2147483647 h 153"/>
                <a:gd name="T12" fmla="*/ 2147483647 w 146"/>
                <a:gd name="T13" fmla="*/ 2147483647 h 153"/>
                <a:gd name="T14" fmla="*/ 2147483647 w 146"/>
                <a:gd name="T15" fmla="*/ 2147483647 h 153"/>
                <a:gd name="T16" fmla="*/ 2147483647 w 146"/>
                <a:gd name="T17" fmla="*/ 2147483647 h 153"/>
                <a:gd name="T18" fmla="*/ 2147483647 w 146"/>
                <a:gd name="T19" fmla="*/ 2147483647 h 153"/>
                <a:gd name="T20" fmla="*/ 2147483647 w 146"/>
                <a:gd name="T21" fmla="*/ 2147483647 h 153"/>
                <a:gd name="T22" fmla="*/ 2147483647 w 146"/>
                <a:gd name="T23" fmla="*/ 2147483647 h 153"/>
                <a:gd name="T24" fmla="*/ 2147483647 w 146"/>
                <a:gd name="T25" fmla="*/ 2147483647 h 153"/>
                <a:gd name="T26" fmla="*/ 2147483647 w 146"/>
                <a:gd name="T27" fmla="*/ 2147483647 h 153"/>
                <a:gd name="T28" fmla="*/ 2147483647 w 146"/>
                <a:gd name="T29" fmla="*/ 2147483647 h 153"/>
                <a:gd name="T30" fmla="*/ 2147483647 w 146"/>
                <a:gd name="T31" fmla="*/ 2147483647 h 153"/>
                <a:gd name="T32" fmla="*/ 2147483647 w 146"/>
                <a:gd name="T33" fmla="*/ 2147483647 h 153"/>
                <a:gd name="T34" fmla="*/ 2147483647 w 146"/>
                <a:gd name="T35" fmla="*/ 2147483647 h 153"/>
                <a:gd name="T36" fmla="*/ 2147483647 w 146"/>
                <a:gd name="T37" fmla="*/ 2147483647 h 153"/>
                <a:gd name="T38" fmla="*/ 2147483647 w 146"/>
                <a:gd name="T39" fmla="*/ 2147483647 h 153"/>
                <a:gd name="T40" fmla="*/ 2147483647 w 146"/>
                <a:gd name="T41" fmla="*/ 2147483647 h 153"/>
                <a:gd name="T42" fmla="*/ 2147483647 w 146"/>
                <a:gd name="T43" fmla="*/ 2147483647 h 153"/>
                <a:gd name="T44" fmla="*/ 2147483647 w 146"/>
                <a:gd name="T45" fmla="*/ 2147483647 h 153"/>
                <a:gd name="T46" fmla="*/ 2147483647 w 146"/>
                <a:gd name="T47" fmla="*/ 2147483647 h 153"/>
                <a:gd name="T48" fmla="*/ 2147483647 w 146"/>
                <a:gd name="T49" fmla="*/ 2147483647 h 153"/>
                <a:gd name="T50" fmla="*/ 2147483647 w 146"/>
                <a:gd name="T51" fmla="*/ 2147483647 h 153"/>
                <a:gd name="T52" fmla="*/ 2147483647 w 146"/>
                <a:gd name="T53" fmla="*/ 2147483647 h 153"/>
                <a:gd name="T54" fmla="*/ 2147483647 w 146"/>
                <a:gd name="T55" fmla="*/ 2147483647 h 153"/>
                <a:gd name="T56" fmla="*/ 2147483647 w 146"/>
                <a:gd name="T57" fmla="*/ 2147483647 h 153"/>
                <a:gd name="T58" fmla="*/ 2147483647 w 146"/>
                <a:gd name="T59" fmla="*/ 2147483647 h 153"/>
                <a:gd name="T60" fmla="*/ 2147483647 w 146"/>
                <a:gd name="T61" fmla="*/ 2147483647 h 153"/>
                <a:gd name="T62" fmla="*/ 2147483647 w 146"/>
                <a:gd name="T63" fmla="*/ 2147483647 h 153"/>
                <a:gd name="T64" fmla="*/ 2147483647 w 146"/>
                <a:gd name="T65" fmla="*/ 2147483647 h 153"/>
                <a:gd name="T66" fmla="*/ 2147483647 w 146"/>
                <a:gd name="T67" fmla="*/ 2147483647 h 153"/>
                <a:gd name="T68" fmla="*/ 2147483647 w 146"/>
                <a:gd name="T69" fmla="*/ 2147483647 h 153"/>
                <a:gd name="T70" fmla="*/ 2147483647 w 146"/>
                <a:gd name="T71" fmla="*/ 2147483647 h 153"/>
                <a:gd name="T72" fmla="*/ 2147483647 w 146"/>
                <a:gd name="T73" fmla="*/ 2147483647 h 153"/>
                <a:gd name="T74" fmla="*/ 2147483647 w 146"/>
                <a:gd name="T75" fmla="*/ 2147483647 h 153"/>
                <a:gd name="T76" fmla="*/ 2147483647 w 146"/>
                <a:gd name="T77" fmla="*/ 2147483647 h 153"/>
                <a:gd name="T78" fmla="*/ 0 w 146"/>
                <a:gd name="T79" fmla="*/ 2147483647 h 153"/>
                <a:gd name="T80" fmla="*/ 2147483647 w 146"/>
                <a:gd name="T81" fmla="*/ 2147483647 h 153"/>
                <a:gd name="T82" fmla="*/ 2147483647 w 146"/>
                <a:gd name="T83" fmla="*/ 2147483647 h 153"/>
                <a:gd name="T84" fmla="*/ 2147483647 w 146"/>
                <a:gd name="T85" fmla="*/ 0 h 153"/>
                <a:gd name="T86" fmla="*/ 2147483647 w 146"/>
                <a:gd name="T87" fmla="*/ 0 h 153"/>
                <a:gd name="T88" fmla="*/ 2147483647 w 146"/>
                <a:gd name="T89" fmla="*/ 2147483647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53"/>
                <a:gd name="T137" fmla="*/ 146 w 146"/>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53">
                  <a:moveTo>
                    <a:pt x="104" y="35"/>
                  </a:moveTo>
                  <a:lnTo>
                    <a:pt x="146" y="35"/>
                  </a:lnTo>
                  <a:lnTo>
                    <a:pt x="136" y="57"/>
                  </a:lnTo>
                  <a:lnTo>
                    <a:pt x="97" y="57"/>
                  </a:lnTo>
                  <a:lnTo>
                    <a:pt x="74" y="114"/>
                  </a:lnTo>
                  <a:lnTo>
                    <a:pt x="73" y="116"/>
                  </a:lnTo>
                  <a:lnTo>
                    <a:pt x="73" y="118"/>
                  </a:lnTo>
                  <a:lnTo>
                    <a:pt x="72" y="119"/>
                  </a:lnTo>
                  <a:lnTo>
                    <a:pt x="74" y="124"/>
                  </a:lnTo>
                  <a:lnTo>
                    <a:pt x="78" y="127"/>
                  </a:lnTo>
                  <a:lnTo>
                    <a:pt x="85" y="128"/>
                  </a:lnTo>
                  <a:lnTo>
                    <a:pt x="91" y="128"/>
                  </a:lnTo>
                  <a:lnTo>
                    <a:pt x="97" y="128"/>
                  </a:lnTo>
                  <a:lnTo>
                    <a:pt x="102" y="128"/>
                  </a:lnTo>
                  <a:lnTo>
                    <a:pt x="107" y="128"/>
                  </a:lnTo>
                  <a:lnTo>
                    <a:pt x="113" y="128"/>
                  </a:lnTo>
                  <a:lnTo>
                    <a:pt x="103" y="152"/>
                  </a:lnTo>
                  <a:lnTo>
                    <a:pt x="99" y="152"/>
                  </a:lnTo>
                  <a:lnTo>
                    <a:pt x="94" y="153"/>
                  </a:lnTo>
                  <a:lnTo>
                    <a:pt x="90" y="153"/>
                  </a:lnTo>
                  <a:lnTo>
                    <a:pt x="85" y="153"/>
                  </a:lnTo>
                  <a:lnTo>
                    <a:pt x="81" y="153"/>
                  </a:lnTo>
                  <a:lnTo>
                    <a:pt x="76" y="153"/>
                  </a:lnTo>
                  <a:lnTo>
                    <a:pt x="71" y="153"/>
                  </a:lnTo>
                  <a:lnTo>
                    <a:pt x="67" y="153"/>
                  </a:lnTo>
                  <a:lnTo>
                    <a:pt x="57" y="153"/>
                  </a:lnTo>
                  <a:lnTo>
                    <a:pt x="46" y="152"/>
                  </a:lnTo>
                  <a:lnTo>
                    <a:pt x="38" y="151"/>
                  </a:lnTo>
                  <a:lnTo>
                    <a:pt x="29" y="149"/>
                  </a:lnTo>
                  <a:lnTo>
                    <a:pt x="22" y="146"/>
                  </a:lnTo>
                  <a:lnTo>
                    <a:pt x="17" y="142"/>
                  </a:lnTo>
                  <a:lnTo>
                    <a:pt x="13" y="137"/>
                  </a:lnTo>
                  <a:lnTo>
                    <a:pt x="12" y="130"/>
                  </a:lnTo>
                  <a:lnTo>
                    <a:pt x="12" y="128"/>
                  </a:lnTo>
                  <a:lnTo>
                    <a:pt x="13" y="125"/>
                  </a:lnTo>
                  <a:lnTo>
                    <a:pt x="13" y="122"/>
                  </a:lnTo>
                  <a:lnTo>
                    <a:pt x="14" y="119"/>
                  </a:lnTo>
                  <a:lnTo>
                    <a:pt x="39" y="57"/>
                  </a:lnTo>
                  <a:lnTo>
                    <a:pt x="0" y="57"/>
                  </a:lnTo>
                  <a:lnTo>
                    <a:pt x="9" y="35"/>
                  </a:lnTo>
                  <a:lnTo>
                    <a:pt x="46" y="35"/>
                  </a:lnTo>
                  <a:lnTo>
                    <a:pt x="59" y="0"/>
                  </a:lnTo>
                  <a:lnTo>
                    <a:pt x="117" y="0"/>
                  </a:lnTo>
                  <a:lnTo>
                    <a:pt x="10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7" name="Freeform 61"/>
            <p:cNvSpPr>
              <a:spLocks noEditPoints="1"/>
            </p:cNvSpPr>
            <p:nvPr/>
          </p:nvSpPr>
          <p:spPr bwMode="auto">
            <a:xfrm>
              <a:off x="4425950" y="3962400"/>
              <a:ext cx="93663" cy="127000"/>
            </a:xfrm>
            <a:custGeom>
              <a:avLst/>
              <a:gdLst>
                <a:gd name="T0" fmla="*/ 2147483647 w 120"/>
                <a:gd name="T1" fmla="*/ 2147483647 h 160"/>
                <a:gd name="T2" fmla="*/ 2147483647 w 120"/>
                <a:gd name="T3" fmla="*/ 2147483647 h 160"/>
                <a:gd name="T4" fmla="*/ 2147483647 w 120"/>
                <a:gd name="T5" fmla="*/ 2147483647 h 160"/>
                <a:gd name="T6" fmla="*/ 0 w 120"/>
                <a:gd name="T7" fmla="*/ 2147483647 h 160"/>
                <a:gd name="T8" fmla="*/ 2147483647 w 120"/>
                <a:gd name="T9" fmla="*/ 2147483647 h 160"/>
                <a:gd name="T10" fmla="*/ 2147483647 w 120"/>
                <a:gd name="T11" fmla="*/ 2147483647 h 160"/>
                <a:gd name="T12" fmla="*/ 2147483647 w 120"/>
                <a:gd name="T13" fmla="*/ 2147483647 h 160"/>
                <a:gd name="T14" fmla="*/ 2147483647 w 120"/>
                <a:gd name="T15" fmla="*/ 0 h 160"/>
                <a:gd name="T16" fmla="*/ 2147483647 w 120"/>
                <a:gd name="T17" fmla="*/ 0 h 160"/>
                <a:gd name="T18" fmla="*/ 2147483647 w 12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60"/>
                <a:gd name="T32" fmla="*/ 120 w 12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60">
                  <a:moveTo>
                    <a:pt x="45" y="44"/>
                  </a:moveTo>
                  <a:lnTo>
                    <a:pt x="103" y="44"/>
                  </a:lnTo>
                  <a:lnTo>
                    <a:pt x="58" y="160"/>
                  </a:lnTo>
                  <a:lnTo>
                    <a:pt x="0" y="160"/>
                  </a:lnTo>
                  <a:lnTo>
                    <a:pt x="45" y="44"/>
                  </a:lnTo>
                  <a:close/>
                  <a:moveTo>
                    <a:pt x="110" y="25"/>
                  </a:moveTo>
                  <a:lnTo>
                    <a:pt x="53" y="25"/>
                  </a:lnTo>
                  <a:lnTo>
                    <a:pt x="62" y="0"/>
                  </a:lnTo>
                  <a:lnTo>
                    <a:pt x="120" y="0"/>
                  </a:lnTo>
                  <a:lnTo>
                    <a:pt x="11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8" name="Freeform 62"/>
            <p:cNvSpPr>
              <a:spLocks/>
            </p:cNvSpPr>
            <p:nvPr/>
          </p:nvSpPr>
          <p:spPr bwMode="auto">
            <a:xfrm>
              <a:off x="4513263" y="3995738"/>
              <a:ext cx="179387" cy="93662"/>
            </a:xfrm>
            <a:custGeom>
              <a:avLst/>
              <a:gdLst>
                <a:gd name="T0" fmla="*/ 2147483647 w 227"/>
                <a:gd name="T1" fmla="*/ 2147483647 h 119"/>
                <a:gd name="T2" fmla="*/ 2147483647 w 227"/>
                <a:gd name="T3" fmla="*/ 2147483647 h 119"/>
                <a:gd name="T4" fmla="*/ 2147483647 w 227"/>
                <a:gd name="T5" fmla="*/ 2147483647 h 119"/>
                <a:gd name="T6" fmla="*/ 2147483647 w 227"/>
                <a:gd name="T7" fmla="*/ 2147483647 h 119"/>
                <a:gd name="T8" fmla="*/ 2147483647 w 227"/>
                <a:gd name="T9" fmla="*/ 2147483647 h 119"/>
                <a:gd name="T10" fmla="*/ 2147483647 w 227"/>
                <a:gd name="T11" fmla="*/ 2147483647 h 119"/>
                <a:gd name="T12" fmla="*/ 2147483647 w 227"/>
                <a:gd name="T13" fmla="*/ 2147483647 h 119"/>
                <a:gd name="T14" fmla="*/ 2147483647 w 227"/>
                <a:gd name="T15" fmla="*/ 2147483647 h 119"/>
                <a:gd name="T16" fmla="*/ 2147483647 w 227"/>
                <a:gd name="T17" fmla="*/ 2147483647 h 119"/>
                <a:gd name="T18" fmla="*/ 2147483647 w 227"/>
                <a:gd name="T19" fmla="*/ 2147483647 h 119"/>
                <a:gd name="T20" fmla="*/ 2147483647 w 227"/>
                <a:gd name="T21" fmla="*/ 0 h 119"/>
                <a:gd name="T22" fmla="*/ 2147483647 w 227"/>
                <a:gd name="T23" fmla="*/ 0 h 119"/>
                <a:gd name="T24" fmla="*/ 2147483647 w 227"/>
                <a:gd name="T25" fmla="*/ 0 h 119"/>
                <a:gd name="T26" fmla="*/ 2147483647 w 227"/>
                <a:gd name="T27" fmla="*/ 2147483647 h 119"/>
                <a:gd name="T28" fmla="*/ 2147483647 w 227"/>
                <a:gd name="T29" fmla="*/ 2147483647 h 119"/>
                <a:gd name="T30" fmla="*/ 2147483647 w 227"/>
                <a:gd name="T31" fmla="*/ 2147483647 h 119"/>
                <a:gd name="T32" fmla="*/ 2147483647 w 227"/>
                <a:gd name="T33" fmla="*/ 2147483647 h 119"/>
                <a:gd name="T34" fmla="*/ 2147483647 w 227"/>
                <a:gd name="T35" fmla="*/ 2147483647 h 119"/>
                <a:gd name="T36" fmla="*/ 2147483647 w 227"/>
                <a:gd name="T37" fmla="*/ 2147483647 h 119"/>
                <a:gd name="T38" fmla="*/ 2147483647 w 227"/>
                <a:gd name="T39" fmla="*/ 2147483647 h 119"/>
                <a:gd name="T40" fmla="*/ 2147483647 w 227"/>
                <a:gd name="T41" fmla="*/ 2147483647 h 119"/>
                <a:gd name="T42" fmla="*/ 2147483647 w 227"/>
                <a:gd name="T43" fmla="*/ 2147483647 h 119"/>
                <a:gd name="T44" fmla="*/ 2147483647 w 227"/>
                <a:gd name="T45" fmla="*/ 2147483647 h 119"/>
                <a:gd name="T46" fmla="*/ 2147483647 w 227"/>
                <a:gd name="T47" fmla="*/ 2147483647 h 119"/>
                <a:gd name="T48" fmla="*/ 2147483647 w 227"/>
                <a:gd name="T49" fmla="*/ 2147483647 h 119"/>
                <a:gd name="T50" fmla="*/ 2147483647 w 227"/>
                <a:gd name="T51" fmla="*/ 2147483647 h 119"/>
                <a:gd name="T52" fmla="*/ 2147483647 w 227"/>
                <a:gd name="T53" fmla="*/ 2147483647 h 119"/>
                <a:gd name="T54" fmla="*/ 2147483647 w 227"/>
                <a:gd name="T55" fmla="*/ 2147483647 h 119"/>
                <a:gd name="T56" fmla="*/ 2147483647 w 227"/>
                <a:gd name="T57" fmla="*/ 2147483647 h 119"/>
                <a:gd name="T58" fmla="*/ 2147483647 w 227"/>
                <a:gd name="T59" fmla="*/ 2147483647 h 119"/>
                <a:gd name="T60" fmla="*/ 2147483647 w 227"/>
                <a:gd name="T61" fmla="*/ 2147483647 h 119"/>
                <a:gd name="T62" fmla="*/ 2147483647 w 227"/>
                <a:gd name="T63" fmla="*/ 2147483647 h 119"/>
                <a:gd name="T64" fmla="*/ 2147483647 w 227"/>
                <a:gd name="T65" fmla="*/ 2147483647 h 119"/>
                <a:gd name="T66" fmla="*/ 2147483647 w 227"/>
                <a:gd name="T67" fmla="*/ 2147483647 h 119"/>
                <a:gd name="T68" fmla="*/ 2147483647 w 227"/>
                <a:gd name="T69" fmla="*/ 2147483647 h 119"/>
                <a:gd name="T70" fmla="*/ 2147483647 w 227"/>
                <a:gd name="T71" fmla="*/ 2147483647 h 119"/>
                <a:gd name="T72" fmla="*/ 2147483647 w 227"/>
                <a:gd name="T73" fmla="*/ 2147483647 h 119"/>
                <a:gd name="T74" fmla="*/ 2147483647 w 227"/>
                <a:gd name="T75" fmla="*/ 2147483647 h 119"/>
                <a:gd name="T76" fmla="*/ 2147483647 w 227"/>
                <a:gd name="T77" fmla="*/ 2147483647 h 119"/>
                <a:gd name="T78" fmla="*/ 2147483647 w 227"/>
                <a:gd name="T79" fmla="*/ 2147483647 h 119"/>
                <a:gd name="T80" fmla="*/ 2147483647 w 227"/>
                <a:gd name="T81" fmla="*/ 2147483647 h 119"/>
                <a:gd name="T82" fmla="*/ 2147483647 w 227"/>
                <a:gd name="T83" fmla="*/ 2147483647 h 119"/>
                <a:gd name="T84" fmla="*/ 2147483647 w 227"/>
                <a:gd name="T85" fmla="*/ 2147483647 h 119"/>
                <a:gd name="T86" fmla="*/ 2147483647 w 227"/>
                <a:gd name="T87" fmla="*/ 2147483647 h 119"/>
                <a:gd name="T88" fmla="*/ 0 w 227"/>
                <a:gd name="T89" fmla="*/ 2147483647 h 119"/>
                <a:gd name="T90" fmla="*/ 2147483647 w 227"/>
                <a:gd name="T91" fmla="*/ 2147483647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119"/>
                <a:gd name="T140" fmla="*/ 227 w 227"/>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119">
                  <a:moveTo>
                    <a:pt x="43" y="3"/>
                  </a:moveTo>
                  <a:lnTo>
                    <a:pt x="98" y="3"/>
                  </a:lnTo>
                  <a:lnTo>
                    <a:pt x="93" y="20"/>
                  </a:lnTo>
                  <a:lnTo>
                    <a:pt x="100" y="15"/>
                  </a:lnTo>
                  <a:lnTo>
                    <a:pt x="108" y="12"/>
                  </a:lnTo>
                  <a:lnTo>
                    <a:pt x="116" y="7"/>
                  </a:lnTo>
                  <a:lnTo>
                    <a:pt x="125" y="5"/>
                  </a:lnTo>
                  <a:lnTo>
                    <a:pt x="134" y="3"/>
                  </a:lnTo>
                  <a:lnTo>
                    <a:pt x="144" y="1"/>
                  </a:lnTo>
                  <a:lnTo>
                    <a:pt x="155" y="0"/>
                  </a:lnTo>
                  <a:lnTo>
                    <a:pt x="165" y="0"/>
                  </a:lnTo>
                  <a:lnTo>
                    <a:pt x="179" y="0"/>
                  </a:lnTo>
                  <a:lnTo>
                    <a:pt x="192" y="2"/>
                  </a:lnTo>
                  <a:lnTo>
                    <a:pt x="203" y="4"/>
                  </a:lnTo>
                  <a:lnTo>
                    <a:pt x="211" y="7"/>
                  </a:lnTo>
                  <a:lnTo>
                    <a:pt x="218" y="12"/>
                  </a:lnTo>
                  <a:lnTo>
                    <a:pt x="223" y="17"/>
                  </a:lnTo>
                  <a:lnTo>
                    <a:pt x="226" y="23"/>
                  </a:lnTo>
                  <a:lnTo>
                    <a:pt x="227" y="30"/>
                  </a:lnTo>
                  <a:lnTo>
                    <a:pt x="226" y="36"/>
                  </a:lnTo>
                  <a:lnTo>
                    <a:pt x="225" y="41"/>
                  </a:lnTo>
                  <a:lnTo>
                    <a:pt x="223" y="47"/>
                  </a:lnTo>
                  <a:lnTo>
                    <a:pt x="222" y="51"/>
                  </a:lnTo>
                  <a:lnTo>
                    <a:pt x="195" y="119"/>
                  </a:lnTo>
                  <a:lnTo>
                    <a:pt x="138" y="119"/>
                  </a:lnTo>
                  <a:lnTo>
                    <a:pt x="163" y="51"/>
                  </a:lnTo>
                  <a:lnTo>
                    <a:pt x="164" y="48"/>
                  </a:lnTo>
                  <a:lnTo>
                    <a:pt x="165" y="44"/>
                  </a:lnTo>
                  <a:lnTo>
                    <a:pt x="166" y="40"/>
                  </a:lnTo>
                  <a:lnTo>
                    <a:pt x="166" y="37"/>
                  </a:lnTo>
                  <a:lnTo>
                    <a:pt x="164" y="31"/>
                  </a:lnTo>
                  <a:lnTo>
                    <a:pt x="158" y="28"/>
                  </a:lnTo>
                  <a:lnTo>
                    <a:pt x="149" y="26"/>
                  </a:lnTo>
                  <a:lnTo>
                    <a:pt x="139" y="25"/>
                  </a:lnTo>
                  <a:lnTo>
                    <a:pt x="127" y="26"/>
                  </a:lnTo>
                  <a:lnTo>
                    <a:pt x="116" y="28"/>
                  </a:lnTo>
                  <a:lnTo>
                    <a:pt x="107" y="31"/>
                  </a:lnTo>
                  <a:lnTo>
                    <a:pt x="99" y="35"/>
                  </a:lnTo>
                  <a:lnTo>
                    <a:pt x="93" y="40"/>
                  </a:lnTo>
                  <a:lnTo>
                    <a:pt x="88" y="45"/>
                  </a:lnTo>
                  <a:lnTo>
                    <a:pt x="83" y="51"/>
                  </a:lnTo>
                  <a:lnTo>
                    <a:pt x="80" y="58"/>
                  </a:lnTo>
                  <a:lnTo>
                    <a:pt x="57" y="119"/>
                  </a:lnTo>
                  <a:lnTo>
                    <a:pt x="0" y="119"/>
                  </a:lnTo>
                  <a:lnTo>
                    <a:pt x="4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9" name="Freeform 63"/>
            <p:cNvSpPr>
              <a:spLocks noEditPoints="1"/>
            </p:cNvSpPr>
            <p:nvPr/>
          </p:nvSpPr>
          <p:spPr bwMode="auto">
            <a:xfrm>
              <a:off x="5907088" y="2798763"/>
              <a:ext cx="96837" cy="46037"/>
            </a:xfrm>
            <a:custGeom>
              <a:avLst/>
              <a:gdLst>
                <a:gd name="T0" fmla="*/ 2147483647 w 123"/>
                <a:gd name="T1" fmla="*/ 2147483647 h 57"/>
                <a:gd name="T2" fmla="*/ 2147483647 w 123"/>
                <a:gd name="T3" fmla="*/ 2147483647 h 57"/>
                <a:gd name="T4" fmla="*/ 2147483647 w 123"/>
                <a:gd name="T5" fmla="*/ 2147483647 h 57"/>
                <a:gd name="T6" fmla="*/ 2147483647 w 123"/>
                <a:gd name="T7" fmla="*/ 2147483647 h 57"/>
                <a:gd name="T8" fmla="*/ 2147483647 w 123"/>
                <a:gd name="T9" fmla="*/ 2147483647 h 57"/>
                <a:gd name="T10" fmla="*/ 0 w 123"/>
                <a:gd name="T11" fmla="*/ 2147483647 h 57"/>
                <a:gd name="T12" fmla="*/ 0 w 123"/>
                <a:gd name="T13" fmla="*/ 0 h 57"/>
                <a:gd name="T14" fmla="*/ 2147483647 w 123"/>
                <a:gd name="T15" fmla="*/ 0 h 57"/>
                <a:gd name="T16" fmla="*/ 2147483647 w 123"/>
                <a:gd name="T17" fmla="*/ 2147483647 h 57"/>
                <a:gd name="T18" fmla="*/ 2147483647 w 123"/>
                <a:gd name="T19" fmla="*/ 2147483647 h 57"/>
                <a:gd name="T20" fmla="*/ 2147483647 w 123"/>
                <a:gd name="T21" fmla="*/ 2147483647 h 57"/>
                <a:gd name="T22" fmla="*/ 2147483647 w 123"/>
                <a:gd name="T23" fmla="*/ 2147483647 h 57"/>
                <a:gd name="T24" fmla="*/ 2147483647 w 123"/>
                <a:gd name="T25" fmla="*/ 2147483647 h 57"/>
                <a:gd name="T26" fmla="*/ 2147483647 w 123"/>
                <a:gd name="T27" fmla="*/ 2147483647 h 57"/>
                <a:gd name="T28" fmla="*/ 2147483647 w 123"/>
                <a:gd name="T29" fmla="*/ 2147483647 h 57"/>
                <a:gd name="T30" fmla="*/ 2147483647 w 123"/>
                <a:gd name="T31" fmla="*/ 2147483647 h 57"/>
                <a:gd name="T32" fmla="*/ 2147483647 w 123"/>
                <a:gd name="T33" fmla="*/ 2147483647 h 57"/>
                <a:gd name="T34" fmla="*/ 2147483647 w 123"/>
                <a:gd name="T35" fmla="*/ 2147483647 h 57"/>
                <a:gd name="T36" fmla="*/ 2147483647 w 123"/>
                <a:gd name="T37" fmla="*/ 2147483647 h 57"/>
                <a:gd name="T38" fmla="*/ 2147483647 w 123"/>
                <a:gd name="T39" fmla="*/ 0 h 57"/>
                <a:gd name="T40" fmla="*/ 2147483647 w 123"/>
                <a:gd name="T41" fmla="*/ 0 h 57"/>
                <a:gd name="T42" fmla="*/ 2147483647 w 123"/>
                <a:gd name="T43" fmla="*/ 2147483647 h 57"/>
                <a:gd name="T44" fmla="*/ 2147483647 w 123"/>
                <a:gd name="T45" fmla="*/ 0 h 57"/>
                <a:gd name="T46" fmla="*/ 2147483647 w 123"/>
                <a:gd name="T47" fmla="*/ 0 h 57"/>
                <a:gd name="T48" fmla="*/ 2147483647 w 123"/>
                <a:gd name="T49" fmla="*/ 214748364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57"/>
                <a:gd name="T77" fmla="*/ 123 w 12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57">
                  <a:moveTo>
                    <a:pt x="47" y="7"/>
                  </a:moveTo>
                  <a:lnTo>
                    <a:pt x="29" y="7"/>
                  </a:lnTo>
                  <a:lnTo>
                    <a:pt x="29" y="57"/>
                  </a:lnTo>
                  <a:lnTo>
                    <a:pt x="18" y="57"/>
                  </a:lnTo>
                  <a:lnTo>
                    <a:pt x="18" y="7"/>
                  </a:lnTo>
                  <a:lnTo>
                    <a:pt x="0" y="7"/>
                  </a:lnTo>
                  <a:lnTo>
                    <a:pt x="0" y="0"/>
                  </a:lnTo>
                  <a:lnTo>
                    <a:pt x="47" y="0"/>
                  </a:lnTo>
                  <a:lnTo>
                    <a:pt x="47" y="7"/>
                  </a:lnTo>
                  <a:close/>
                  <a:moveTo>
                    <a:pt x="123" y="57"/>
                  </a:moveTo>
                  <a:lnTo>
                    <a:pt x="114" y="57"/>
                  </a:lnTo>
                  <a:lnTo>
                    <a:pt x="114" y="10"/>
                  </a:lnTo>
                  <a:lnTo>
                    <a:pt x="113" y="10"/>
                  </a:lnTo>
                  <a:lnTo>
                    <a:pt x="94" y="57"/>
                  </a:lnTo>
                  <a:lnTo>
                    <a:pt x="88" y="57"/>
                  </a:lnTo>
                  <a:lnTo>
                    <a:pt x="69" y="10"/>
                  </a:lnTo>
                  <a:lnTo>
                    <a:pt x="69" y="57"/>
                  </a:lnTo>
                  <a:lnTo>
                    <a:pt x="59" y="57"/>
                  </a:lnTo>
                  <a:lnTo>
                    <a:pt x="59" y="0"/>
                  </a:lnTo>
                  <a:lnTo>
                    <a:pt x="73" y="0"/>
                  </a:lnTo>
                  <a:lnTo>
                    <a:pt x="92" y="43"/>
                  </a:lnTo>
                  <a:lnTo>
                    <a:pt x="109" y="0"/>
                  </a:lnTo>
                  <a:lnTo>
                    <a:pt x="123" y="0"/>
                  </a:lnTo>
                  <a:lnTo>
                    <a:pt x="123"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80" name="Text Box 64"/>
            <p:cNvSpPr txBox="1">
              <a:spLocks noChangeArrowheads="1"/>
            </p:cNvSpPr>
            <p:nvPr/>
          </p:nvSpPr>
          <p:spPr bwMode="auto">
            <a:xfrm>
              <a:off x="5715000" y="2722563"/>
              <a:ext cx="3143250" cy="1189037"/>
            </a:xfrm>
            <a:prstGeom prst="rect">
              <a:avLst/>
            </a:prstGeom>
            <a:noFill/>
            <a:ln>
              <a:noFill/>
            </a:ln>
            <a:effectLst>
              <a:outerShdw dist="68392" dir="1308085"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Aft>
                  <a:spcPts val="600"/>
                </a:spcAft>
                <a:buFont typeface="Arial" charset="0"/>
                <a:buChar char="•"/>
                <a:defRPr sz="3200">
                  <a:solidFill>
                    <a:srgbClr val="2C2C2C"/>
                  </a:solidFill>
                  <a:latin typeface="Arial" charset="0"/>
                </a:defRPr>
              </a:lvl1pPr>
              <a:lvl2pPr marL="742950" indent="-285750" eaLnBrk="0" hangingPunct="0">
                <a:spcAft>
                  <a:spcPts val="600"/>
                </a:spcAft>
                <a:buFont typeface="Arial" charset="0"/>
                <a:buChar char="–"/>
                <a:defRPr sz="2800">
                  <a:solidFill>
                    <a:srgbClr val="2C2C2C"/>
                  </a:solidFill>
                  <a:latin typeface="Arial" charset="0"/>
                </a:defRPr>
              </a:lvl2pPr>
              <a:lvl3pPr marL="1143000" indent="-228600" eaLnBrk="0" hangingPunct="0">
                <a:spcAft>
                  <a:spcPts val="600"/>
                </a:spcAft>
                <a:buFont typeface="Arial" charset="0"/>
                <a:buChar char="•"/>
                <a:defRPr sz="2400">
                  <a:solidFill>
                    <a:srgbClr val="2C2C2C"/>
                  </a:solidFill>
                  <a:latin typeface="Arial" charset="0"/>
                </a:defRPr>
              </a:lvl3pPr>
              <a:lvl4pPr marL="1600200" indent="-228600" eaLnBrk="0" hangingPunct="0">
                <a:spcAft>
                  <a:spcPts val="600"/>
                </a:spcAft>
                <a:buFont typeface="Arial" charset="0"/>
                <a:buChar char="–"/>
                <a:defRPr sz="2400">
                  <a:solidFill>
                    <a:srgbClr val="2C2C2C"/>
                  </a:solidFill>
                  <a:latin typeface="Arial" charset="0"/>
                </a:defRPr>
              </a:lvl4pPr>
              <a:lvl5pPr marL="2057400" indent="-228600" eaLnBrk="0" hangingPunct="0">
                <a:spcAft>
                  <a:spcPts val="600"/>
                </a:spcAft>
                <a:buFont typeface="Arial" charset="0"/>
                <a:buChar char="•"/>
                <a:defRPr sz="2400">
                  <a:solidFill>
                    <a:srgbClr val="2C2C2C"/>
                  </a:solidFill>
                  <a:latin typeface="Arial" charset="0"/>
                </a:defRPr>
              </a:lvl5pPr>
              <a:lvl6pPr marL="2514600" indent="-228600" defTabSz="457200" eaLnBrk="0" fontAlgn="base" hangingPunct="0">
                <a:spcBef>
                  <a:spcPct val="0"/>
                </a:spcBef>
                <a:spcAft>
                  <a:spcPts val="600"/>
                </a:spcAft>
                <a:buFont typeface="Arial" charset="0"/>
                <a:buChar char="•"/>
                <a:defRPr sz="2400">
                  <a:solidFill>
                    <a:srgbClr val="2C2C2C"/>
                  </a:solidFill>
                  <a:latin typeface="Arial" charset="0"/>
                </a:defRPr>
              </a:lvl6pPr>
              <a:lvl7pPr marL="2971800" indent="-228600" defTabSz="457200" eaLnBrk="0" fontAlgn="base" hangingPunct="0">
                <a:spcBef>
                  <a:spcPct val="0"/>
                </a:spcBef>
                <a:spcAft>
                  <a:spcPts val="600"/>
                </a:spcAft>
                <a:buFont typeface="Arial" charset="0"/>
                <a:buChar char="•"/>
                <a:defRPr sz="2400">
                  <a:solidFill>
                    <a:srgbClr val="2C2C2C"/>
                  </a:solidFill>
                  <a:latin typeface="Arial" charset="0"/>
                </a:defRPr>
              </a:lvl7pPr>
              <a:lvl8pPr marL="3429000" indent="-228600" defTabSz="457200" eaLnBrk="0" fontAlgn="base" hangingPunct="0">
                <a:spcBef>
                  <a:spcPct val="0"/>
                </a:spcBef>
                <a:spcAft>
                  <a:spcPts val="600"/>
                </a:spcAft>
                <a:buFont typeface="Arial" charset="0"/>
                <a:buChar char="•"/>
                <a:defRPr sz="2400">
                  <a:solidFill>
                    <a:srgbClr val="2C2C2C"/>
                  </a:solidFill>
                  <a:latin typeface="Arial" charset="0"/>
                </a:defRPr>
              </a:lvl8pPr>
              <a:lvl9pPr marL="3886200" indent="-228600" defTabSz="457200" eaLnBrk="0" fontAlgn="base" hangingPunct="0">
                <a:spcBef>
                  <a:spcPct val="0"/>
                </a:spcBef>
                <a:spcAft>
                  <a:spcPts val="600"/>
                </a:spcAft>
                <a:buFont typeface="Arial" charset="0"/>
                <a:buChar char="•"/>
                <a:defRPr sz="2400">
                  <a:solidFill>
                    <a:srgbClr val="2C2C2C"/>
                  </a:solidFill>
                  <a:latin typeface="Arial" charset="0"/>
                </a:defRPr>
              </a:lvl9pPr>
            </a:lstStyle>
            <a:p>
              <a:pPr eaLnBrk="1" hangingPunct="1">
                <a:spcAft>
                  <a:spcPct val="0"/>
                </a:spcAft>
                <a:buFontTx/>
                <a:buNone/>
              </a:pPr>
              <a:r>
                <a:rPr lang="en-US" altLang="en-US" sz="7200" b="1" i="1">
                  <a:solidFill>
                    <a:srgbClr val="FFFF00"/>
                  </a:solidFill>
                </a:rPr>
                <a:t>IONS??</a:t>
              </a:r>
              <a:endParaRPr lang="en-US" altLang="en-US" sz="6600" b="1">
                <a:solidFill>
                  <a:srgbClr val="FFFF00"/>
                </a:solidFill>
                <a:latin typeface="Book Antiqua" pitchFamily="18" charset="0"/>
              </a:endParaRPr>
            </a:p>
          </p:txBody>
        </p:sp>
      </p:grpSp>
      <p:sp>
        <p:nvSpPr>
          <p:cNvPr id="66" name="TextBox 65"/>
          <p:cNvSpPr txBox="1"/>
          <p:nvPr/>
        </p:nvSpPr>
        <p:spPr>
          <a:xfrm flipV="1">
            <a:off x="272248" y="5977096"/>
            <a:ext cx="45719" cy="4571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endParaRPr lang="en-US" b="1" dirty="0">
              <a:solidFill>
                <a:schemeClr val="tx1"/>
              </a:solidFill>
            </a:endParaRPr>
          </a:p>
        </p:txBody>
      </p:sp>
    </p:spTree>
    <p:custDataLst>
      <p:tags r:id="rId1"/>
    </p:custDataLst>
    <p:extLst>
      <p:ext uri="{BB962C8B-B14F-4D97-AF65-F5344CB8AC3E}">
        <p14:creationId xmlns:p14="http://schemas.microsoft.com/office/powerpoint/2010/main" val="344234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57400" y="2133600"/>
            <a:ext cx="5181600" cy="3657600"/>
          </a:xfrm>
          <a:prstGeom prst="rect">
            <a:avLst/>
          </a:prstGeom>
        </p:spPr>
      </p:pic>
      <p:sp>
        <p:nvSpPr>
          <p:cNvPr id="8" name="Text Placeholder 7"/>
          <p:cNvSpPr>
            <a:spLocks noGrp="1"/>
          </p:cNvSpPr>
          <p:nvPr>
            <p:ph type="body" sz="quarter" idx="10"/>
          </p:nvPr>
        </p:nvSpPr>
        <p:spPr/>
        <p:txBody>
          <a:bodyPr/>
          <a:lstStyle/>
          <a:p>
            <a:endParaRPr lang="fr-CA" dirty="0"/>
          </a:p>
        </p:txBody>
      </p:sp>
      <p:sp>
        <p:nvSpPr>
          <p:cNvPr id="9" name="Text Placeholder 8"/>
          <p:cNvSpPr>
            <a:spLocks noGrp="1"/>
          </p:cNvSpPr>
          <p:nvPr>
            <p:ph type="body" sz="quarter" idx="15"/>
          </p:nvPr>
        </p:nvSpPr>
        <p:spPr/>
        <p:txBody>
          <a:bodyPr/>
          <a:lstStyle/>
          <a:p>
            <a:endParaRPr lang="fr-CA"/>
          </a:p>
        </p:txBody>
      </p:sp>
      <p:sp>
        <p:nvSpPr>
          <p:cNvPr id="7" name="Title 6"/>
          <p:cNvSpPr>
            <a:spLocks noGrp="1"/>
          </p:cNvSpPr>
          <p:nvPr>
            <p:ph type="title"/>
          </p:nvPr>
        </p:nvSpPr>
        <p:spPr/>
        <p:txBody>
          <a:bodyPr>
            <a:noAutofit/>
          </a:bodyPr>
          <a:lstStyle/>
          <a:p>
            <a:r>
              <a:rPr lang="en-US" sz="5400" dirty="0"/>
              <a:t>LARGE STRONGYLES</a:t>
            </a:r>
            <a:endParaRPr lang="fr-CA" sz="5400" dirty="0"/>
          </a:p>
        </p:txBody>
      </p:sp>
    </p:spTree>
    <p:extLst>
      <p:ext uri="{BB962C8B-B14F-4D97-AF65-F5344CB8AC3E}">
        <p14:creationId xmlns:p14="http://schemas.microsoft.com/office/powerpoint/2010/main" val="82044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1" y="2376487"/>
            <a:ext cx="5181600" cy="3490913"/>
          </a:xfrm>
          <a:prstGeom prst="rect">
            <a:avLst/>
          </a:prstGeom>
        </p:spPr>
      </p:pic>
      <p:sp>
        <p:nvSpPr>
          <p:cNvPr id="2" name="Text Placeholder 1"/>
          <p:cNvSpPr>
            <a:spLocks noGrp="1"/>
          </p:cNvSpPr>
          <p:nvPr>
            <p:ph type="body" sz="quarter" idx="10"/>
          </p:nvPr>
        </p:nvSpPr>
        <p:spPr/>
        <p:txBody>
          <a:bodyPr/>
          <a:lstStyle/>
          <a:p>
            <a:endParaRPr lang="fr-CA" dirty="0"/>
          </a:p>
        </p:txBody>
      </p:sp>
      <p:sp>
        <p:nvSpPr>
          <p:cNvPr id="3" name="Text Placeholder 2"/>
          <p:cNvSpPr>
            <a:spLocks noGrp="1"/>
          </p:cNvSpPr>
          <p:nvPr>
            <p:ph type="body" sz="quarter" idx="15"/>
          </p:nvPr>
        </p:nvSpPr>
        <p:spPr/>
        <p:txBody>
          <a:bodyPr/>
          <a:lstStyle/>
          <a:p>
            <a:endParaRPr lang="fr-CA"/>
          </a:p>
        </p:txBody>
      </p:sp>
      <p:sp>
        <p:nvSpPr>
          <p:cNvPr id="4" name="Title 3"/>
          <p:cNvSpPr>
            <a:spLocks noGrp="1"/>
          </p:cNvSpPr>
          <p:nvPr>
            <p:ph type="title"/>
          </p:nvPr>
        </p:nvSpPr>
        <p:spPr/>
        <p:txBody>
          <a:bodyPr>
            <a:noAutofit/>
          </a:bodyPr>
          <a:lstStyle/>
          <a:p>
            <a:r>
              <a:rPr lang="en-US" sz="5400" dirty="0"/>
              <a:t>SMALL STROGYLES</a:t>
            </a:r>
            <a:endParaRPr lang="fr-CA" sz="5400" dirty="0"/>
          </a:p>
        </p:txBody>
      </p:sp>
    </p:spTree>
    <p:extLst>
      <p:ext uri="{BB962C8B-B14F-4D97-AF65-F5344CB8AC3E}">
        <p14:creationId xmlns:p14="http://schemas.microsoft.com/office/powerpoint/2010/main" val="192654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fr-CA"/>
          </a:p>
        </p:txBody>
      </p:sp>
      <p:sp>
        <p:nvSpPr>
          <p:cNvPr id="6" name="Text Placeholder 5"/>
          <p:cNvSpPr>
            <a:spLocks noGrp="1"/>
          </p:cNvSpPr>
          <p:nvPr>
            <p:ph type="body" sz="quarter" idx="15"/>
          </p:nvPr>
        </p:nvSpPr>
        <p:spPr/>
        <p:txBody>
          <a:bodyPr/>
          <a:lstStyle/>
          <a:p>
            <a:endParaRPr lang="fr-CA"/>
          </a:p>
        </p:txBody>
      </p:sp>
      <p:sp>
        <p:nvSpPr>
          <p:cNvPr id="3" name="Title 2"/>
          <p:cNvSpPr>
            <a:spLocks noGrp="1"/>
          </p:cNvSpPr>
          <p:nvPr>
            <p:ph type="title"/>
          </p:nvPr>
        </p:nvSpPr>
        <p:spPr/>
        <p:txBody>
          <a:bodyPr>
            <a:normAutofit fontScale="90000"/>
          </a:bodyPr>
          <a:lstStyle/>
          <a:p>
            <a:r>
              <a:rPr lang="en-US" sz="5400" dirty="0"/>
              <a:t>ASCARIDS</a:t>
            </a:r>
            <a:endParaRPr lang="fr-CA" sz="5400"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5000" y="1600200"/>
            <a:ext cx="5562600" cy="4572000"/>
          </a:xfrm>
        </p:spPr>
      </p:pic>
    </p:spTree>
    <p:extLst>
      <p:ext uri="{BB962C8B-B14F-4D97-AF65-F5344CB8AC3E}">
        <p14:creationId xmlns:p14="http://schemas.microsoft.com/office/powerpoint/2010/main" val="119500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Larval Stages</a:t>
            </a:r>
            <a:endParaRPr lang="fr-CA" dirty="0"/>
          </a:p>
        </p:txBody>
      </p:sp>
      <p:sp>
        <p:nvSpPr>
          <p:cNvPr id="3" name="Text Placeholder 2"/>
          <p:cNvSpPr>
            <a:spLocks noGrp="1"/>
          </p:cNvSpPr>
          <p:nvPr>
            <p:ph type="body" sz="quarter" idx="21"/>
          </p:nvPr>
        </p:nvSpPr>
        <p:spPr/>
        <p:txBody>
          <a:bodyPr/>
          <a:lstStyle/>
          <a:p>
            <a:endParaRPr lang="fr-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828800"/>
            <a:ext cx="5029200" cy="3962400"/>
          </a:xfrm>
          <a:prstGeom prst="rect">
            <a:avLst/>
          </a:prstGeom>
        </p:spPr>
      </p:pic>
    </p:spTree>
    <p:extLst>
      <p:ext uri="{BB962C8B-B14F-4D97-AF65-F5344CB8AC3E}">
        <p14:creationId xmlns:p14="http://schemas.microsoft.com/office/powerpoint/2010/main" val="97064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38400" y="2362200"/>
            <a:ext cx="4876800" cy="3505200"/>
          </a:xfrm>
          <a:prstGeom prst="rect">
            <a:avLst/>
          </a:prstGeom>
        </p:spPr>
      </p:pic>
      <p:sp>
        <p:nvSpPr>
          <p:cNvPr id="5" name="Text Placeholder 4"/>
          <p:cNvSpPr>
            <a:spLocks noGrp="1"/>
          </p:cNvSpPr>
          <p:nvPr>
            <p:ph type="body" sz="quarter" idx="10"/>
          </p:nvPr>
        </p:nvSpPr>
        <p:spPr/>
        <p:txBody>
          <a:bodyPr/>
          <a:lstStyle/>
          <a:p>
            <a:endParaRPr lang="fr-CA" dirty="0"/>
          </a:p>
        </p:txBody>
      </p:sp>
      <p:sp>
        <p:nvSpPr>
          <p:cNvPr id="6" name="Text Placeholder 5"/>
          <p:cNvSpPr>
            <a:spLocks noGrp="1"/>
          </p:cNvSpPr>
          <p:nvPr>
            <p:ph type="body" sz="quarter" idx="15"/>
          </p:nvPr>
        </p:nvSpPr>
        <p:spPr/>
        <p:txBody>
          <a:bodyPr/>
          <a:lstStyle/>
          <a:p>
            <a:endParaRPr lang="fr-CA"/>
          </a:p>
        </p:txBody>
      </p:sp>
      <p:sp>
        <p:nvSpPr>
          <p:cNvPr id="4" name="Title 3"/>
          <p:cNvSpPr>
            <a:spLocks noGrp="1"/>
          </p:cNvSpPr>
          <p:nvPr>
            <p:ph type="title"/>
          </p:nvPr>
        </p:nvSpPr>
        <p:spPr>
          <a:xfrm>
            <a:off x="182564" y="138764"/>
            <a:ext cx="8778874" cy="1055036"/>
          </a:xfrm>
        </p:spPr>
        <p:txBody>
          <a:bodyPr>
            <a:normAutofit/>
          </a:bodyPr>
          <a:lstStyle/>
          <a:p>
            <a:r>
              <a:rPr lang="en-US" sz="4400" dirty="0"/>
              <a:t>TAPEWORMS</a:t>
            </a:r>
            <a:endParaRPr lang="fr-CA" sz="4400" dirty="0"/>
          </a:p>
        </p:txBody>
      </p:sp>
    </p:spTree>
    <p:extLst>
      <p:ext uri="{BB962C8B-B14F-4D97-AF65-F5344CB8AC3E}">
        <p14:creationId xmlns:p14="http://schemas.microsoft.com/office/powerpoint/2010/main" val="22001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fr-CA"/>
          </a:p>
        </p:txBody>
      </p:sp>
      <p:sp>
        <p:nvSpPr>
          <p:cNvPr id="3" name="Text Placeholder 2"/>
          <p:cNvSpPr>
            <a:spLocks noGrp="1"/>
          </p:cNvSpPr>
          <p:nvPr>
            <p:ph type="body" sz="quarter" idx="15"/>
          </p:nvPr>
        </p:nvSpPr>
        <p:spPr/>
        <p:txBody>
          <a:bodyPr/>
          <a:lstStyle/>
          <a:p>
            <a:endParaRPr lang="fr-CA"/>
          </a:p>
        </p:txBody>
      </p:sp>
      <p:sp>
        <p:nvSpPr>
          <p:cNvPr id="4" name="Title 3"/>
          <p:cNvSpPr>
            <a:spLocks noGrp="1"/>
          </p:cNvSpPr>
          <p:nvPr>
            <p:ph type="title"/>
          </p:nvPr>
        </p:nvSpPr>
        <p:spPr/>
        <p:txBody>
          <a:bodyPr/>
          <a:lstStyle/>
          <a:p>
            <a:r>
              <a:rPr lang="en-US" sz="4400" dirty="0"/>
              <a:t>PINWORMS</a:t>
            </a:r>
            <a:endParaRPr lang="fr-CA" sz="4400" dirty="0"/>
          </a:p>
        </p:txBody>
      </p:sp>
      <p:pic>
        <p:nvPicPr>
          <p:cNvPr id="5" name="Picture 4"/>
          <p:cNvPicPr>
            <a:picLocks noChangeAspect="1"/>
          </p:cNvPicPr>
          <p:nvPr/>
        </p:nvPicPr>
        <p:blipFill>
          <a:blip r:embed="rId2"/>
          <a:stretch>
            <a:fillRect/>
          </a:stretch>
        </p:blipFill>
        <p:spPr>
          <a:xfrm>
            <a:off x="2209800" y="2019829"/>
            <a:ext cx="4800600" cy="4205288"/>
          </a:xfrm>
          <a:prstGeom prst="rect">
            <a:avLst/>
          </a:prstGeom>
        </p:spPr>
      </p:pic>
    </p:spTree>
    <p:extLst>
      <p:ext uri="{BB962C8B-B14F-4D97-AF65-F5344CB8AC3E}">
        <p14:creationId xmlns:p14="http://schemas.microsoft.com/office/powerpoint/2010/main" val="2314302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oetis Master Layout">
  <a:themeElements>
    <a:clrScheme name="Zoetis">
      <a:dk1>
        <a:srgbClr val="585858"/>
      </a:dk1>
      <a:lt1>
        <a:sysClr val="window" lastClr="FFFFFF"/>
      </a:lt1>
      <a:dk2>
        <a:srgbClr val="FF671F"/>
      </a:dk2>
      <a:lt2>
        <a:srgbClr val="BF0D3E"/>
      </a:lt2>
      <a:accent1>
        <a:srgbClr val="ED8B00"/>
      </a:accent1>
      <a:accent2>
        <a:srgbClr val="FFC600"/>
      </a:accent2>
      <a:accent3>
        <a:srgbClr val="0096AF"/>
      </a:accent3>
      <a:accent4>
        <a:srgbClr val="00C1D5"/>
      </a:accent4>
      <a:accent5>
        <a:srgbClr val="68D2DF"/>
      </a:accent5>
      <a:accent6>
        <a:srgbClr val="171C8F"/>
      </a:accent6>
      <a:hlink>
        <a:srgbClr val="FF671F"/>
      </a:hlink>
      <a:folHlink>
        <a:srgbClr val="0096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Zoetis Master Layout">
  <a:themeElements>
    <a:clrScheme name="Zoetis">
      <a:dk1>
        <a:srgbClr val="585858"/>
      </a:dk1>
      <a:lt1>
        <a:sysClr val="window" lastClr="FFFFFF"/>
      </a:lt1>
      <a:dk2>
        <a:srgbClr val="FF671F"/>
      </a:dk2>
      <a:lt2>
        <a:srgbClr val="BF0D3E"/>
      </a:lt2>
      <a:accent1>
        <a:srgbClr val="ED8B00"/>
      </a:accent1>
      <a:accent2>
        <a:srgbClr val="FFC600"/>
      </a:accent2>
      <a:accent3>
        <a:srgbClr val="0096AF"/>
      </a:accent3>
      <a:accent4>
        <a:srgbClr val="00C1D5"/>
      </a:accent4>
      <a:accent5>
        <a:srgbClr val="68D2DF"/>
      </a:accent5>
      <a:accent6>
        <a:srgbClr val="171C8F"/>
      </a:accent6>
      <a:hlink>
        <a:srgbClr val="FF671F"/>
      </a:hlink>
      <a:folHlink>
        <a:srgbClr val="0096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1379</Words>
  <Application>Microsoft Office PowerPoint</Application>
  <PresentationFormat>On-screen Show (4:3)</PresentationFormat>
  <Paragraphs>153</Paragraphs>
  <Slides>30</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Book Antiqua</vt:lpstr>
      <vt:lpstr>Calibri</vt:lpstr>
      <vt:lpstr>Office Theme</vt:lpstr>
      <vt:lpstr>Zoetis Master Layout</vt:lpstr>
      <vt:lpstr>1_Zoetis Master Layout</vt:lpstr>
      <vt:lpstr>                Equine Deworming          Dr Melanie Wowk Zoetis Manager Veterinary Services- Cattle/EQuine</vt:lpstr>
      <vt:lpstr>PowerPoint Presentation</vt:lpstr>
      <vt:lpstr>Common parasites </vt:lpstr>
      <vt:lpstr>LARGE STRONGYLES</vt:lpstr>
      <vt:lpstr>SMALL STROGYLES</vt:lpstr>
      <vt:lpstr>ASCARIDS</vt:lpstr>
      <vt:lpstr>Larval Stages</vt:lpstr>
      <vt:lpstr>TAPEWORMS</vt:lpstr>
      <vt:lpstr>PINWORMS</vt:lpstr>
      <vt:lpstr>                                      BOTS</vt:lpstr>
      <vt:lpstr>PowerPoint Presentation</vt:lpstr>
      <vt:lpstr>It’s Itchy</vt:lpstr>
      <vt:lpstr>PowerPoint Presentation</vt:lpstr>
      <vt:lpstr>SUPERWORMS</vt:lpstr>
      <vt:lpstr>Individual plans</vt:lpstr>
      <vt:lpstr>Who should be dewormed</vt:lpstr>
      <vt:lpstr>Fecal Egg Counts</vt:lpstr>
      <vt:lpstr>AAEP Parasite Control Guidelines</vt:lpstr>
      <vt:lpstr>Updates in Equine Deworming</vt:lpstr>
      <vt:lpstr>PowerPoint Presentation</vt:lpstr>
      <vt:lpstr>Larval Cyathostominosis</vt:lpstr>
      <vt:lpstr>Larval Cyathostominosis</vt:lpstr>
      <vt:lpstr>Safety studies - Inflammation</vt:lpstr>
      <vt:lpstr>PowerPoint Presentation</vt:lpstr>
      <vt:lpstr>Available Products for Fall Deworming</vt:lpstr>
      <vt:lpstr>PowerPoint Presentation</vt:lpstr>
      <vt:lpstr>PowerPoint Presentation</vt:lpstr>
      <vt:lpstr>BE SAFE</vt:lpstr>
      <vt:lpstr>For the “High Spirited”</vt:lpstr>
      <vt:lpstr>PowerPoint Presentation</vt:lpstr>
    </vt:vector>
  </TitlesOfParts>
  <Company>FMC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Melanie Wowk</dc:title>
  <dc:creator>Wowk, Melanie</dc:creator>
  <cp:lastModifiedBy>Sandy Underwood</cp:lastModifiedBy>
  <cp:revision>53</cp:revision>
  <dcterms:created xsi:type="dcterms:W3CDTF">2018-03-22T17:12:56Z</dcterms:created>
  <dcterms:modified xsi:type="dcterms:W3CDTF">2018-11-14T18:12:22Z</dcterms:modified>
</cp:coreProperties>
</file>