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82" r:id="rId3"/>
    <p:sldId id="298" r:id="rId4"/>
    <p:sldId id="299" r:id="rId5"/>
    <p:sldId id="273" r:id="rId6"/>
    <p:sldId id="296" r:id="rId7"/>
    <p:sldId id="271" r:id="rId8"/>
    <p:sldId id="277" r:id="rId9"/>
    <p:sldId id="264" r:id="rId10"/>
    <p:sldId id="263" r:id="rId11"/>
    <p:sldId id="262" r:id="rId12"/>
    <p:sldId id="278" r:id="rId13"/>
    <p:sldId id="279" r:id="rId14"/>
    <p:sldId id="285" r:id="rId15"/>
    <p:sldId id="281" r:id="rId16"/>
    <p:sldId id="297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B5EEB3-F359-4902-86FC-986EA0EC9B74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F5B639-0FEC-40FA-9735-F798BE9C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B639-0FEC-40FA-9735-F798BE9C57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38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5B639-0FEC-40FA-9735-F798BE9C57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5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2D201-FD73-474D-A503-48BA9F619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FCA5B-DDA8-47A4-970B-62D10BEEC7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AE989D5A-A9F8-40BA-AB78-DE0D33413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" y="76200"/>
            <a:ext cx="914400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E6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4100" dirty="0">
                <a:solidFill>
                  <a:srgbClr val="FFFFFF"/>
                </a:solidFill>
              </a:rPr>
              <a:t>Ethanol Soluble Carbohydrates ESC</a:t>
            </a:r>
          </a:p>
        </p:txBody>
      </p:sp>
      <p:pic>
        <p:nvPicPr>
          <p:cNvPr id="26628" name="Picture 7" descr="100_006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rcRect l="3982" r="-1" b="-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  <a:noFill/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686922" y="381000"/>
            <a:ext cx="3063886" cy="60112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Primarily digested in the small intestine (glucose, sucrose)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Generates short term energy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Some benefits for hard working horses, not so much for horses that are sensitive to blood sugar changes, IR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Sugar sensitivities – Cushings (PPID), tying up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Abdominal stress associated with ESC (short chain fructans) as this sugar ferments rapidly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If acute laminitis or very high insulin, suggest keeping  &lt;8% </a:t>
            </a:r>
          </a:p>
          <a:p>
            <a:pPr indent="-228600">
              <a:lnSpc>
                <a:spcPct val="90000"/>
              </a:lnSpc>
              <a:defRPr/>
            </a:pPr>
            <a:endParaRPr lang="en-US" sz="13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defRPr/>
            </a:pPr>
            <a:endParaRPr lang="en-US" sz="13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defRPr/>
            </a:pPr>
            <a:endParaRPr lang="en-US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86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3700" dirty="0">
                <a:solidFill>
                  <a:srgbClr val="FFFFFF"/>
                </a:solidFill>
              </a:rPr>
              <a:t>Water Soluble Carbohydrates WSC </a:t>
            </a:r>
          </a:p>
        </p:txBody>
      </p:sp>
      <p:pic>
        <p:nvPicPr>
          <p:cNvPr id="25605" name="Picture 7" descr="DCP_0912"/>
          <p:cNvPicPr>
            <a:picLocks noChangeAspect="1" noChangeArrowheads="1"/>
          </p:cNvPicPr>
          <p:nvPr/>
        </p:nvPicPr>
        <p:blipFill rotWithShape="1">
          <a:blip r:embed="rId2"/>
          <a:srcRect l="3338" r="-2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686922" y="381000"/>
            <a:ext cx="3152278" cy="61552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includes simple sugars and fructans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High levels might indicate high fructans in grass hay or high simple sugars in non-grass hays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Good for endurance, not laminitis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If watching for colic, diarrhea, laminitis, need to keep this value &lt;10%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81377" y="685800"/>
            <a:ext cx="4229246" cy="10798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dirty="0">
                <a:solidFill>
                  <a:srgbClr val="FFFFFF"/>
                </a:solidFill>
              </a:rPr>
              <a:t>Starch</a:t>
            </a:r>
          </a:p>
        </p:txBody>
      </p:sp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572E24BF-64A7-4032-BE59-3D7D153862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4" y="808701"/>
            <a:ext cx="2747048" cy="2128963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lide_0003_full.jpg">
            <a:extLst>
              <a:ext uri="{FF2B5EF4-FFF2-40B4-BE49-F238E27FC236}">
                <a16:creationId xmlns:a16="http://schemas.microsoft.com/office/drawing/2014/main" id="{3BF3F532-604B-4AF4-89D7-B346BB585B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167" t="22222" r="7500" b="24445"/>
          <a:stretch>
            <a:fillRect/>
          </a:stretch>
        </p:blipFill>
        <p:spPr>
          <a:xfrm>
            <a:off x="152399" y="3124200"/>
            <a:ext cx="3182609" cy="2996837"/>
          </a:xfrm>
          <a:prstGeom prst="rect">
            <a:avLst/>
          </a:prstGeom>
        </p:spPr>
      </p:pic>
      <p:sp>
        <p:nvSpPr>
          <p:cNvPr id="159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81400" y="1561617"/>
            <a:ext cx="5029200" cy="4572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Mostly digested in small intestine broken down and absorbed as glucose (simple sugar)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Reduced fiber digestion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Low Starch – for IR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High Starch – for quick energy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Problems arise when excess reaches/ferment in the hind gut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Rapid buildup of acid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Feed little and often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Destroys B Vitamins</a:t>
            </a:r>
          </a:p>
        </p:txBody>
      </p:sp>
    </p:spTree>
    <p:extLst>
      <p:ext uri="{BB962C8B-B14F-4D97-AF65-F5344CB8AC3E}">
        <p14:creationId xmlns:p14="http://schemas.microsoft.com/office/powerpoint/2010/main" val="3908984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64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dirty="0">
                <a:solidFill>
                  <a:srgbClr val="FFFFFF"/>
                </a:solidFill>
              </a:rPr>
              <a:t>Fructans</a:t>
            </a:r>
          </a:p>
        </p:txBody>
      </p:sp>
      <p:pic>
        <p:nvPicPr>
          <p:cNvPr id="6" name="Picture 7" descr="lucky and baby">
            <a:extLst>
              <a:ext uri="{FF2B5EF4-FFF2-40B4-BE49-F238E27FC236}">
                <a16:creationId xmlns:a16="http://schemas.microsoft.com/office/drawing/2014/main" id="{A9EB0761-0255-4A4C-89B6-B132E54DD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885" r="5027" b="-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686922" y="381000"/>
            <a:ext cx="3211418" cy="60112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Can trigger colic or laminitis from toxic effects, re: lower PH level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Fructans can be 30-40% and they only ferment in the hind gut. Fructans vary in type and fermentation rate.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Lactic acid forms from low ph and then good microbes die (D and L)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Not digested in small intestines only hind gut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Excessive caloric intake, obesity #2 behind colic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Found in cool season grasses but not alfalfa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Try and avoid being without any forage for longer than 5 hours or problems may  occur</a:t>
            </a:r>
          </a:p>
        </p:txBody>
      </p:sp>
    </p:spTree>
    <p:extLst>
      <p:ext uri="{BB962C8B-B14F-4D97-AF65-F5344CB8AC3E}">
        <p14:creationId xmlns:p14="http://schemas.microsoft.com/office/powerpoint/2010/main" val="958226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3301783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1349" y="780655"/>
            <a:ext cx="2813747" cy="326116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Energy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63782" y="458922"/>
            <a:ext cx="1603552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63782" y="2469002"/>
            <a:ext cx="1609521" cy="1898903"/>
          </a:xfrm>
          <a:prstGeom prst="rect">
            <a:avLst/>
          </a:prstGeom>
          <a:solidFill>
            <a:srgbClr val="FF3E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235A5F-9858-46CD-9301-4BF58C7063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t="6250" r="9832" b="8334"/>
          <a:stretch/>
        </p:blipFill>
        <p:spPr>
          <a:xfrm>
            <a:off x="344190" y="4760935"/>
            <a:ext cx="5006339" cy="1898903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3563" y="450221"/>
            <a:ext cx="3316246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5334" y="533400"/>
            <a:ext cx="3091465" cy="579120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2400" dirty="0"/>
              <a:t>Expressed as either Mcal/Kg or Mcal/lb</a:t>
            </a:r>
          </a:p>
          <a:p>
            <a:pPr eaLnBrk="1" hangingPunct="1">
              <a:defRPr/>
            </a:pPr>
            <a:r>
              <a:rPr lang="en-US" sz="2400" dirty="0"/>
              <a:t>Depends on workload and metabolism</a:t>
            </a:r>
          </a:p>
          <a:p>
            <a:pPr eaLnBrk="1" hangingPunct="1">
              <a:defRPr/>
            </a:pPr>
            <a:r>
              <a:rPr lang="en-US" sz="2400" dirty="0"/>
              <a:t>Easy Keepers / Hard Keepers</a:t>
            </a:r>
          </a:p>
          <a:p>
            <a:pPr eaLnBrk="1" hangingPunct="1">
              <a:defRPr/>
            </a:pPr>
            <a:r>
              <a:rPr lang="en-US" sz="2400" dirty="0"/>
              <a:t>Activity factors can influence these numbers greatly</a:t>
            </a:r>
          </a:p>
          <a:p>
            <a:pPr eaLnBrk="1" hangingPunct="1">
              <a:defRPr/>
            </a:pPr>
            <a:endParaRPr lang="en-US" sz="1900" dirty="0"/>
          </a:p>
        </p:txBody>
      </p:sp>
      <p:pic>
        <p:nvPicPr>
          <p:cNvPr id="1026" name="Picture 2" descr="0492997983-7">
            <a:extLst>
              <a:ext uri="{FF2B5EF4-FFF2-40B4-BE49-F238E27FC236}">
                <a16:creationId xmlns:a16="http://schemas.microsoft.com/office/drawing/2014/main" id="{14D477BE-9A5B-4C4A-A7BF-8EB0016B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5477561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595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891" y="4800600"/>
            <a:ext cx="8354891" cy="1524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Minerals – soil determines mineral content, especially selenium</a:t>
            </a: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1C15197-47EF-4C78-809D-3A25A906A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10" y="307731"/>
            <a:ext cx="6775655" cy="3997637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940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83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1575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7033" y="246887"/>
            <a:ext cx="439599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52693" y="4768667"/>
            <a:ext cx="3161954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52693" y="857675"/>
            <a:ext cx="3424672" cy="38470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200">
                <a:solidFill>
                  <a:srgbClr val="FFFFFF"/>
                </a:solidFill>
              </a:rPr>
              <a:t>The End</a:t>
            </a:r>
          </a:p>
        </p:txBody>
      </p:sp>
      <p:pic>
        <p:nvPicPr>
          <p:cNvPr id="79888" name="Picture 4" descr="100_011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30268" r="19803" b="3"/>
          <a:stretch/>
        </p:blipFill>
        <p:spPr>
          <a:xfrm>
            <a:off x="304801" y="304801"/>
            <a:ext cx="4083162" cy="6306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377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56761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806740" y="762001"/>
            <a:ext cx="2743200" cy="12192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Forage for Horses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00C427-3888-4C3F-A071-B40313FBE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42" b="2867"/>
          <a:stretch/>
        </p:blipFill>
        <p:spPr>
          <a:xfrm>
            <a:off x="228600" y="321176"/>
            <a:ext cx="5181599" cy="6179551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0829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B3F399B-9075-4944-9F50-D6DC0D8BE96D}"/>
              </a:ext>
            </a:extLst>
          </p:cNvPr>
          <p:cNvSpPr/>
          <p:nvPr/>
        </p:nvSpPr>
        <p:spPr>
          <a:xfrm>
            <a:off x="5706328" y="2362200"/>
            <a:ext cx="2971800" cy="399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2800" dirty="0">
                <a:solidFill>
                  <a:srgbClr val="FFFFFF"/>
                </a:solidFill>
              </a:rPr>
              <a:t>As Fed/Sampled – moisture included and always smaller values</a:t>
            </a:r>
          </a:p>
          <a:p>
            <a:pPr indent="-228600">
              <a:lnSpc>
                <a:spcPct val="90000"/>
              </a:lnSpc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defRPr/>
            </a:pPr>
            <a:r>
              <a:rPr lang="en-US" sz="2800" dirty="0">
                <a:solidFill>
                  <a:srgbClr val="FFFFFF"/>
                </a:solidFill>
              </a:rPr>
              <a:t>Dry Matter – total solids once moisture removed </a:t>
            </a:r>
          </a:p>
          <a:p>
            <a:pPr indent="-228600">
              <a:lnSpc>
                <a:spcPct val="90000"/>
              </a:lnSpc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defRPr/>
            </a:pPr>
            <a:r>
              <a:rPr lang="en-US" sz="2800" dirty="0">
                <a:solidFill>
                  <a:srgbClr val="FFFFFF"/>
                </a:solidFill>
              </a:rPr>
              <a:t>Nutrients used on a dry matter basis</a:t>
            </a:r>
          </a:p>
        </p:txBody>
      </p:sp>
    </p:spTree>
    <p:extLst>
      <p:ext uri="{BB962C8B-B14F-4D97-AF65-F5344CB8AC3E}">
        <p14:creationId xmlns:p14="http://schemas.microsoft.com/office/powerpoint/2010/main" val="190525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1650"/>
            <a:ext cx="9144000" cy="7587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7399" y="495435"/>
            <a:ext cx="8408194" cy="7673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bg1"/>
                </a:solidFill>
              </a:rPr>
              <a:t>Stage of Maturity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89D0450-57C1-4308-8B1C-65E0BDA9A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7437" r="9856" b="-113"/>
          <a:stretch/>
        </p:blipFill>
        <p:spPr>
          <a:xfrm>
            <a:off x="0" y="38100"/>
            <a:ext cx="91059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5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56761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82062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Forage for Horses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0829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hoosing-Hay-Horse-18-174">
            <a:extLst>
              <a:ext uri="{FF2B5EF4-FFF2-40B4-BE49-F238E27FC236}">
                <a16:creationId xmlns:a16="http://schemas.microsoft.com/office/drawing/2014/main" id="{53F73246-0993-45B2-A5DE-594F5C64BFA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t="4458" r="3146" b="64459"/>
          <a:stretch/>
        </p:blipFill>
        <p:spPr bwMode="auto">
          <a:xfrm>
            <a:off x="76200" y="228600"/>
            <a:ext cx="5463638" cy="640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086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A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dirty="0">
                <a:solidFill>
                  <a:srgbClr val="FFFFFF"/>
                </a:solidFill>
              </a:rPr>
              <a:t>Moisture </a:t>
            </a:r>
          </a:p>
        </p:txBody>
      </p:sp>
      <p:pic>
        <p:nvPicPr>
          <p:cNvPr id="94212" name="Picture 5" descr="100_0058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/>
          <a:srcRect l="831" r="3150" b="-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  <a:noFill/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86922" y="321732"/>
            <a:ext cx="3211418" cy="62991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Median average is 10-12%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If too dry it can also cause impaction colic &lt;5%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Excessive moisture leads to hay heating, spoilage/mould, quality losses, nutrient losses, respiratory problems once inhaled, and even fires  &gt;15-18%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Improve ventilation during storage</a:t>
            </a:r>
          </a:p>
        </p:txBody>
      </p:sp>
    </p:spTree>
    <p:extLst>
      <p:ext uri="{BB962C8B-B14F-4D97-AF65-F5344CB8AC3E}">
        <p14:creationId xmlns:p14="http://schemas.microsoft.com/office/powerpoint/2010/main" val="172515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94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5146197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4800" dirty="0">
                <a:solidFill>
                  <a:srgbClr val="FFFFFF"/>
                </a:solidFill>
              </a:rPr>
              <a:t>Crude Protein (CP)</a:t>
            </a:r>
          </a:p>
        </p:txBody>
      </p:sp>
      <p:pic>
        <p:nvPicPr>
          <p:cNvPr id="9" name="Picture 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89D0450-57C1-4308-8B1C-65E0BDA9A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7437" r="9856" b="-113"/>
          <a:stretch/>
        </p:blipFill>
        <p:spPr>
          <a:xfrm>
            <a:off x="301460" y="309661"/>
            <a:ext cx="5293730" cy="4250267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86922" y="321732"/>
            <a:ext cx="3211418" cy="6214534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2800" dirty="0">
                <a:solidFill>
                  <a:srgbClr val="FFFFFF"/>
                </a:solidFill>
              </a:rPr>
              <a:t>between 4-20% 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800" dirty="0">
                <a:solidFill>
                  <a:srgbClr val="FFFFFF"/>
                </a:solidFill>
              </a:rPr>
              <a:t>&lt;4-6% lacks necessary enzymes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800" dirty="0">
                <a:solidFill>
                  <a:srgbClr val="FFFFFF"/>
                </a:solidFill>
              </a:rPr>
              <a:t>Effects on Crude Protein - fertilization, environmental conditions, forage species, yield, soils, resistance to disease 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800" dirty="0">
                <a:solidFill>
                  <a:srgbClr val="FFFFFF"/>
                </a:solidFill>
              </a:rPr>
              <a:t>Every cell in the body contains hundreds of proteins that function as enzymes driving the cellular functions</a:t>
            </a:r>
          </a:p>
        </p:txBody>
      </p:sp>
    </p:spTree>
    <p:extLst>
      <p:ext uri="{BB962C8B-B14F-4D97-AF65-F5344CB8AC3E}">
        <p14:creationId xmlns:p14="http://schemas.microsoft.com/office/powerpoint/2010/main" val="212505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b="1" dirty="0"/>
              <a:t>Acid Detergent Fibre (ADF)</a:t>
            </a: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438403"/>
            <a:ext cx="4495800" cy="426719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Measures fibre concentration 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Less digestible carb - difficult to digest – releases endotoxins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&gt;41%, digestibility decreases and protein is less available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&lt;32%, higher energy and intake, nutrients are more available, more palatable, possibly diarrhea if too low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If more palatable, sugars more available - if overfed</a:t>
            </a:r>
          </a:p>
          <a:p>
            <a:pPr indent="-228600">
              <a:lnSpc>
                <a:spcPct val="90000"/>
              </a:lnSpc>
              <a:defRPr/>
            </a:pPr>
            <a:endParaRPr lang="en-US" sz="1600" dirty="0"/>
          </a:p>
        </p:txBody>
      </p:sp>
      <p:pic>
        <p:nvPicPr>
          <p:cNvPr id="9220" name="Picture 7" descr="100_006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rcRect l="25411" r="23152" b="-2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966" y="5346696"/>
            <a:ext cx="4020034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5509953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5529884"/>
            <a:ext cx="5105400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800" b="1" kern="1200" dirty="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Neutral Detergent Fibre (</a:t>
            </a:r>
            <a:r>
              <a:rPr lang="en-US" sz="2800" b="1" dirty="0">
                <a:solidFill>
                  <a:srgbClr val="303030"/>
                </a:solidFill>
              </a:rPr>
              <a:t>N</a:t>
            </a:r>
            <a:r>
              <a:rPr lang="en-US" sz="2800" b="1" kern="1200" dirty="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DF)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0" y="381000"/>
            <a:ext cx="3657600" cy="480060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Often considered indicator of forage quality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Total plant cell wall carbs, ADF, hemi-cellulose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&gt;60%, digestibility decreases and lowers intake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&lt;52%, higher energy and intake, nutrients are more available, more palatable, more calories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If NDF is high, reject, too much waste and not desirable, predicts intake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91AC95-7045-4D65-9D7F-CE43B3449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192158"/>
              </p:ext>
            </p:extLst>
          </p:nvPr>
        </p:nvGraphicFramePr>
        <p:xfrm>
          <a:off x="304800" y="381000"/>
          <a:ext cx="5029200" cy="410921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16076">
                  <a:extLst>
                    <a:ext uri="{9D8B030D-6E8A-4147-A177-3AD203B41FA5}">
                      <a16:colId xmlns:a16="http://schemas.microsoft.com/office/drawing/2014/main" val="1132407515"/>
                    </a:ext>
                  </a:extLst>
                </a:gridCol>
                <a:gridCol w="1439848">
                  <a:extLst>
                    <a:ext uri="{9D8B030D-6E8A-4147-A177-3AD203B41FA5}">
                      <a16:colId xmlns:a16="http://schemas.microsoft.com/office/drawing/2014/main" val="3559330189"/>
                    </a:ext>
                  </a:extLst>
                </a:gridCol>
                <a:gridCol w="1286638">
                  <a:extLst>
                    <a:ext uri="{9D8B030D-6E8A-4147-A177-3AD203B41FA5}">
                      <a16:colId xmlns:a16="http://schemas.microsoft.com/office/drawing/2014/main" val="3275374384"/>
                    </a:ext>
                  </a:extLst>
                </a:gridCol>
                <a:gridCol w="1286638">
                  <a:extLst>
                    <a:ext uri="{9D8B030D-6E8A-4147-A177-3AD203B41FA5}">
                      <a16:colId xmlns:a16="http://schemas.microsoft.com/office/drawing/2014/main" val="3287600940"/>
                    </a:ext>
                  </a:extLst>
                </a:gridCol>
              </a:tblGrid>
              <a:tr h="826309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Forage Grade</a:t>
                      </a:r>
                    </a:p>
                  </a:txBody>
                  <a:tcPr marL="166356" marR="46210" marT="83178" marB="831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Description</a:t>
                      </a:r>
                    </a:p>
                  </a:txBody>
                  <a:tcPr marL="166356" marR="46210" marT="83178" marB="831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If the ADF is:</a:t>
                      </a:r>
                    </a:p>
                  </a:txBody>
                  <a:tcPr marL="166356" marR="46210" marT="83178" marB="831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If the NDF is:</a:t>
                      </a:r>
                    </a:p>
                  </a:txBody>
                  <a:tcPr marL="166356" marR="46210" marT="83178" marB="831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640508"/>
                  </a:ext>
                </a:extLst>
              </a:tr>
              <a:tr h="54715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Prime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Excellent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Under 30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Under 40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7237"/>
                  </a:ext>
                </a:extLst>
              </a:tr>
              <a:tr h="54715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1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Premium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31-35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41-46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979427"/>
                  </a:ext>
                </a:extLst>
              </a:tr>
              <a:tr h="54715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2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Good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36-40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47-53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99024"/>
                  </a:ext>
                </a:extLst>
              </a:tr>
              <a:tr h="54715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3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Fair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41-42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54-60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204250"/>
                  </a:ext>
                </a:extLst>
              </a:tr>
              <a:tr h="54715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4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Poor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43-45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61-65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25265"/>
                  </a:ext>
                </a:extLst>
              </a:tr>
              <a:tr h="54715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5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Reject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Over 46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Over 66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151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466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14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dirty="0">
                <a:solidFill>
                  <a:srgbClr val="FFFFFF"/>
                </a:solidFill>
              </a:rPr>
              <a:t>Lignin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686922" y="381000"/>
            <a:ext cx="3211418" cy="60112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Provides strength and protection to plant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Indigestible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As plants mature – increases- stiffening agent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We hope for approx. 4-5% on grass hays, 6% Alfalfa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Too soft – quidding /wadding - impaction (dry and dusty, watch for colic)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Too stiff, very difficult to chew</a:t>
            </a:r>
          </a:p>
        </p:txBody>
      </p:sp>
      <p:pic>
        <p:nvPicPr>
          <p:cNvPr id="7" name="Picture 6" descr="Choosing-Hay-Horse-18-174">
            <a:extLst>
              <a:ext uri="{FF2B5EF4-FFF2-40B4-BE49-F238E27FC236}">
                <a16:creationId xmlns:a16="http://schemas.microsoft.com/office/drawing/2014/main" id="{A5A647C2-853F-4C29-AF6C-6623EB16F8B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 t="38380" r="3212" b="39979"/>
          <a:stretch/>
        </p:blipFill>
        <p:spPr bwMode="auto">
          <a:xfrm>
            <a:off x="241299" y="152400"/>
            <a:ext cx="5298090" cy="4412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665</Words>
  <Application>Microsoft Office PowerPoint</Application>
  <PresentationFormat>On-screen Show (4:3)</PresentationFormat>
  <Paragraphs>104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Helvetica</vt:lpstr>
      <vt:lpstr>Office Theme</vt:lpstr>
      <vt:lpstr>PowerPoint Presentation</vt:lpstr>
      <vt:lpstr>Forage for Horses</vt:lpstr>
      <vt:lpstr>Stage of Maturity</vt:lpstr>
      <vt:lpstr>Forage for Horses</vt:lpstr>
      <vt:lpstr>Moisture </vt:lpstr>
      <vt:lpstr>Crude Protein (CP)</vt:lpstr>
      <vt:lpstr>Acid Detergent Fibre (ADF)</vt:lpstr>
      <vt:lpstr>Neutral Detergent Fibre (NDF)</vt:lpstr>
      <vt:lpstr>Lignin</vt:lpstr>
      <vt:lpstr>Ethanol Soluble Carbohydrates ESC</vt:lpstr>
      <vt:lpstr>Water Soluble Carbohydrates WSC </vt:lpstr>
      <vt:lpstr>Starch</vt:lpstr>
      <vt:lpstr>Fructans</vt:lpstr>
      <vt:lpstr>Energy</vt:lpstr>
      <vt:lpstr>Minerals – soil determines mineral content, especially selenium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Hannah</dc:creator>
  <cp:lastModifiedBy>Brad Hannah</cp:lastModifiedBy>
  <cp:revision>16</cp:revision>
  <dcterms:created xsi:type="dcterms:W3CDTF">2018-09-09T14:47:38Z</dcterms:created>
  <dcterms:modified xsi:type="dcterms:W3CDTF">2018-11-18T19:51:00Z</dcterms:modified>
</cp:coreProperties>
</file>