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3"/>
  </p:notesMasterIdLst>
  <p:sldIdLst>
    <p:sldId id="406" r:id="rId2"/>
    <p:sldId id="407" r:id="rId3"/>
    <p:sldId id="289" r:id="rId4"/>
    <p:sldId id="288" r:id="rId5"/>
    <p:sldId id="395" r:id="rId6"/>
    <p:sldId id="313" r:id="rId7"/>
    <p:sldId id="314" r:id="rId8"/>
    <p:sldId id="291" r:id="rId9"/>
    <p:sldId id="387" r:id="rId10"/>
    <p:sldId id="388" r:id="rId11"/>
    <p:sldId id="405" r:id="rId12"/>
    <p:sldId id="389" r:id="rId13"/>
    <p:sldId id="390" r:id="rId14"/>
    <p:sldId id="290" r:id="rId15"/>
    <p:sldId id="362" r:id="rId16"/>
    <p:sldId id="353" r:id="rId17"/>
    <p:sldId id="354" r:id="rId18"/>
    <p:sldId id="320" r:id="rId19"/>
    <p:sldId id="321" r:id="rId20"/>
    <p:sldId id="292" r:id="rId21"/>
    <p:sldId id="293" r:id="rId22"/>
    <p:sldId id="256" r:id="rId23"/>
    <p:sldId id="294" r:id="rId24"/>
    <p:sldId id="302" r:id="rId25"/>
    <p:sldId id="393" r:id="rId26"/>
    <p:sldId id="397" r:id="rId27"/>
    <p:sldId id="396" r:id="rId28"/>
    <p:sldId id="394" r:id="rId29"/>
    <p:sldId id="398" r:id="rId30"/>
    <p:sldId id="363" r:id="rId31"/>
    <p:sldId id="359" r:id="rId32"/>
    <p:sldId id="399" r:id="rId33"/>
    <p:sldId id="295" r:id="rId34"/>
    <p:sldId id="360" r:id="rId35"/>
    <p:sldId id="322" r:id="rId36"/>
    <p:sldId id="258" r:id="rId37"/>
    <p:sldId id="296" r:id="rId38"/>
    <p:sldId id="400" r:id="rId39"/>
    <p:sldId id="259" r:id="rId40"/>
    <p:sldId id="402" r:id="rId41"/>
    <p:sldId id="365" r:id="rId42"/>
    <p:sldId id="401" r:id="rId43"/>
    <p:sldId id="366" r:id="rId44"/>
    <p:sldId id="367" r:id="rId45"/>
    <p:sldId id="369" r:id="rId46"/>
    <p:sldId id="403" r:id="rId47"/>
    <p:sldId id="368" r:id="rId48"/>
    <p:sldId id="380" r:id="rId49"/>
    <p:sldId id="381" r:id="rId50"/>
    <p:sldId id="370" r:id="rId51"/>
    <p:sldId id="373" r:id="rId52"/>
    <p:sldId id="371" r:id="rId53"/>
    <p:sldId id="372" r:id="rId54"/>
    <p:sldId id="374" r:id="rId55"/>
    <p:sldId id="377" r:id="rId56"/>
    <p:sldId id="378" r:id="rId57"/>
    <p:sldId id="297" r:id="rId58"/>
    <p:sldId id="375" r:id="rId59"/>
    <p:sldId id="364" r:id="rId60"/>
    <p:sldId id="307" r:id="rId61"/>
    <p:sldId id="376" r:id="rId62"/>
    <p:sldId id="355" r:id="rId63"/>
    <p:sldId id="361" r:id="rId64"/>
    <p:sldId id="356" r:id="rId65"/>
    <p:sldId id="346" r:id="rId66"/>
    <p:sldId id="315" r:id="rId67"/>
    <p:sldId id="304" r:id="rId68"/>
    <p:sldId id="303" r:id="rId69"/>
    <p:sldId id="337" r:id="rId70"/>
    <p:sldId id="338" r:id="rId71"/>
    <p:sldId id="342" r:id="rId72"/>
    <p:sldId id="343" r:id="rId73"/>
    <p:sldId id="305" r:id="rId74"/>
    <p:sldId id="358" r:id="rId75"/>
    <p:sldId id="391" r:id="rId76"/>
    <p:sldId id="392" r:id="rId77"/>
    <p:sldId id="386" r:id="rId78"/>
    <p:sldId id="379" r:id="rId79"/>
    <p:sldId id="382" r:id="rId80"/>
    <p:sldId id="383" r:id="rId81"/>
    <p:sldId id="357" r:id="rId82"/>
    <p:sldId id="384" r:id="rId83"/>
    <p:sldId id="385" r:id="rId84"/>
    <p:sldId id="404" r:id="rId85"/>
    <p:sldId id="306" r:id="rId86"/>
    <p:sldId id="308" r:id="rId87"/>
    <p:sldId id="309" r:id="rId88"/>
    <p:sldId id="323" r:id="rId89"/>
    <p:sldId id="298" r:id="rId90"/>
    <p:sldId id="339" r:id="rId91"/>
    <p:sldId id="345" r:id="rId92"/>
    <p:sldId id="331" r:id="rId93"/>
    <p:sldId id="344" r:id="rId94"/>
    <p:sldId id="332" r:id="rId95"/>
    <p:sldId id="299" r:id="rId96"/>
    <p:sldId id="300" r:id="rId97"/>
    <p:sldId id="347" r:id="rId98"/>
    <p:sldId id="328" r:id="rId99"/>
    <p:sldId id="327" r:id="rId100"/>
    <p:sldId id="260" r:id="rId101"/>
    <p:sldId id="329" r:id="rId102"/>
    <p:sldId id="261" r:id="rId103"/>
    <p:sldId id="262" r:id="rId104"/>
    <p:sldId id="263" r:id="rId105"/>
    <p:sldId id="264" r:id="rId106"/>
    <p:sldId id="340" r:id="rId107"/>
    <p:sldId id="265" r:id="rId108"/>
    <p:sldId id="335" r:id="rId109"/>
    <p:sldId id="266" r:id="rId110"/>
    <p:sldId id="336" r:id="rId111"/>
    <p:sldId id="324" r:id="rId112"/>
    <p:sldId id="341" r:id="rId113"/>
    <p:sldId id="325" r:id="rId114"/>
    <p:sldId id="267" r:id="rId115"/>
    <p:sldId id="268" r:id="rId116"/>
    <p:sldId id="310" r:id="rId117"/>
    <p:sldId id="311" r:id="rId118"/>
    <p:sldId id="269" r:id="rId119"/>
    <p:sldId id="270" r:id="rId120"/>
    <p:sldId id="271" r:id="rId121"/>
    <p:sldId id="272" r:id="rId122"/>
    <p:sldId id="348" r:id="rId123"/>
    <p:sldId id="349" r:id="rId124"/>
    <p:sldId id="350" r:id="rId125"/>
    <p:sldId id="351" r:id="rId126"/>
    <p:sldId id="352" r:id="rId127"/>
    <p:sldId id="312" r:id="rId128"/>
    <p:sldId id="316" r:id="rId129"/>
    <p:sldId id="317" r:id="rId130"/>
    <p:sldId id="318" r:id="rId131"/>
    <p:sldId id="319" r:id="rId1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574" autoAdjust="0"/>
  </p:normalViewPr>
  <p:slideViewPr>
    <p:cSldViewPr>
      <p:cViewPr varScale="1">
        <p:scale>
          <a:sx n="47" d="100"/>
          <a:sy n="47" d="100"/>
        </p:scale>
        <p:origin x="-1286" y="-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C3E9F1-2EBB-4D09-9073-A34A6E23511E}" type="datetimeFigureOut">
              <a:rPr lang="en-CA" smtClean="0"/>
              <a:pPr/>
              <a:t>11/18/2018</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14FE76-B296-4337-A1E6-17620A88A2B4}" type="slidenum">
              <a:rPr lang="en-CA" smtClean="0"/>
              <a:pPr/>
              <a:t>‹#›</a:t>
            </a:fld>
            <a:endParaRPr lang="en-CA"/>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7014FE76-B296-4337-A1E6-17620A88A2B4}" type="slidenum">
              <a:rPr lang="en-CA" smtClean="0"/>
              <a:pPr/>
              <a:t>70</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7014FE76-B296-4337-A1E6-17620A88A2B4}" type="slidenum">
              <a:rPr lang="en-CA" smtClean="0"/>
              <a:pPr/>
              <a:t>99</a:t>
            </a:fld>
            <a:endParaRPr lang="en-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7014FE76-B296-4337-A1E6-17620A88A2B4}" type="slidenum">
              <a:rPr lang="en-CA" smtClean="0"/>
              <a:pPr/>
              <a:t>100</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8E5BFC6C-A85C-4EBE-BF6B-0B6F2D97F2B0}" type="datetimeFigureOut">
              <a:rPr lang="en-CA" smtClean="0"/>
              <a:pPr/>
              <a:t>11/18/2018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550F63E-B3C4-49F9-9511-58D4DE11BB2D}" type="slidenum">
              <a:rPr lang="en-CA" smtClean="0"/>
              <a:pPr/>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8E5BFC6C-A85C-4EBE-BF6B-0B6F2D97F2B0}" type="datetimeFigureOut">
              <a:rPr lang="en-CA" smtClean="0"/>
              <a:pPr/>
              <a:t>11/18/2018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550F63E-B3C4-49F9-9511-58D4DE11BB2D}" type="slidenum">
              <a:rPr lang="en-CA" smtClean="0"/>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8E5BFC6C-A85C-4EBE-BF6B-0B6F2D97F2B0}" type="datetimeFigureOut">
              <a:rPr lang="en-CA" smtClean="0"/>
              <a:pPr/>
              <a:t>11/18/2018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550F63E-B3C4-49F9-9511-58D4DE11BB2D}" type="slidenum">
              <a:rPr lang="en-CA" smtClean="0"/>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8E5BFC6C-A85C-4EBE-BF6B-0B6F2D97F2B0}" type="datetimeFigureOut">
              <a:rPr lang="en-CA" smtClean="0"/>
              <a:pPr/>
              <a:t>11/18/2018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550F63E-B3C4-49F9-9511-58D4DE11BB2D}" type="slidenum">
              <a:rPr lang="en-CA" smtClean="0"/>
              <a:pPr/>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5BFC6C-A85C-4EBE-BF6B-0B6F2D97F2B0}" type="datetimeFigureOut">
              <a:rPr lang="en-CA" smtClean="0"/>
              <a:pPr/>
              <a:t>11/18/2018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550F63E-B3C4-49F9-9511-58D4DE11BB2D}" type="slidenum">
              <a:rPr lang="en-CA" smtClean="0"/>
              <a:pPr/>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8E5BFC6C-A85C-4EBE-BF6B-0B6F2D97F2B0}" type="datetimeFigureOut">
              <a:rPr lang="en-CA" smtClean="0"/>
              <a:pPr/>
              <a:t>11/18/2018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550F63E-B3C4-49F9-9511-58D4DE11BB2D}" type="slidenum">
              <a:rPr lang="en-CA" smtClean="0"/>
              <a:pPr/>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8E5BFC6C-A85C-4EBE-BF6B-0B6F2D97F2B0}" type="datetimeFigureOut">
              <a:rPr lang="en-CA" smtClean="0"/>
              <a:pPr/>
              <a:t>11/18/2018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550F63E-B3C4-49F9-9511-58D4DE11BB2D}" type="slidenum">
              <a:rPr lang="en-CA" smtClean="0"/>
              <a:pPr/>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8E5BFC6C-A85C-4EBE-BF6B-0B6F2D97F2B0}" type="datetimeFigureOut">
              <a:rPr lang="en-CA" smtClean="0"/>
              <a:pPr/>
              <a:t>11/18/2018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550F63E-B3C4-49F9-9511-58D4DE11BB2D}" type="slidenum">
              <a:rPr lang="en-CA" smtClean="0"/>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5BFC6C-A85C-4EBE-BF6B-0B6F2D97F2B0}" type="datetimeFigureOut">
              <a:rPr lang="en-CA" smtClean="0"/>
              <a:pPr/>
              <a:t>11/18/2018</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550F63E-B3C4-49F9-9511-58D4DE11BB2D}" type="slidenum">
              <a:rPr lang="en-CA" smtClean="0"/>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5BFC6C-A85C-4EBE-BF6B-0B6F2D97F2B0}" type="datetimeFigureOut">
              <a:rPr lang="en-CA" smtClean="0"/>
              <a:pPr/>
              <a:t>11/18/2018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550F63E-B3C4-49F9-9511-58D4DE11BB2D}" type="slidenum">
              <a:rPr lang="en-CA" smtClean="0"/>
              <a:pPr/>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5BFC6C-A85C-4EBE-BF6B-0B6F2D97F2B0}" type="datetimeFigureOut">
              <a:rPr lang="en-CA" smtClean="0"/>
              <a:pPr/>
              <a:t>11/18/2018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550F63E-B3C4-49F9-9511-58D4DE11BB2D}" type="slidenum">
              <a:rPr lang="en-CA" smtClean="0"/>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5BFC6C-A85C-4EBE-BF6B-0B6F2D97F2B0}" type="datetimeFigureOut">
              <a:rPr lang="en-CA" smtClean="0"/>
              <a:pPr/>
              <a:t>11/18/2018</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50F63E-B3C4-49F9-9511-58D4DE11BB2D}" type="slidenum">
              <a:rPr lang="en-CA" smtClean="0"/>
              <a:pPr/>
              <a:t>‹#›</a:t>
            </a:fld>
            <a:endParaRPr lang="en-CA"/>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google.ca/url?sa=i&amp;rct=j&amp;q=&amp;esrc=s&amp;source=images&amp;cd=&amp;cad=rja&amp;uact=8&amp;ved=2ahUKEwjmlaug2_TcAhVIFzQIHRj_AKwQjRx6BAgBEAU&amp;url=http://threeoaksequine.com/colic/&amp;psig=AOvVaw0KRr_f6wrb82Ihp-shFYs9&amp;ust=1534616797931314" TargetMode="Externa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en.OTTERFEED\Pictures\20170703-Ken and Hailey (13).jpg"/>
          <p:cNvPicPr>
            <a:picLocks noGrp="1" noChangeAspect="1" noChangeArrowheads="1"/>
          </p:cNvPicPr>
          <p:nvPr>
            <p:ph idx="4294967295"/>
          </p:nvPr>
        </p:nvPicPr>
        <p:blipFill>
          <a:blip r:embed="rId2" cstate="print"/>
          <a:srcRect l="13175" r="15590"/>
          <a:stretch>
            <a:fillRect/>
          </a:stretch>
        </p:blipFill>
        <p:spPr bwMode="auto">
          <a:xfrm>
            <a:off x="1365491" y="304800"/>
            <a:ext cx="6591713" cy="617220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381000"/>
            <a:ext cx="3505200" cy="2286000"/>
          </a:xfrm>
        </p:spPr>
        <p:txBody>
          <a:bodyPr>
            <a:normAutofit/>
          </a:bodyPr>
          <a:lstStyle/>
          <a:p>
            <a:r>
              <a:rPr lang="en-CA" sz="2400" dirty="0" smtClean="0"/>
              <a:t>Grazing-1 study-</a:t>
            </a:r>
            <a:br>
              <a:rPr lang="en-CA" sz="2400" dirty="0" smtClean="0"/>
            </a:br>
            <a:r>
              <a:rPr lang="en-CA" sz="2400" dirty="0" smtClean="0"/>
              <a:t>Grazed 63-75% of daylight hours </a:t>
            </a:r>
            <a:br>
              <a:rPr lang="en-CA" sz="2400" dirty="0" smtClean="0"/>
            </a:br>
            <a:r>
              <a:rPr lang="en-CA" sz="2400" dirty="0" smtClean="0"/>
              <a:t>And 49-50% of the night time hours.</a:t>
            </a:r>
          </a:p>
        </p:txBody>
      </p:sp>
      <p:sp>
        <p:nvSpPr>
          <p:cNvPr id="4" name="Text Placeholder 3"/>
          <p:cNvSpPr>
            <a:spLocks noGrp="1"/>
          </p:cNvSpPr>
          <p:nvPr>
            <p:ph type="body" sz="half" idx="2"/>
          </p:nvPr>
        </p:nvSpPr>
        <p:spPr>
          <a:xfrm>
            <a:off x="457200" y="304800"/>
            <a:ext cx="4114800" cy="6172200"/>
          </a:xfrm>
        </p:spPr>
        <p:txBody>
          <a:bodyPr>
            <a:normAutofit lnSpcReduction="10000"/>
          </a:bodyPr>
          <a:lstStyle/>
          <a:p>
            <a:r>
              <a:rPr lang="en-CA" sz="2400" dirty="0" smtClean="0"/>
              <a:t>Restricting grazing  can result in</a:t>
            </a:r>
          </a:p>
          <a:p>
            <a:r>
              <a:rPr lang="en-CA" sz="2400" dirty="0" smtClean="0"/>
              <a:t>in the consumption of a large amount  of DMI in a short period of time.</a:t>
            </a:r>
          </a:p>
          <a:p>
            <a:endParaRPr lang="en-CA" sz="2400" dirty="0" smtClean="0"/>
          </a:p>
          <a:p>
            <a:r>
              <a:rPr lang="en-CA" sz="2400" dirty="0" err="1" smtClean="0"/>
              <a:t>Eg</a:t>
            </a:r>
            <a:r>
              <a:rPr lang="en-CA" sz="2400" dirty="0" smtClean="0"/>
              <a:t> pasture intake in first 4 hours after 15 hours restriction doubled that of a consecutive 4 hour period. </a:t>
            </a:r>
            <a:r>
              <a:rPr lang="en-CA" sz="2400" dirty="0" err="1" smtClean="0"/>
              <a:t>Ie</a:t>
            </a:r>
            <a:r>
              <a:rPr lang="en-CA" sz="2400" dirty="0" smtClean="0"/>
              <a:t> equivalent to 35%-44% of assumed max DMI of 2% and 2.5% respectively.</a:t>
            </a:r>
          </a:p>
          <a:p>
            <a:endParaRPr lang="en-CA" sz="2400" dirty="0" smtClean="0"/>
          </a:p>
          <a:p>
            <a:r>
              <a:rPr lang="en-CA" sz="2400" dirty="0" smtClean="0"/>
              <a:t>Ponies ate 0.8% of </a:t>
            </a:r>
            <a:r>
              <a:rPr lang="en-CA" sz="2400" dirty="0" err="1" smtClean="0"/>
              <a:t>BWt</a:t>
            </a:r>
            <a:r>
              <a:rPr lang="en-CA" sz="2400" dirty="0" smtClean="0"/>
              <a:t>. As pasture dry matter  In 3 hours or 1/5 to 2/3rds of  expected daily intake.</a:t>
            </a:r>
          </a:p>
          <a:p>
            <a:endParaRPr lang="en-CA" sz="2400" dirty="0" smtClean="0"/>
          </a:p>
        </p:txBody>
      </p:sp>
      <p:pic>
        <p:nvPicPr>
          <p:cNvPr id="2050" name="Picture 2" descr="C:\Users\ken.OTTERFEED\Pictures\black horses grazing.jpg"/>
          <p:cNvPicPr>
            <a:picLocks noGrp="1" noChangeAspect="1" noChangeArrowheads="1"/>
          </p:cNvPicPr>
          <p:nvPr>
            <p:ph idx="1"/>
          </p:nvPr>
        </p:nvPicPr>
        <p:blipFill>
          <a:blip r:embed="rId2" cstate="print"/>
          <a:srcRect/>
          <a:stretch>
            <a:fillRect/>
          </a:stretch>
        </p:blipFill>
        <p:spPr bwMode="auto">
          <a:xfrm>
            <a:off x="4876800" y="3200400"/>
            <a:ext cx="4268168" cy="2435701"/>
          </a:xfrm>
          <a:prstGeom prst="rect">
            <a:avLst/>
          </a:prstGeom>
          <a:noFill/>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0200" y="1447800"/>
            <a:ext cx="2819400" cy="2089150"/>
          </a:xfrm>
        </p:spPr>
        <p:txBody>
          <a:bodyPr>
            <a:normAutofit fontScale="90000"/>
          </a:bodyPr>
          <a:lstStyle/>
          <a:p>
            <a:r>
              <a:rPr lang="en-CA" dirty="0" smtClean="0"/>
              <a:t>Determine requirements</a:t>
            </a:r>
            <a:br>
              <a:rPr lang="en-CA" dirty="0" smtClean="0"/>
            </a:br>
            <a:r>
              <a:rPr lang="en-CA" dirty="0" smtClean="0"/>
              <a:t>EG NRC  DE</a:t>
            </a:r>
            <a:br>
              <a:rPr lang="en-CA" dirty="0" smtClean="0"/>
            </a:br>
            <a:r>
              <a:rPr lang="en-CA" dirty="0" smtClean="0"/>
              <a:t>Strive for BCS 5.0</a:t>
            </a:r>
            <a:br>
              <a:rPr lang="en-CA" dirty="0" smtClean="0"/>
            </a:br>
            <a:r>
              <a:rPr lang="en-CA" dirty="0" smtClean="0"/>
              <a:t>Base line is energy</a:t>
            </a:r>
            <a:br>
              <a:rPr lang="en-CA" dirty="0" smtClean="0"/>
            </a:br>
            <a:r>
              <a:rPr lang="en-CA" dirty="0" smtClean="0"/>
              <a:t/>
            </a:r>
            <a:br>
              <a:rPr lang="en-CA" dirty="0" smtClean="0"/>
            </a:br>
            <a:r>
              <a:rPr lang="en-CA" dirty="0" smtClean="0"/>
              <a:t>obesity may result in ID if over bcs 7</a:t>
            </a:r>
            <a:endParaRPr lang="en-CA" dirty="0"/>
          </a:p>
        </p:txBody>
      </p:sp>
      <p:sp>
        <p:nvSpPr>
          <p:cNvPr id="4" name="Text Placeholder 3"/>
          <p:cNvSpPr>
            <a:spLocks noGrp="1"/>
          </p:cNvSpPr>
          <p:nvPr>
            <p:ph type="body" sz="half" idx="2"/>
          </p:nvPr>
        </p:nvSpPr>
        <p:spPr>
          <a:xfrm>
            <a:off x="0" y="0"/>
            <a:ext cx="9144000" cy="4191000"/>
          </a:xfrm>
        </p:spPr>
        <p:txBody>
          <a:bodyPr>
            <a:noAutofit/>
          </a:bodyPr>
          <a:lstStyle/>
          <a:p>
            <a:r>
              <a:rPr lang="en-CA" sz="1800" b="1" dirty="0" smtClean="0"/>
              <a:t>The DE </a:t>
            </a:r>
            <a:r>
              <a:rPr lang="en-CA" sz="1800" b="1" dirty="0" err="1" smtClean="0"/>
              <a:t>rquirements</a:t>
            </a:r>
            <a:r>
              <a:rPr lang="en-CA" sz="1800" b="1" dirty="0" smtClean="0"/>
              <a:t>  at thermal neutral zone</a:t>
            </a:r>
          </a:p>
          <a:p>
            <a:endParaRPr lang="en-CA" sz="1800" b="1" dirty="0" smtClean="0"/>
          </a:p>
          <a:p>
            <a:r>
              <a:rPr lang="en-CA" sz="1800" b="1" dirty="0" smtClean="0"/>
              <a:t>DE = 0.033 x </a:t>
            </a:r>
            <a:r>
              <a:rPr lang="en-CA" sz="1800" b="1" dirty="0" err="1" smtClean="0"/>
              <a:t>BWt</a:t>
            </a:r>
            <a:r>
              <a:rPr lang="en-CA" sz="1800" b="1" dirty="0" smtClean="0"/>
              <a:t> =</a:t>
            </a:r>
            <a:r>
              <a:rPr lang="en-CA" sz="1800" b="1" dirty="0" err="1" smtClean="0"/>
              <a:t>Maintennce</a:t>
            </a:r>
            <a:r>
              <a:rPr lang="en-CA" sz="1800" b="1" dirty="0" smtClean="0"/>
              <a:t> /light work</a:t>
            </a:r>
          </a:p>
          <a:p>
            <a:endParaRPr lang="en-CA" sz="1800" b="1" dirty="0" smtClean="0"/>
          </a:p>
          <a:p>
            <a:r>
              <a:rPr lang="en-CA" sz="1800" b="1" dirty="0" smtClean="0"/>
              <a:t>DE = 1.20 x Maintenance= light-moderate work</a:t>
            </a:r>
          </a:p>
          <a:p>
            <a:endParaRPr lang="en-CA" sz="1800" b="1" dirty="0" smtClean="0"/>
          </a:p>
          <a:p>
            <a:r>
              <a:rPr lang="en-CA" sz="1800" b="1" dirty="0" smtClean="0"/>
              <a:t>DE = 1.40 x Maintenance=heavy work</a:t>
            </a:r>
          </a:p>
          <a:p>
            <a:endParaRPr lang="en-CA" sz="1800" b="1" dirty="0" smtClean="0"/>
          </a:p>
          <a:p>
            <a:r>
              <a:rPr lang="en-CA" sz="1800" b="1" dirty="0" smtClean="0"/>
              <a:t>DE= 1.60 x Maintenance  =heavy work </a:t>
            </a:r>
          </a:p>
          <a:p>
            <a:endParaRPr lang="en-CA" sz="1800" b="1" dirty="0" smtClean="0"/>
          </a:p>
          <a:p>
            <a:r>
              <a:rPr lang="en-CA" sz="1800" b="1" dirty="0" smtClean="0"/>
              <a:t>DE = </a:t>
            </a:r>
            <a:r>
              <a:rPr lang="en-CA" sz="1800" b="1" dirty="0" err="1" smtClean="0"/>
              <a:t>Maintenence</a:t>
            </a:r>
            <a:r>
              <a:rPr lang="en-CA" sz="1800" b="1" dirty="0" smtClean="0"/>
              <a:t> increased  as follows</a:t>
            </a:r>
          </a:p>
          <a:p>
            <a:endParaRPr lang="en-CA" sz="1800" b="1" dirty="0" smtClean="0"/>
          </a:p>
          <a:p>
            <a:r>
              <a:rPr lang="en-CA" sz="1800" b="1" dirty="0" smtClean="0"/>
              <a:t>DE=(0.036 x BW) x 1.90</a:t>
            </a:r>
          </a:p>
        </p:txBody>
      </p:sp>
      <p:pic>
        <p:nvPicPr>
          <p:cNvPr id="1027" name="Picture 3" descr="C:\Users\ken.OTTERFEED\Pictures\bcs_horses.jpg"/>
          <p:cNvPicPr>
            <a:picLocks noChangeAspect="1" noChangeArrowheads="1"/>
          </p:cNvPicPr>
          <p:nvPr/>
        </p:nvPicPr>
        <p:blipFill>
          <a:blip r:embed="rId3" cstate="print"/>
          <a:srcRect l="3750" t="35000" b="11667"/>
          <a:stretch>
            <a:fillRect/>
          </a:stretch>
        </p:blipFill>
        <p:spPr bwMode="auto">
          <a:xfrm>
            <a:off x="2362200" y="4191000"/>
            <a:ext cx="6781800" cy="2438400"/>
          </a:xfrm>
          <a:prstGeom prst="rect">
            <a:avLst/>
          </a:prstGeom>
          <a:noFill/>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0" y="273050"/>
            <a:ext cx="3581400" cy="2089150"/>
          </a:xfrm>
        </p:spPr>
        <p:txBody>
          <a:bodyPr>
            <a:normAutofit/>
          </a:bodyPr>
          <a:lstStyle/>
          <a:p>
            <a:r>
              <a:rPr lang="en-CA" dirty="0" smtClean="0"/>
              <a:t>EMS-control IR and HI/ID</a:t>
            </a:r>
            <a:br>
              <a:rPr lang="en-CA" dirty="0" smtClean="0"/>
            </a:br>
            <a:r>
              <a:rPr lang="en-CA" dirty="0" smtClean="0"/>
              <a:t>10% of horses are HI</a:t>
            </a:r>
            <a:br>
              <a:rPr lang="en-CA" dirty="0" smtClean="0"/>
            </a:br>
            <a:r>
              <a:rPr lang="en-CA" dirty="0" smtClean="0"/>
              <a:t>HI-obesity-laminitis</a:t>
            </a:r>
            <a:br>
              <a:rPr lang="en-CA" dirty="0" smtClean="0"/>
            </a:br>
            <a:r>
              <a:rPr lang="en-CA" dirty="0" smtClean="0"/>
              <a:t>thin horses may be IR</a:t>
            </a:r>
            <a:br>
              <a:rPr lang="en-CA" dirty="0" smtClean="0"/>
            </a:br>
            <a:r>
              <a:rPr lang="en-CA" dirty="0" smtClean="0"/>
              <a:t>obese horses may have normal  Insulin </a:t>
            </a:r>
            <a:endParaRPr lang="en-CA" dirty="0"/>
          </a:p>
        </p:txBody>
      </p:sp>
      <p:sp>
        <p:nvSpPr>
          <p:cNvPr id="4" name="Text Placeholder 3"/>
          <p:cNvSpPr>
            <a:spLocks noGrp="1"/>
          </p:cNvSpPr>
          <p:nvPr>
            <p:ph type="body" sz="half" idx="2"/>
          </p:nvPr>
        </p:nvSpPr>
        <p:spPr>
          <a:xfrm>
            <a:off x="0" y="0"/>
            <a:ext cx="4114800" cy="6629400"/>
          </a:xfrm>
        </p:spPr>
        <p:txBody>
          <a:bodyPr>
            <a:normAutofit fontScale="62500" lnSpcReduction="20000"/>
          </a:bodyPr>
          <a:lstStyle/>
          <a:p>
            <a:r>
              <a:rPr lang="en-CA" sz="3400" b="1" dirty="0" smtClean="0"/>
              <a:t>The size of the </a:t>
            </a:r>
            <a:r>
              <a:rPr lang="en-CA" sz="3400" b="1" dirty="0" err="1" smtClean="0"/>
              <a:t>nuchal</a:t>
            </a:r>
            <a:r>
              <a:rPr lang="en-CA" sz="3400" b="1" dirty="0" smtClean="0"/>
              <a:t> crest and excessive fat in this area important . Why does obesity increase ID. Vs metabolically active fat tissue.</a:t>
            </a:r>
          </a:p>
          <a:p>
            <a:endParaRPr lang="en-CA" sz="3400" b="1" dirty="0" smtClean="0"/>
          </a:p>
          <a:p>
            <a:r>
              <a:rPr lang="en-CA" sz="3400" b="1" dirty="0" smtClean="0"/>
              <a:t>Surveys show 30-70% of horses are obese.</a:t>
            </a:r>
          </a:p>
          <a:p>
            <a:endParaRPr lang="en-CA" sz="3400" b="1" dirty="0" smtClean="0"/>
          </a:p>
          <a:p>
            <a:r>
              <a:rPr lang="en-CA" sz="3400" b="1" dirty="0" smtClean="0"/>
              <a:t>Overnight fasting insulin normal less than 20 uIU/</a:t>
            </a:r>
            <a:r>
              <a:rPr lang="en-CA" sz="3400" b="1" dirty="0" err="1" smtClean="0"/>
              <a:t>mL</a:t>
            </a:r>
            <a:endParaRPr lang="en-CA" sz="3400" b="1" dirty="0" smtClean="0"/>
          </a:p>
          <a:p>
            <a:endParaRPr lang="en-CA" sz="3400" b="1" dirty="0" smtClean="0"/>
          </a:p>
          <a:p>
            <a:r>
              <a:rPr lang="en-CA" sz="3400" b="1" dirty="0" smtClean="0"/>
              <a:t>Control wt no more than 1% loss BW /week re hyperlipemia</a:t>
            </a:r>
          </a:p>
          <a:p>
            <a:endParaRPr lang="en-CA" sz="3400" b="1" dirty="0" smtClean="0"/>
          </a:p>
          <a:p>
            <a:r>
              <a:rPr lang="en-CA" sz="3400" b="1" dirty="0" smtClean="0"/>
              <a:t>Control NSC-hay only</a:t>
            </a:r>
          </a:p>
          <a:p>
            <a:endParaRPr lang="en-CA" sz="3400" b="1" dirty="0" smtClean="0"/>
          </a:p>
          <a:p>
            <a:r>
              <a:rPr lang="en-CA" sz="3400" b="1" dirty="0" smtClean="0"/>
              <a:t>Levo thyroxine?-reduction in wt, and neck circumference</a:t>
            </a:r>
          </a:p>
          <a:p>
            <a:r>
              <a:rPr lang="en-CA" sz="3400" b="1" dirty="0" smtClean="0"/>
              <a:t>Mag oxide </a:t>
            </a:r>
          </a:p>
          <a:p>
            <a:r>
              <a:rPr lang="en-CA" sz="3400" b="1" dirty="0" smtClean="0"/>
              <a:t>Exercise </a:t>
            </a:r>
          </a:p>
          <a:p>
            <a:r>
              <a:rPr lang="en-CA" sz="3400" b="1" dirty="0" smtClean="0"/>
              <a:t>Metformin under vets advice</a:t>
            </a:r>
          </a:p>
          <a:p>
            <a:endParaRPr lang="en-CA" sz="2400" dirty="0"/>
          </a:p>
        </p:txBody>
      </p:sp>
      <p:pic>
        <p:nvPicPr>
          <p:cNvPr id="6146" name="Picture 2" descr="C:\Users\ken.OTTERFEED\Pictures\ems australia.png"/>
          <p:cNvPicPr>
            <a:picLocks noGrp="1" noChangeAspect="1" noChangeArrowheads="1"/>
          </p:cNvPicPr>
          <p:nvPr>
            <p:ph idx="1"/>
          </p:nvPr>
        </p:nvPicPr>
        <p:blipFill>
          <a:blip r:embed="rId2" cstate="print"/>
          <a:srcRect l="20887" r="10532"/>
          <a:stretch>
            <a:fillRect/>
          </a:stretch>
        </p:blipFill>
        <p:spPr bwMode="auto">
          <a:xfrm>
            <a:off x="4191000" y="2743200"/>
            <a:ext cx="4613903" cy="3733800"/>
          </a:xfrm>
          <a:prstGeom prst="rect">
            <a:avLst/>
          </a:prstGeom>
          <a:noFill/>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0" y="228600"/>
            <a:ext cx="3810000" cy="685800"/>
          </a:xfrm>
        </p:spPr>
        <p:txBody>
          <a:bodyPr>
            <a:normAutofit fontScale="90000"/>
          </a:bodyPr>
          <a:lstStyle/>
          <a:p>
            <a:r>
              <a:rPr lang="en-CA" dirty="0" smtClean="0"/>
              <a:t/>
            </a:r>
            <a:br>
              <a:rPr lang="en-CA" dirty="0" smtClean="0"/>
            </a:br>
            <a:r>
              <a:rPr lang="en-CA" dirty="0" smtClean="0"/>
              <a:t/>
            </a:r>
            <a:br>
              <a:rPr lang="en-CA" dirty="0" smtClean="0"/>
            </a:br>
            <a:r>
              <a:rPr lang="en-CA" dirty="0" smtClean="0"/>
              <a:t/>
            </a:r>
            <a:br>
              <a:rPr lang="en-CA" dirty="0" smtClean="0"/>
            </a:br>
            <a:r>
              <a:rPr lang="en-CA" dirty="0" smtClean="0"/>
              <a:t/>
            </a:r>
            <a:br>
              <a:rPr lang="en-CA" dirty="0" smtClean="0"/>
            </a:br>
            <a:r>
              <a:rPr lang="en-CA" dirty="0" smtClean="0"/>
              <a:t/>
            </a:r>
            <a:br>
              <a:rPr lang="en-CA" dirty="0" smtClean="0"/>
            </a:br>
            <a:r>
              <a:rPr lang="en-CA" dirty="0" smtClean="0"/>
              <a:t/>
            </a:r>
            <a:br>
              <a:rPr lang="en-CA" dirty="0" smtClean="0"/>
            </a:br>
            <a:r>
              <a:rPr lang="en-CA" dirty="0" smtClean="0"/>
              <a:t>most horses eat 2-2.5% bw  DM</a:t>
            </a:r>
            <a:br>
              <a:rPr lang="en-CA" dirty="0" smtClean="0"/>
            </a:br>
            <a:r>
              <a:rPr lang="en-CA" dirty="0" smtClean="0"/>
              <a:t>ponies may eat 2.5-3.0% bw DM</a:t>
            </a:r>
            <a:br>
              <a:rPr lang="en-CA" dirty="0" smtClean="0"/>
            </a:br>
            <a:r>
              <a:rPr lang="en-CA" dirty="0" smtClean="0"/>
              <a:t/>
            </a:r>
            <a:br>
              <a:rPr lang="en-CA" dirty="0" smtClean="0"/>
            </a:br>
            <a:r>
              <a:rPr lang="en-CA" dirty="0" smtClean="0"/>
              <a:t/>
            </a:r>
            <a:br>
              <a:rPr lang="en-CA" dirty="0" smtClean="0"/>
            </a:br>
            <a:r>
              <a:rPr lang="en-CA" dirty="0" smtClean="0"/>
              <a:t/>
            </a:r>
            <a:br>
              <a:rPr lang="en-CA" dirty="0" smtClean="0"/>
            </a:br>
            <a:endParaRPr lang="en-CA" dirty="0"/>
          </a:p>
        </p:txBody>
      </p:sp>
      <p:sp>
        <p:nvSpPr>
          <p:cNvPr id="4" name="Text Placeholder 3"/>
          <p:cNvSpPr>
            <a:spLocks noGrp="1"/>
          </p:cNvSpPr>
          <p:nvPr>
            <p:ph type="body" sz="half" idx="2"/>
          </p:nvPr>
        </p:nvSpPr>
        <p:spPr>
          <a:xfrm>
            <a:off x="0" y="0"/>
            <a:ext cx="4800600" cy="6629400"/>
          </a:xfrm>
        </p:spPr>
        <p:txBody>
          <a:bodyPr>
            <a:noAutofit/>
          </a:bodyPr>
          <a:lstStyle/>
          <a:p>
            <a:r>
              <a:rPr lang="en-CA" sz="2000" b="1" dirty="0" smtClean="0"/>
              <a:t>Horses in light to moderate  work can obtain most of the energy needed from forage.</a:t>
            </a:r>
          </a:p>
          <a:p>
            <a:endParaRPr lang="en-CA" sz="2000" b="1" dirty="0" smtClean="0"/>
          </a:p>
          <a:p>
            <a:r>
              <a:rPr lang="en-CA" sz="2000" b="1" dirty="0" smtClean="0"/>
              <a:t>Use as much forage as possible-</a:t>
            </a:r>
          </a:p>
          <a:p>
            <a:endParaRPr lang="en-CA" sz="2000" b="1" dirty="0" smtClean="0"/>
          </a:p>
          <a:p>
            <a:r>
              <a:rPr lang="en-CA" sz="2000" b="1" dirty="0" smtClean="0"/>
              <a:t>Encourages chewing , which stimulates saliva production with the bicarb it carries.</a:t>
            </a:r>
          </a:p>
          <a:p>
            <a:endParaRPr lang="en-CA" sz="2000" b="1" dirty="0" smtClean="0"/>
          </a:p>
          <a:p>
            <a:r>
              <a:rPr lang="en-CA" sz="2000" b="1" dirty="0" smtClean="0"/>
              <a:t>It reduces stereotypy behavior </a:t>
            </a:r>
          </a:p>
          <a:p>
            <a:endParaRPr lang="en-CA" sz="2000" b="1" dirty="0" smtClean="0"/>
          </a:p>
          <a:p>
            <a:r>
              <a:rPr lang="en-CA" sz="2000" b="1" dirty="0" smtClean="0"/>
              <a:t>Forage  encourages more water intake </a:t>
            </a:r>
            <a:r>
              <a:rPr lang="en-CA" sz="2000" b="1" dirty="0" err="1" smtClean="0"/>
              <a:t>ie</a:t>
            </a:r>
            <a:endParaRPr lang="en-CA" sz="2000" b="1" dirty="0" smtClean="0"/>
          </a:p>
          <a:p>
            <a:endParaRPr lang="en-CA" sz="1800" b="1" dirty="0" smtClean="0"/>
          </a:p>
          <a:p>
            <a:r>
              <a:rPr lang="en-CA" sz="2000" b="1" dirty="0" smtClean="0"/>
              <a:t> 3-3.5  water to one  forage</a:t>
            </a:r>
          </a:p>
          <a:p>
            <a:r>
              <a:rPr lang="en-CA" sz="2000" b="1" dirty="0" smtClean="0"/>
              <a:t>2.O0-2.5     water to one grain.</a:t>
            </a:r>
          </a:p>
          <a:p>
            <a:endParaRPr lang="en-CA" sz="1600" b="1" dirty="0" smtClean="0"/>
          </a:p>
          <a:p>
            <a:r>
              <a:rPr lang="en-CA" sz="2000" b="1" dirty="0" smtClean="0"/>
              <a:t>Relieves boredom  </a:t>
            </a:r>
          </a:p>
          <a:p>
            <a:endParaRPr lang="en-CA" b="1" dirty="0" smtClean="0"/>
          </a:p>
          <a:p>
            <a:r>
              <a:rPr lang="en-CA" sz="2000" b="1" dirty="0" smtClean="0"/>
              <a:t>More  forage and water intake provides ballast, preventing colic.</a:t>
            </a:r>
            <a:endParaRPr lang="en-CA" sz="2000" b="1" dirty="0"/>
          </a:p>
        </p:txBody>
      </p:sp>
      <p:pic>
        <p:nvPicPr>
          <p:cNvPr id="2050" name="Picture 2" descr="C:\Users\ken.OTTERFEED\Pictures\bcs 5.jpg"/>
          <p:cNvPicPr>
            <a:picLocks noGrp="1" noChangeAspect="1" noChangeArrowheads="1"/>
          </p:cNvPicPr>
          <p:nvPr>
            <p:ph idx="1"/>
          </p:nvPr>
        </p:nvPicPr>
        <p:blipFill>
          <a:blip r:embed="rId2" cstate="print"/>
          <a:srcRect/>
          <a:stretch>
            <a:fillRect/>
          </a:stretch>
        </p:blipFill>
        <p:spPr bwMode="auto">
          <a:xfrm>
            <a:off x="4876800" y="2438400"/>
            <a:ext cx="4267200" cy="3097371"/>
          </a:xfrm>
          <a:prstGeom prst="rect">
            <a:avLst/>
          </a:prstGeom>
          <a:noFill/>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1600" y="304800"/>
            <a:ext cx="3962400" cy="1784350"/>
          </a:xfrm>
        </p:spPr>
        <p:txBody>
          <a:bodyPr>
            <a:normAutofit/>
          </a:bodyPr>
          <a:lstStyle/>
          <a:p>
            <a:r>
              <a:rPr lang="en-CA" dirty="0" smtClean="0"/>
              <a:t>After max forage add concentrates </a:t>
            </a:r>
            <a:br>
              <a:rPr lang="en-CA" dirty="0" smtClean="0"/>
            </a:br>
            <a:r>
              <a:rPr lang="en-CA" dirty="0" smtClean="0"/>
              <a:t/>
            </a:r>
            <a:br>
              <a:rPr lang="en-CA" dirty="0" smtClean="0"/>
            </a:br>
            <a:r>
              <a:rPr lang="en-CA" dirty="0" smtClean="0"/>
              <a:t/>
            </a:r>
            <a:br>
              <a:rPr lang="en-CA" dirty="0" smtClean="0"/>
            </a:br>
            <a:endParaRPr lang="en-CA" dirty="0"/>
          </a:p>
        </p:txBody>
      </p:sp>
      <p:sp>
        <p:nvSpPr>
          <p:cNvPr id="4" name="Text Placeholder 3"/>
          <p:cNvSpPr>
            <a:spLocks noGrp="1"/>
          </p:cNvSpPr>
          <p:nvPr>
            <p:ph type="body" sz="half" idx="2"/>
          </p:nvPr>
        </p:nvSpPr>
        <p:spPr>
          <a:xfrm>
            <a:off x="0" y="304800"/>
            <a:ext cx="4953000" cy="6553200"/>
          </a:xfrm>
        </p:spPr>
        <p:txBody>
          <a:bodyPr>
            <a:normAutofit/>
          </a:bodyPr>
          <a:lstStyle/>
          <a:p>
            <a:r>
              <a:rPr lang="en-CA" sz="2400" b="1" dirty="0" smtClean="0"/>
              <a:t>Gut health is compromised if forage is below 1.5%  OF BWT DM BASIS</a:t>
            </a:r>
          </a:p>
          <a:p>
            <a:r>
              <a:rPr lang="en-CA" sz="2400" b="1" dirty="0" smtClean="0"/>
              <a:t>Harder working horses may need 1.5% BW as good forage.  plus up to 1.0% BW as high energy concentrates.</a:t>
            </a:r>
          </a:p>
          <a:p>
            <a:endParaRPr lang="en-CA" sz="2400" b="1" dirty="0" smtClean="0"/>
          </a:p>
          <a:p>
            <a:r>
              <a:rPr lang="en-CA" sz="2400" b="1" dirty="0" smtClean="0"/>
              <a:t>Forages provide some sugars and starch, but they provide majority of their  energy by bacterial  fermentation  of plant fiber and fructan  in the hind gut, producing volatile fatty acids (VFA’s).</a:t>
            </a:r>
          </a:p>
          <a:p>
            <a:endParaRPr lang="en-CA" sz="1800" dirty="0" smtClean="0"/>
          </a:p>
          <a:p>
            <a:endParaRPr lang="en-CA" sz="1800" dirty="0" smtClean="0"/>
          </a:p>
          <a:p>
            <a:endParaRPr lang="en-CA" sz="1800" dirty="0" smtClean="0"/>
          </a:p>
          <a:p>
            <a:endParaRPr lang="en-CA" sz="1800" dirty="0" smtClean="0"/>
          </a:p>
          <a:p>
            <a:endParaRPr lang="en-CA" sz="1800" dirty="0" smtClean="0"/>
          </a:p>
          <a:p>
            <a:endParaRPr lang="en-CA" sz="1800" dirty="0" smtClean="0"/>
          </a:p>
          <a:p>
            <a:endParaRPr lang="en-CA" sz="1800" dirty="0" smtClean="0"/>
          </a:p>
          <a:p>
            <a:endParaRPr lang="en-CA" sz="1800" dirty="0" smtClean="0"/>
          </a:p>
          <a:p>
            <a:endParaRPr lang="en-CA" sz="1800" dirty="0" smtClean="0"/>
          </a:p>
          <a:p>
            <a:endParaRPr lang="en-CA" sz="1800" dirty="0" smtClean="0"/>
          </a:p>
          <a:p>
            <a:endParaRPr lang="en-CA" sz="1800" dirty="0"/>
          </a:p>
        </p:txBody>
      </p:sp>
      <p:pic>
        <p:nvPicPr>
          <p:cNvPr id="3074" name="Picture 2" descr="C:\Users\ken.OTTERFEED\Pictures\body score-3.jpg"/>
          <p:cNvPicPr>
            <a:picLocks noGrp="1" noChangeAspect="1" noChangeArrowheads="1"/>
          </p:cNvPicPr>
          <p:nvPr>
            <p:ph idx="1"/>
          </p:nvPr>
        </p:nvPicPr>
        <p:blipFill>
          <a:blip r:embed="rId2" cstate="print"/>
          <a:srcRect/>
          <a:stretch>
            <a:fillRect/>
          </a:stretch>
        </p:blipFill>
        <p:spPr bwMode="auto">
          <a:xfrm>
            <a:off x="5371237" y="3124200"/>
            <a:ext cx="3642308" cy="2373471"/>
          </a:xfrm>
          <a:prstGeom prst="rect">
            <a:avLst/>
          </a:prstGeom>
          <a:noFill/>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CA" dirty="0" smtClean="0"/>
              <a:t>Body condition for old horses</a:t>
            </a:r>
            <a:endParaRPr lang="en-CA" dirty="0"/>
          </a:p>
        </p:txBody>
      </p:sp>
      <p:pic>
        <p:nvPicPr>
          <p:cNvPr id="4098" name="Picture 2" descr="C:\Users\ken.OTTERFEED\Pictures\Scanned Images\IMG_20180817_0001.jpg"/>
          <p:cNvPicPr>
            <a:picLocks noChangeAspect="1" noChangeArrowheads="1"/>
          </p:cNvPicPr>
          <p:nvPr/>
        </p:nvPicPr>
        <p:blipFill>
          <a:blip r:embed="rId2" cstate="print"/>
          <a:srcRect l="57344" t="7625" r="2414" b="65513"/>
          <a:stretch>
            <a:fillRect/>
          </a:stretch>
        </p:blipFill>
        <p:spPr bwMode="auto">
          <a:xfrm>
            <a:off x="228600" y="1371600"/>
            <a:ext cx="4343400" cy="4267200"/>
          </a:xfrm>
          <a:prstGeom prst="rect">
            <a:avLst/>
          </a:prstGeom>
          <a:noFill/>
        </p:spPr>
      </p:pic>
      <p:pic>
        <p:nvPicPr>
          <p:cNvPr id="4099" name="Picture 3" descr="C:\Users\ken.OTTERFEED\Pictures\Scanned Images\IMG_20180817_0001.jpg"/>
          <p:cNvPicPr>
            <a:picLocks noGrp="1" noChangeAspect="1" noChangeArrowheads="1"/>
          </p:cNvPicPr>
          <p:nvPr>
            <p:ph sz="quarter" idx="4"/>
          </p:nvPr>
        </p:nvPicPr>
        <p:blipFill>
          <a:blip r:embed="rId3" cstate="print"/>
          <a:srcRect l="56967" t="38243" r="2391" b="35779"/>
          <a:stretch>
            <a:fillRect/>
          </a:stretch>
        </p:blipFill>
        <p:spPr bwMode="auto">
          <a:xfrm>
            <a:off x="4724400" y="1371600"/>
            <a:ext cx="4191000" cy="4343400"/>
          </a:xfrm>
          <a:prstGeom prst="rect">
            <a:avLst/>
          </a:prstGeom>
          <a:noFill/>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en.OTTERFEED\Pictures\20170703-Ken and Hailey (13).jpg"/>
          <p:cNvPicPr>
            <a:picLocks noChangeAspect="1" noChangeArrowheads="1"/>
          </p:cNvPicPr>
          <p:nvPr/>
        </p:nvPicPr>
        <p:blipFill>
          <a:blip r:embed="rId2" cstate="print"/>
          <a:srcRect/>
          <a:stretch>
            <a:fillRect/>
          </a:stretch>
        </p:blipFill>
        <p:spPr bwMode="auto">
          <a:xfrm>
            <a:off x="457616" y="785575"/>
            <a:ext cx="8076784" cy="5386625"/>
          </a:xfrm>
          <a:prstGeom prst="rect">
            <a:avLst/>
          </a:prstGeom>
          <a:noFill/>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0" y="273050"/>
            <a:ext cx="4114800" cy="2851150"/>
          </a:xfrm>
        </p:spPr>
        <p:txBody>
          <a:bodyPr>
            <a:normAutofit/>
          </a:bodyPr>
          <a:lstStyle/>
          <a:p>
            <a:r>
              <a:rPr lang="en-CA" dirty="0" smtClean="0"/>
              <a:t>Special needs-THE OLDER HORSE –movement vs ageing vs inactivity.</a:t>
            </a:r>
            <a:br>
              <a:rPr lang="en-CA" dirty="0" smtClean="0"/>
            </a:br>
            <a:r>
              <a:rPr lang="en-CA" dirty="0" smtClean="0"/>
              <a:t/>
            </a:r>
            <a:br>
              <a:rPr lang="en-CA" dirty="0" smtClean="0"/>
            </a:br>
            <a:r>
              <a:rPr lang="en-CA" dirty="0" smtClean="0"/>
              <a:t>They lose aerobic MF’s</a:t>
            </a:r>
            <a:br>
              <a:rPr lang="en-CA" dirty="0" smtClean="0"/>
            </a:br>
            <a:r>
              <a:rPr lang="en-CA" dirty="0" smtClean="0"/>
              <a:t>decreases in M Mass</a:t>
            </a:r>
            <a:br>
              <a:rPr lang="en-CA" dirty="0" smtClean="0"/>
            </a:br>
            <a:r>
              <a:rPr lang="en-CA" dirty="0" smtClean="0"/>
              <a:t/>
            </a:r>
            <a:br>
              <a:rPr lang="en-CA" dirty="0" smtClean="0"/>
            </a:br>
            <a:r>
              <a:rPr lang="en-CA" dirty="0" smtClean="0"/>
              <a:t>they gain fat mass faster than M Mass.</a:t>
            </a:r>
            <a:endParaRPr lang="en-CA" dirty="0"/>
          </a:p>
        </p:txBody>
      </p:sp>
      <p:sp>
        <p:nvSpPr>
          <p:cNvPr id="4" name="Text Placeholder 3"/>
          <p:cNvSpPr>
            <a:spLocks noGrp="1"/>
          </p:cNvSpPr>
          <p:nvPr>
            <p:ph type="body" sz="half" idx="2"/>
          </p:nvPr>
        </p:nvSpPr>
        <p:spPr>
          <a:xfrm>
            <a:off x="228600" y="0"/>
            <a:ext cx="4114800" cy="6324600"/>
          </a:xfrm>
        </p:spPr>
        <p:txBody>
          <a:bodyPr>
            <a:normAutofit/>
          </a:bodyPr>
          <a:lstStyle/>
          <a:p>
            <a:r>
              <a:rPr lang="en-CA" sz="2400" dirty="0" smtClean="0"/>
              <a:t>Age related changes-Influences thermo regulatory function-</a:t>
            </a:r>
          </a:p>
          <a:p>
            <a:endParaRPr lang="en-CA" sz="2400" dirty="0" smtClean="0"/>
          </a:p>
          <a:p>
            <a:r>
              <a:rPr lang="en-CA" sz="2400" dirty="0" smtClean="0"/>
              <a:t>Older horses reached a core temp of 40Cin half the time required by the young horses, and their HR’s were substantially greater. </a:t>
            </a:r>
          </a:p>
          <a:p>
            <a:endParaRPr lang="en-CA" sz="2400" dirty="0" smtClean="0"/>
          </a:p>
          <a:p>
            <a:r>
              <a:rPr lang="en-CA" sz="2400" dirty="0" smtClean="0"/>
              <a:t>However both groups were similar HR’s and core temperatures by 10 min after exercise. </a:t>
            </a:r>
          </a:p>
          <a:p>
            <a:endParaRPr lang="en-CA" sz="1800" dirty="0" smtClean="0"/>
          </a:p>
        </p:txBody>
      </p:sp>
      <p:pic>
        <p:nvPicPr>
          <p:cNvPr id="6146" name="Picture 2" descr="C:\Users\ken.OTTERFEED\Pictures\old horse one.jpg"/>
          <p:cNvPicPr>
            <a:picLocks noGrp="1" noChangeAspect="1" noChangeArrowheads="1"/>
          </p:cNvPicPr>
          <p:nvPr>
            <p:ph idx="1"/>
          </p:nvPr>
        </p:nvPicPr>
        <p:blipFill>
          <a:blip r:embed="rId2" cstate="print"/>
          <a:srcRect/>
          <a:stretch>
            <a:fillRect/>
          </a:stretch>
        </p:blipFill>
        <p:spPr bwMode="auto">
          <a:xfrm>
            <a:off x="5576341" y="3581400"/>
            <a:ext cx="3464705" cy="2032183"/>
          </a:xfrm>
          <a:prstGeom prst="rect">
            <a:avLst/>
          </a:prstGeom>
          <a:noFill/>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7400" y="273050"/>
            <a:ext cx="2971800" cy="1327150"/>
          </a:xfrm>
        </p:spPr>
        <p:txBody>
          <a:bodyPr>
            <a:normAutofit/>
          </a:bodyPr>
          <a:lstStyle/>
          <a:p>
            <a:r>
              <a:rPr lang="en-CA" dirty="0" smtClean="0"/>
              <a:t>Older mares compared to younger mares exercise test</a:t>
            </a:r>
            <a:endParaRPr lang="en-CA" dirty="0"/>
          </a:p>
        </p:txBody>
      </p:sp>
      <p:sp>
        <p:nvSpPr>
          <p:cNvPr id="4" name="Text Placeholder 3"/>
          <p:cNvSpPr>
            <a:spLocks noGrp="1"/>
          </p:cNvSpPr>
          <p:nvPr>
            <p:ph type="body" sz="half" idx="2"/>
          </p:nvPr>
        </p:nvSpPr>
        <p:spPr>
          <a:xfrm>
            <a:off x="457200" y="228600"/>
            <a:ext cx="5181600" cy="6324600"/>
          </a:xfrm>
        </p:spPr>
        <p:txBody>
          <a:bodyPr>
            <a:normAutofit lnSpcReduction="10000"/>
          </a:bodyPr>
          <a:lstStyle/>
          <a:p>
            <a:endParaRPr lang="en-CA" sz="1800" dirty="0" smtClean="0"/>
          </a:p>
          <a:p>
            <a:r>
              <a:rPr lang="en-CA" sz="2400" dirty="0" smtClean="0"/>
              <a:t>During sub max exercise, the older mares were not able to thermo regulate as effectively as younger mares.</a:t>
            </a:r>
          </a:p>
          <a:p>
            <a:endParaRPr lang="en-CA" sz="2400" dirty="0" smtClean="0"/>
          </a:p>
          <a:p>
            <a:r>
              <a:rPr lang="en-CA" sz="2400" dirty="0" smtClean="0"/>
              <a:t>The greater HR  means greater cardiac out put is required , and they were still unable to dissipate heat as quickly. </a:t>
            </a:r>
          </a:p>
          <a:p>
            <a:endParaRPr lang="en-CA" sz="2400" dirty="0" smtClean="0"/>
          </a:p>
          <a:p>
            <a:r>
              <a:rPr lang="en-CA" sz="2400" dirty="0" smtClean="0"/>
              <a:t>In aged horses CO is limited, therefore insufficient blood flow. </a:t>
            </a:r>
          </a:p>
          <a:p>
            <a:r>
              <a:rPr lang="en-CA" sz="2400" dirty="0" smtClean="0"/>
              <a:t>Plasma volume is also lower &amp; lack of </a:t>
            </a:r>
            <a:r>
              <a:rPr lang="en-CA" sz="2400" dirty="0" err="1" smtClean="0"/>
              <a:t>hypervolemic</a:t>
            </a:r>
            <a:r>
              <a:rPr lang="en-CA" sz="2400" dirty="0" smtClean="0"/>
              <a:t> response! Possibly a neuro endocrine effect. </a:t>
            </a:r>
          </a:p>
          <a:p>
            <a:endParaRPr lang="en-CA" sz="2400" dirty="0" smtClean="0"/>
          </a:p>
          <a:p>
            <a:r>
              <a:rPr lang="en-CA" sz="2400" dirty="0" smtClean="0"/>
              <a:t>An impairment in skin blood flow may occur re VASCULAR EFFECTS.</a:t>
            </a:r>
            <a:endParaRPr lang="en-CA" sz="2400" dirty="0"/>
          </a:p>
        </p:txBody>
      </p:sp>
      <p:pic>
        <p:nvPicPr>
          <p:cNvPr id="1026" name="Picture 2" descr="C:\Users\ken.OTTERFEED\Pictures\older horse.jpg"/>
          <p:cNvPicPr>
            <a:picLocks noGrp="1" noChangeAspect="1" noChangeArrowheads="1"/>
          </p:cNvPicPr>
          <p:nvPr>
            <p:ph idx="1"/>
          </p:nvPr>
        </p:nvPicPr>
        <p:blipFill>
          <a:blip r:embed="rId2" cstate="print"/>
          <a:srcRect/>
          <a:stretch>
            <a:fillRect/>
          </a:stretch>
        </p:blipFill>
        <p:spPr bwMode="auto">
          <a:xfrm>
            <a:off x="5596536" y="2971800"/>
            <a:ext cx="3549754" cy="2362200"/>
          </a:xfrm>
          <a:prstGeom prst="rect">
            <a:avLst/>
          </a:prstGeom>
          <a:noFill/>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0"/>
            <a:ext cx="8229600" cy="609600"/>
          </a:xfrm>
        </p:spPr>
        <p:txBody>
          <a:bodyPr>
            <a:normAutofit fontScale="90000"/>
          </a:bodyPr>
          <a:lstStyle/>
          <a:p>
            <a:r>
              <a:rPr lang="en-CA" dirty="0" smtClean="0"/>
              <a:t/>
            </a:r>
            <a:br>
              <a:rPr lang="en-CA" dirty="0" smtClean="0"/>
            </a:br>
            <a:endParaRPr lang="en-CA" dirty="0"/>
          </a:p>
        </p:txBody>
      </p:sp>
      <p:sp>
        <p:nvSpPr>
          <p:cNvPr id="4" name="Text Placeholder 3"/>
          <p:cNvSpPr>
            <a:spLocks noGrp="1"/>
          </p:cNvSpPr>
          <p:nvPr>
            <p:ph idx="1"/>
          </p:nvPr>
        </p:nvSpPr>
        <p:spPr>
          <a:xfrm>
            <a:off x="457200" y="457200"/>
            <a:ext cx="8229600" cy="6400800"/>
          </a:xfrm>
        </p:spPr>
        <p:txBody>
          <a:bodyPr>
            <a:noAutofit/>
          </a:bodyPr>
          <a:lstStyle/>
          <a:p>
            <a:r>
              <a:rPr lang="en-CA" sz="2400" dirty="0" smtClean="0"/>
              <a:t>Lose MF structure and function.   Connective tissue in muscle  increases as collagen  which interferes with normal contractile function.</a:t>
            </a:r>
          </a:p>
          <a:p>
            <a:endParaRPr lang="en-CA" sz="2400" dirty="0" smtClean="0"/>
          </a:p>
          <a:p>
            <a:r>
              <a:rPr lang="en-CA" sz="2400" dirty="0" smtClean="0"/>
              <a:t>Possibly decreases in blood capillarity and decreases in blood flow.   Lower ability to dilate blood flow to the periphery with hormonal changes.</a:t>
            </a:r>
          </a:p>
          <a:p>
            <a:endParaRPr lang="en-CA" sz="2400" dirty="0" smtClean="0"/>
          </a:p>
          <a:p>
            <a:r>
              <a:rPr lang="en-CA" sz="2400" dirty="0" smtClean="0"/>
              <a:t>They switch away from fibers related to aerobic metabolism to more anaerobic types of MF’s.  Hence a decrease in VO2 max  means less oxygen to tissues.</a:t>
            </a:r>
          </a:p>
          <a:p>
            <a:pPr>
              <a:buNone/>
            </a:pPr>
            <a:r>
              <a:rPr lang="en-CA" sz="2400" dirty="0" smtClean="0"/>
              <a:t>     Suppression of thirst may occur. Thyroid function may be lower, other hormones are lower decreasing CO, aerobic and exercise capacity. Decreased immune function, impaired nutrient utilisation , decreased N </a:t>
            </a:r>
            <a:r>
              <a:rPr lang="en-CA" sz="2400" dirty="0" err="1" smtClean="0"/>
              <a:t>retn</a:t>
            </a:r>
            <a:r>
              <a:rPr lang="en-CA" sz="2400" dirty="0" smtClean="0"/>
              <a:t>, decreased lean body mass.</a:t>
            </a:r>
            <a:endParaRPr lang="en-CA" sz="2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0" y="273050"/>
            <a:ext cx="4114800" cy="1327150"/>
          </a:xfrm>
        </p:spPr>
        <p:txBody>
          <a:bodyPr/>
          <a:lstStyle/>
          <a:p>
            <a:r>
              <a:rPr lang="en-CA" dirty="0" smtClean="0"/>
              <a:t>Intake  of  Feed. A horse eats to maximize energy intake per bite.</a:t>
            </a:r>
            <a:endParaRPr lang="en-CA" dirty="0"/>
          </a:p>
        </p:txBody>
      </p:sp>
      <p:sp>
        <p:nvSpPr>
          <p:cNvPr id="4" name="Text Placeholder 3"/>
          <p:cNvSpPr>
            <a:spLocks noGrp="1"/>
          </p:cNvSpPr>
          <p:nvPr>
            <p:ph type="body" sz="half" idx="2"/>
          </p:nvPr>
        </p:nvSpPr>
        <p:spPr>
          <a:xfrm>
            <a:off x="0" y="381000"/>
            <a:ext cx="5029200" cy="6477000"/>
          </a:xfrm>
        </p:spPr>
        <p:txBody>
          <a:bodyPr>
            <a:normAutofit fontScale="92500"/>
          </a:bodyPr>
          <a:lstStyle/>
          <a:p>
            <a:r>
              <a:rPr lang="en-CA" sz="2400" dirty="0" smtClean="0"/>
              <a:t>Normally , horses eat 2-2.5% of body weight based on hay and grain .</a:t>
            </a:r>
          </a:p>
          <a:p>
            <a:endParaRPr lang="en-CA" sz="2400" dirty="0" smtClean="0"/>
          </a:p>
          <a:p>
            <a:r>
              <a:rPr lang="en-CA" sz="2400" dirty="0" smtClean="0"/>
              <a:t>Unlike cattle there is no physical restraint on food intake like the </a:t>
            </a:r>
            <a:r>
              <a:rPr lang="en-CA" sz="2400" dirty="0" err="1" smtClean="0"/>
              <a:t>reticulo</a:t>
            </a:r>
            <a:r>
              <a:rPr lang="en-CA" sz="2400" dirty="0" smtClean="0"/>
              <a:t> </a:t>
            </a:r>
            <a:r>
              <a:rPr lang="en-CA" sz="2400" dirty="0" err="1" smtClean="0"/>
              <a:t>omasal</a:t>
            </a:r>
            <a:r>
              <a:rPr lang="en-CA" sz="2400" dirty="0" smtClean="0"/>
              <a:t> orifice . This forces ruminants to reduce particle size to fit this opening. Hence chewing their cud.</a:t>
            </a:r>
          </a:p>
          <a:p>
            <a:endParaRPr lang="en-CA" sz="2400" dirty="0" smtClean="0"/>
          </a:p>
          <a:p>
            <a:r>
              <a:rPr lang="en-CA" sz="2400" dirty="0" smtClean="0"/>
              <a:t>Horses do not have an appetite regulatory system capable of limiting intake of rich feeds like spring grass.</a:t>
            </a:r>
          </a:p>
          <a:p>
            <a:r>
              <a:rPr lang="en-CA" sz="2400" dirty="0" smtClean="0"/>
              <a:t>(or breaking into the feed bin!)</a:t>
            </a:r>
          </a:p>
          <a:p>
            <a:endParaRPr lang="en-CA" sz="2400" dirty="0" smtClean="0"/>
          </a:p>
          <a:p>
            <a:r>
              <a:rPr lang="en-CA" sz="2400" dirty="0" smtClean="0"/>
              <a:t>Horses have been seen to consume 3-3.5% of body weight and ponies can eat 5.0% of body weight  dry matter on rich grass.</a:t>
            </a:r>
          </a:p>
          <a:p>
            <a:endParaRPr lang="en-CA" sz="2400" dirty="0" smtClean="0"/>
          </a:p>
        </p:txBody>
      </p:sp>
      <p:pic>
        <p:nvPicPr>
          <p:cNvPr id="1026" name="Picture 2" descr="C:\Users\ken.OTTERFEED\Pictures\2012-11-25\imagesCAFG2UXJ.jpg"/>
          <p:cNvPicPr>
            <a:picLocks noGrp="1" noChangeAspect="1" noChangeArrowheads="1"/>
          </p:cNvPicPr>
          <p:nvPr>
            <p:ph idx="1"/>
          </p:nvPr>
        </p:nvPicPr>
        <p:blipFill>
          <a:blip r:embed="rId2" cstate="print"/>
          <a:srcRect/>
          <a:stretch>
            <a:fillRect/>
          </a:stretch>
        </p:blipFill>
        <p:spPr bwMode="auto">
          <a:xfrm>
            <a:off x="5334000" y="2172324"/>
            <a:ext cx="3760418" cy="2502387"/>
          </a:xfrm>
          <a:prstGeom prst="rect">
            <a:avLst/>
          </a:prstGeom>
          <a:noFill/>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3050"/>
            <a:ext cx="7620000" cy="869950"/>
          </a:xfrm>
        </p:spPr>
        <p:txBody>
          <a:bodyPr/>
          <a:lstStyle/>
          <a:p>
            <a:r>
              <a:rPr lang="en-CA" dirty="0" smtClean="0"/>
              <a:t>Age and Diet Effects-EVJ-50 (2018) 690-696</a:t>
            </a:r>
            <a:endParaRPr lang="en-CA" dirty="0"/>
          </a:p>
        </p:txBody>
      </p:sp>
      <p:sp>
        <p:nvSpPr>
          <p:cNvPr id="6" name="Text Placeholder 5"/>
          <p:cNvSpPr>
            <a:spLocks noGrp="1"/>
          </p:cNvSpPr>
          <p:nvPr>
            <p:ph type="body" sz="half" idx="2"/>
          </p:nvPr>
        </p:nvSpPr>
        <p:spPr>
          <a:xfrm>
            <a:off x="457200" y="1435100"/>
            <a:ext cx="4876800" cy="4691063"/>
          </a:xfrm>
        </p:spPr>
        <p:txBody>
          <a:bodyPr>
            <a:normAutofit/>
          </a:bodyPr>
          <a:lstStyle/>
          <a:p>
            <a:r>
              <a:rPr lang="en-CA" sz="2400" dirty="0" smtClean="0"/>
              <a:t>Insulin responses to IV or enteral NSC challenge increase with age in healthy horses regardless of diet fed</a:t>
            </a:r>
          </a:p>
          <a:p>
            <a:r>
              <a:rPr lang="en-CA" sz="2400" dirty="0" smtClean="0"/>
              <a:t>.</a:t>
            </a:r>
          </a:p>
          <a:p>
            <a:endParaRPr lang="en-CA" sz="2400" dirty="0" smtClean="0"/>
          </a:p>
          <a:p>
            <a:r>
              <a:rPr lang="en-CA" sz="2400" dirty="0" smtClean="0"/>
              <a:t>SI was lower in aged horses regardless of diet. SS vs FF</a:t>
            </a:r>
          </a:p>
          <a:p>
            <a:r>
              <a:rPr lang="en-CA" sz="2400" dirty="0" smtClean="0"/>
              <a:t> </a:t>
            </a:r>
          </a:p>
          <a:p>
            <a:r>
              <a:rPr lang="en-CA" sz="2400" dirty="0" smtClean="0"/>
              <a:t>Adaptation to a SS diet may or may not occur?  Requires research. Is a low NSC diet beneficial.</a:t>
            </a:r>
            <a:endParaRPr lang="en-CA" sz="2400" dirty="0"/>
          </a:p>
        </p:txBody>
      </p:sp>
      <p:pic>
        <p:nvPicPr>
          <p:cNvPr id="2050" name="Picture 2" descr="C:\Users\ken.OTTERFEED\Pictures\old horse drinking.jpg"/>
          <p:cNvPicPr>
            <a:picLocks noGrp="1" noChangeAspect="1" noChangeArrowheads="1"/>
          </p:cNvPicPr>
          <p:nvPr>
            <p:ph idx="1"/>
          </p:nvPr>
        </p:nvPicPr>
        <p:blipFill>
          <a:blip r:embed="rId2" cstate="print"/>
          <a:srcRect r="28954"/>
          <a:stretch>
            <a:fillRect/>
          </a:stretch>
        </p:blipFill>
        <p:spPr bwMode="auto">
          <a:xfrm>
            <a:off x="5410200" y="2209800"/>
            <a:ext cx="3217159" cy="2388711"/>
          </a:xfrm>
          <a:prstGeom prst="rect">
            <a:avLst/>
          </a:prstGeom>
          <a:noFill/>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400" dirty="0" smtClean="0"/>
              <a:t>95% of horses over 15 had dental abnormalities.</a:t>
            </a:r>
            <a:br>
              <a:rPr lang="en-CA" sz="2400" dirty="0" smtClean="0"/>
            </a:br>
            <a:endParaRPr lang="en-CA" sz="2400" dirty="0"/>
          </a:p>
        </p:txBody>
      </p:sp>
      <p:sp>
        <p:nvSpPr>
          <p:cNvPr id="5" name="Text Placeholder 4"/>
          <p:cNvSpPr>
            <a:spLocks noGrp="1"/>
          </p:cNvSpPr>
          <p:nvPr>
            <p:ph type="body" sz="half" idx="4294967295"/>
          </p:nvPr>
        </p:nvSpPr>
        <p:spPr>
          <a:xfrm>
            <a:off x="304800" y="1371600"/>
            <a:ext cx="8839200" cy="5257800"/>
          </a:xfrm>
        </p:spPr>
        <p:txBody>
          <a:bodyPr>
            <a:normAutofit/>
          </a:bodyPr>
          <a:lstStyle/>
          <a:p>
            <a:pPr>
              <a:buNone/>
            </a:pPr>
            <a:endParaRPr lang="en-CA" sz="2400" dirty="0" smtClean="0"/>
          </a:p>
        </p:txBody>
      </p:sp>
      <p:pic>
        <p:nvPicPr>
          <p:cNvPr id="2050" name="Picture 2" descr="C:\Users\ken.OTTERFEED\Pictures\Scanned Images\IMG_20180827_0001.jpg"/>
          <p:cNvPicPr>
            <a:picLocks noGrp="1" noChangeAspect="1" noChangeArrowheads="1"/>
          </p:cNvPicPr>
          <p:nvPr>
            <p:ph idx="4294967295"/>
          </p:nvPr>
        </p:nvPicPr>
        <p:blipFill>
          <a:blip r:embed="rId2" cstate="print"/>
          <a:srcRect l="36209" b="45896"/>
          <a:stretch>
            <a:fillRect/>
          </a:stretch>
        </p:blipFill>
        <p:spPr bwMode="auto">
          <a:xfrm>
            <a:off x="1828800" y="1558637"/>
            <a:ext cx="4191000" cy="4757853"/>
          </a:xfrm>
          <a:prstGeom prst="rect">
            <a:avLst/>
          </a:prstGeom>
          <a:noFill/>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3400" y="273050"/>
            <a:ext cx="4419600" cy="1162050"/>
          </a:xfrm>
        </p:spPr>
        <p:txBody>
          <a:bodyPr>
            <a:normAutofit/>
          </a:bodyPr>
          <a:lstStyle/>
          <a:p>
            <a:r>
              <a:rPr lang="en-CA" sz="2400" dirty="0" smtClean="0"/>
              <a:t>Senior horses-avoid obesity.</a:t>
            </a:r>
            <a:endParaRPr lang="en-CA" sz="2400" dirty="0"/>
          </a:p>
        </p:txBody>
      </p:sp>
      <p:sp>
        <p:nvSpPr>
          <p:cNvPr id="5" name="Text Placeholder 4"/>
          <p:cNvSpPr>
            <a:spLocks noGrp="1"/>
          </p:cNvSpPr>
          <p:nvPr>
            <p:ph type="body" sz="half" idx="2"/>
          </p:nvPr>
        </p:nvSpPr>
        <p:spPr>
          <a:xfrm>
            <a:off x="381000" y="685800"/>
            <a:ext cx="3886200" cy="5440363"/>
          </a:xfrm>
        </p:spPr>
        <p:txBody>
          <a:bodyPr>
            <a:normAutofit/>
          </a:bodyPr>
          <a:lstStyle/>
          <a:p>
            <a:r>
              <a:rPr lang="en-CA" sz="2400" dirty="0" smtClean="0"/>
              <a:t>.They may be prone to lipomas.</a:t>
            </a:r>
          </a:p>
          <a:p>
            <a:endParaRPr lang="en-CA" sz="2400" dirty="0" smtClean="0"/>
          </a:p>
          <a:p>
            <a:r>
              <a:rPr lang="en-CA" sz="2400" dirty="0" smtClean="0"/>
              <a:t>Strangulating fatty tumors .</a:t>
            </a:r>
          </a:p>
          <a:p>
            <a:endParaRPr lang="en-CA" sz="2400" dirty="0" smtClean="0"/>
          </a:p>
          <a:p>
            <a:r>
              <a:rPr lang="en-CA" sz="2400" dirty="0" smtClean="0"/>
              <a:t>Wrap around the small intestine and cut off circulation or cause an obstruction.</a:t>
            </a:r>
          </a:p>
          <a:p>
            <a:endParaRPr lang="en-CA" sz="2400" dirty="0" smtClean="0"/>
          </a:p>
          <a:p>
            <a:r>
              <a:rPr lang="en-CA" sz="2400" dirty="0" smtClean="0"/>
              <a:t>Along with arthritis two most common life threatening issues.</a:t>
            </a:r>
            <a:endParaRPr lang="en-CA" sz="2400" dirty="0"/>
          </a:p>
        </p:txBody>
      </p:sp>
      <p:pic>
        <p:nvPicPr>
          <p:cNvPr id="4098" name="Picture 2" descr="C:\Users\ken.OTTERFEED\Pictures\jejunum_strangulation lipomas.jpg"/>
          <p:cNvPicPr>
            <a:picLocks noGrp="1" noChangeAspect="1" noChangeArrowheads="1"/>
          </p:cNvPicPr>
          <p:nvPr>
            <p:ph idx="1"/>
          </p:nvPr>
        </p:nvPicPr>
        <p:blipFill>
          <a:blip r:embed="rId2" cstate="print"/>
          <a:srcRect/>
          <a:stretch>
            <a:fillRect/>
          </a:stretch>
        </p:blipFill>
        <p:spPr bwMode="auto">
          <a:xfrm>
            <a:off x="4339194" y="2692114"/>
            <a:ext cx="4653283" cy="3099086"/>
          </a:xfrm>
          <a:prstGeom prst="rect">
            <a:avLst/>
          </a:prstGeom>
          <a:noFill/>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3050"/>
            <a:ext cx="8382000" cy="1162050"/>
          </a:xfrm>
        </p:spPr>
        <p:txBody>
          <a:bodyPr>
            <a:normAutofit/>
          </a:bodyPr>
          <a:lstStyle/>
          <a:p>
            <a:r>
              <a:rPr lang="en-CA" sz="3200" dirty="0" smtClean="0"/>
              <a:t>Equine </a:t>
            </a:r>
            <a:r>
              <a:rPr lang="en-CA" sz="3200" dirty="0" err="1" smtClean="0"/>
              <a:t>odontoclastic</a:t>
            </a:r>
            <a:r>
              <a:rPr lang="en-CA" sz="3200" dirty="0" smtClean="0"/>
              <a:t> </a:t>
            </a:r>
            <a:br>
              <a:rPr lang="en-CA" sz="3200" dirty="0" smtClean="0"/>
            </a:br>
            <a:r>
              <a:rPr lang="en-CA" sz="3200" dirty="0" smtClean="0"/>
              <a:t>tooth resorption and hypo </a:t>
            </a:r>
            <a:r>
              <a:rPr lang="en-CA" sz="3200" dirty="0" err="1" smtClean="0"/>
              <a:t>cementosis</a:t>
            </a:r>
            <a:endParaRPr lang="en-CA" sz="3200" dirty="0"/>
          </a:p>
        </p:txBody>
      </p:sp>
      <p:sp>
        <p:nvSpPr>
          <p:cNvPr id="6" name="Text Placeholder 5"/>
          <p:cNvSpPr>
            <a:spLocks noGrp="1"/>
          </p:cNvSpPr>
          <p:nvPr>
            <p:ph type="body" sz="half" idx="2"/>
          </p:nvPr>
        </p:nvSpPr>
        <p:spPr>
          <a:xfrm>
            <a:off x="457200" y="1435100"/>
            <a:ext cx="3505200" cy="5118100"/>
          </a:xfrm>
        </p:spPr>
        <p:txBody>
          <a:bodyPr>
            <a:normAutofit lnSpcReduction="10000"/>
          </a:bodyPr>
          <a:lstStyle/>
          <a:p>
            <a:r>
              <a:rPr lang="en-CA" sz="2400" dirty="0" smtClean="0"/>
              <a:t>Re canine and incisor teeth</a:t>
            </a:r>
          </a:p>
          <a:p>
            <a:endParaRPr lang="en-CA" sz="2400" dirty="0" smtClean="0"/>
          </a:p>
          <a:p>
            <a:r>
              <a:rPr lang="en-CA" sz="2400" dirty="0" smtClean="0"/>
              <a:t>Dental disease probably plays a large role in the incidence of large colon impaction and esophageal choke.</a:t>
            </a:r>
          </a:p>
          <a:p>
            <a:r>
              <a:rPr lang="en-CA" sz="2400" dirty="0" smtClean="0"/>
              <a:t>Weight loss may also be related. </a:t>
            </a:r>
          </a:p>
          <a:p>
            <a:r>
              <a:rPr lang="en-CA" sz="2400" dirty="0" smtClean="0"/>
              <a:t>Test for </a:t>
            </a:r>
            <a:r>
              <a:rPr lang="en-CA" sz="2400" dirty="0" err="1" smtClean="0"/>
              <a:t>ppid</a:t>
            </a:r>
            <a:endParaRPr lang="en-CA" sz="2400" dirty="0" smtClean="0"/>
          </a:p>
          <a:p>
            <a:endParaRPr lang="en-CA" sz="2400" dirty="0" smtClean="0"/>
          </a:p>
          <a:p>
            <a:r>
              <a:rPr lang="en-CA" sz="2400" dirty="0" smtClean="0"/>
              <a:t>Adjust diet accordingly</a:t>
            </a:r>
            <a:endParaRPr lang="en-CA" sz="2400" dirty="0"/>
          </a:p>
        </p:txBody>
      </p:sp>
      <p:pic>
        <p:nvPicPr>
          <p:cNvPr id="3074" name="Picture 2" descr="C:\Users\ken.OTTERFEED\Pictures\cushings-horse white.jpg"/>
          <p:cNvPicPr>
            <a:picLocks noGrp="1" noChangeAspect="1" noChangeArrowheads="1"/>
          </p:cNvPicPr>
          <p:nvPr>
            <p:ph idx="1"/>
          </p:nvPr>
        </p:nvPicPr>
        <p:blipFill>
          <a:blip r:embed="rId2" cstate="print"/>
          <a:srcRect/>
          <a:stretch>
            <a:fillRect/>
          </a:stretch>
        </p:blipFill>
        <p:spPr bwMode="auto">
          <a:xfrm>
            <a:off x="4107112" y="2209800"/>
            <a:ext cx="5036888" cy="3369679"/>
          </a:xfrm>
          <a:prstGeom prst="rect">
            <a:avLst/>
          </a:prstGeom>
          <a:noFill/>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CA" sz="3200" dirty="0" smtClean="0"/>
              <a:t>Energy</a:t>
            </a:r>
            <a:endParaRPr lang="en-CA" sz="3200" dirty="0"/>
          </a:p>
        </p:txBody>
      </p:sp>
      <p:sp>
        <p:nvSpPr>
          <p:cNvPr id="3" name="Content Placeholder 2"/>
          <p:cNvSpPr>
            <a:spLocks noGrp="1"/>
          </p:cNvSpPr>
          <p:nvPr>
            <p:ph idx="1"/>
          </p:nvPr>
        </p:nvSpPr>
        <p:spPr>
          <a:xfrm>
            <a:off x="457200" y="990600"/>
            <a:ext cx="8229600" cy="5410200"/>
          </a:xfrm>
        </p:spPr>
        <p:txBody>
          <a:bodyPr>
            <a:normAutofit fontScale="92500" lnSpcReduction="10000"/>
          </a:bodyPr>
          <a:lstStyle/>
          <a:p>
            <a:r>
              <a:rPr lang="en-CA" sz="2400" dirty="0" smtClean="0"/>
              <a:t>Not a nutrient-energy comes from burning through chemical reactions the nutrients in feed like carbohydrates, and fats and even protein plus the by-products of fermentation of fiber in the hind gut namely the VFA’s.</a:t>
            </a:r>
          </a:p>
          <a:p>
            <a:endParaRPr lang="en-CA" sz="2400" dirty="0" smtClean="0"/>
          </a:p>
          <a:p>
            <a:r>
              <a:rPr lang="en-CA" sz="2400" dirty="0" smtClean="0"/>
              <a:t>These nutrients are stored as glycogen in the liver and skeletal muscle in the case of carbohydrates, and fat in various fat deposits.</a:t>
            </a:r>
          </a:p>
          <a:p>
            <a:endParaRPr lang="en-CA" sz="2400" dirty="0" smtClean="0"/>
          </a:p>
          <a:p>
            <a:r>
              <a:rPr lang="en-CA" sz="2400" dirty="0" smtClean="0"/>
              <a:t>Energy is moved by sources allowing   formation of a high energy compound called ATP</a:t>
            </a:r>
          </a:p>
          <a:p>
            <a:endParaRPr lang="en-CA" sz="2400" dirty="0" smtClean="0"/>
          </a:p>
          <a:p>
            <a:r>
              <a:rPr lang="en-CA" sz="2400" dirty="0" smtClean="0"/>
              <a:t>Aerobic energy delivery –a function of HR, stroke volume and O2 extraction by muscle –is the result of a complex chain of events involving the oxygen transport chain. The by product is Co2 and water. Oxygen is required. It is slow but yields a high level of energy over time.</a:t>
            </a:r>
          </a:p>
          <a:p>
            <a:endParaRPr lang="en-CA" sz="2400" dirty="0" smtClean="0"/>
          </a:p>
          <a:p>
            <a:endParaRPr lang="en-CA" sz="2400" dirty="0" smtClean="0"/>
          </a:p>
          <a:p>
            <a:endParaRPr lang="en-CA" sz="2400" dirty="0" smtClean="0"/>
          </a:p>
          <a:p>
            <a:endParaRPr lang="en-CA" sz="2400"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r>
              <a:rPr lang="en-CA" sz="3200" dirty="0" smtClean="0"/>
              <a:t>Energy 2</a:t>
            </a:r>
            <a:endParaRPr lang="en-CA" sz="3200" dirty="0"/>
          </a:p>
        </p:txBody>
      </p:sp>
      <p:sp>
        <p:nvSpPr>
          <p:cNvPr id="3" name="Content Placeholder 2"/>
          <p:cNvSpPr>
            <a:spLocks noGrp="1"/>
          </p:cNvSpPr>
          <p:nvPr>
            <p:ph idx="1"/>
          </p:nvPr>
        </p:nvSpPr>
        <p:spPr>
          <a:xfrm>
            <a:off x="457200" y="1066800"/>
            <a:ext cx="8229600" cy="5410200"/>
          </a:xfrm>
        </p:spPr>
        <p:txBody>
          <a:bodyPr>
            <a:normAutofit lnSpcReduction="10000"/>
          </a:bodyPr>
          <a:lstStyle/>
          <a:p>
            <a:r>
              <a:rPr lang="en-CA" dirty="0" smtClean="0"/>
              <a:t>In contrast, anaerobic energy production is more direct and predominates in the rapid delivery of energy for brief periods of intense exercise.</a:t>
            </a:r>
          </a:p>
          <a:p>
            <a:r>
              <a:rPr lang="en-CA" dirty="0" smtClean="0"/>
              <a:t>Oxygen is not required.  Energy release is very fast but it cannot be sustained  for very long. It is not very efficient.</a:t>
            </a:r>
          </a:p>
          <a:p>
            <a:r>
              <a:rPr lang="en-CA" dirty="0" smtClean="0"/>
              <a:t>The by products are lactic acid. Increasing acidity is a contributor to fatigue during exercise of very high intensity and short duration.</a:t>
            </a:r>
          </a:p>
          <a:p>
            <a:endParaRPr lang="en-CA"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More anaerobic.</a:t>
            </a:r>
            <a:endParaRPr lang="en-CA" dirty="0"/>
          </a:p>
        </p:txBody>
      </p:sp>
      <p:pic>
        <p:nvPicPr>
          <p:cNvPr id="2050" name="Picture 2" descr="C:\Users\ken.OTTERFEED\Pictures\baay race horse.jpg"/>
          <p:cNvPicPr>
            <a:picLocks noGrp="1" noChangeAspect="1" noChangeArrowheads="1"/>
          </p:cNvPicPr>
          <p:nvPr>
            <p:ph idx="1"/>
          </p:nvPr>
        </p:nvPicPr>
        <p:blipFill>
          <a:blip r:embed="rId2" cstate="print"/>
          <a:srcRect/>
          <a:stretch>
            <a:fillRect/>
          </a:stretch>
        </p:blipFill>
        <p:spPr bwMode="auto">
          <a:xfrm>
            <a:off x="946829" y="1782920"/>
            <a:ext cx="6923543" cy="4846480"/>
          </a:xfrm>
          <a:prstGeom prst="rect">
            <a:avLst/>
          </a:prstGeom>
          <a:noFill/>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More aerobic</a:t>
            </a:r>
            <a:endParaRPr lang="en-CA" dirty="0"/>
          </a:p>
        </p:txBody>
      </p:sp>
      <p:pic>
        <p:nvPicPr>
          <p:cNvPr id="3074" name="Picture 2" descr="C:\Users\ken.OTTERFEED\Pictures\endurance l-vollman.jpg"/>
          <p:cNvPicPr>
            <a:picLocks noGrp="1" noChangeAspect="1" noChangeArrowheads="1"/>
          </p:cNvPicPr>
          <p:nvPr>
            <p:ph idx="1"/>
          </p:nvPr>
        </p:nvPicPr>
        <p:blipFill>
          <a:blip r:embed="rId2" cstate="print"/>
          <a:srcRect/>
          <a:stretch>
            <a:fillRect/>
          </a:stretch>
        </p:blipFill>
        <p:spPr bwMode="auto">
          <a:xfrm>
            <a:off x="1183184" y="1420712"/>
            <a:ext cx="7046415" cy="4705452"/>
          </a:xfrm>
          <a:prstGeom prst="rect">
            <a:avLst/>
          </a:prstGeom>
          <a:noFill/>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dirty="0" smtClean="0"/>
              <a:t>Energy 3</a:t>
            </a:r>
            <a:endParaRPr lang="en-CA" sz="3200" dirty="0"/>
          </a:p>
        </p:txBody>
      </p:sp>
      <p:pic>
        <p:nvPicPr>
          <p:cNvPr id="1026" name="Picture 2" descr="C:\Users\ken.OTTERFEED\Pictures\aerobic vs anaerobic system.gif"/>
          <p:cNvPicPr>
            <a:picLocks noGrp="1" noChangeAspect="1" noChangeArrowheads="1"/>
          </p:cNvPicPr>
          <p:nvPr>
            <p:ph idx="1"/>
          </p:nvPr>
        </p:nvPicPr>
        <p:blipFill>
          <a:blip r:embed="rId2" cstate="print"/>
          <a:srcRect/>
          <a:stretch>
            <a:fillRect/>
          </a:stretch>
        </p:blipFill>
        <p:spPr bwMode="auto">
          <a:xfrm>
            <a:off x="1325871" y="1599582"/>
            <a:ext cx="6217929" cy="4860786"/>
          </a:xfrm>
          <a:prstGeom prst="rect">
            <a:avLst/>
          </a:prstGeom>
          <a:noFill/>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85800"/>
          </a:xfrm>
        </p:spPr>
        <p:txBody>
          <a:bodyPr>
            <a:normAutofit/>
          </a:bodyPr>
          <a:lstStyle/>
          <a:p>
            <a:r>
              <a:rPr lang="en-CA" sz="3200" dirty="0" smtClean="0"/>
              <a:t>VLA4-the break point aerobic vs anaerobic</a:t>
            </a:r>
            <a:endParaRPr lang="en-CA" sz="3200" dirty="0"/>
          </a:p>
        </p:txBody>
      </p:sp>
      <p:pic>
        <p:nvPicPr>
          <p:cNvPr id="2050" name="Picture 2" descr="C:\Users\ken.OTTERFEED\Pictures\Scanned Images\IMG_20180818_0001.jpg"/>
          <p:cNvPicPr>
            <a:picLocks noGrp="1" noChangeAspect="1" noChangeArrowheads="1"/>
          </p:cNvPicPr>
          <p:nvPr>
            <p:ph idx="1"/>
          </p:nvPr>
        </p:nvPicPr>
        <p:blipFill>
          <a:blip r:embed="rId2" cstate="print"/>
          <a:srcRect l="3970" t="65653" r="10401"/>
          <a:stretch>
            <a:fillRect/>
          </a:stretch>
        </p:blipFill>
        <p:spPr bwMode="auto">
          <a:xfrm>
            <a:off x="0" y="1219200"/>
            <a:ext cx="9144000" cy="4737101"/>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273050"/>
            <a:ext cx="4038600" cy="2546350"/>
          </a:xfrm>
        </p:spPr>
        <p:txBody>
          <a:bodyPr>
            <a:normAutofit/>
          </a:bodyPr>
          <a:lstStyle/>
          <a:p>
            <a:r>
              <a:rPr lang="en-CA" dirty="0" smtClean="0"/>
              <a:t>Altered patterns of intake vs accelerated  hind gut fermentation and fluid balance.eg larger less frequent grain and hay meals  caused cycles of accelerated hind gut fermentation  &gt;ROP associated with larger meals and increased  substrate.</a:t>
            </a:r>
            <a:endParaRPr lang="en-CA" dirty="0"/>
          </a:p>
        </p:txBody>
      </p:sp>
      <p:sp>
        <p:nvSpPr>
          <p:cNvPr id="4" name="Text Placeholder 3"/>
          <p:cNvSpPr>
            <a:spLocks noGrp="1"/>
          </p:cNvSpPr>
          <p:nvPr>
            <p:ph type="body" sz="half" idx="2"/>
          </p:nvPr>
        </p:nvSpPr>
        <p:spPr>
          <a:xfrm>
            <a:off x="0" y="0"/>
            <a:ext cx="4648200" cy="6629400"/>
          </a:xfrm>
        </p:spPr>
        <p:txBody>
          <a:bodyPr>
            <a:normAutofit fontScale="85000" lnSpcReduction="10000"/>
          </a:bodyPr>
          <a:lstStyle/>
          <a:p>
            <a:r>
              <a:rPr lang="en-CA" sz="2400" dirty="0" smtClean="0"/>
              <a:t>Large infrequent meals alter hindgut fluid balance because of changes in </a:t>
            </a:r>
            <a:r>
              <a:rPr lang="en-CA" sz="2400" dirty="0" err="1" smtClean="0"/>
              <a:t>osmolarity</a:t>
            </a:r>
            <a:r>
              <a:rPr lang="en-CA" sz="2400" dirty="0" smtClean="0"/>
              <a:t> from accelerated fermentation.</a:t>
            </a:r>
          </a:p>
          <a:p>
            <a:endParaRPr lang="en-CA" sz="2400" dirty="0" smtClean="0"/>
          </a:p>
          <a:p>
            <a:r>
              <a:rPr lang="en-CA" sz="2400" dirty="0" smtClean="0"/>
              <a:t>Accelerated fermentation and  altered fluid balance may contribute to an increased risk of colic.</a:t>
            </a:r>
          </a:p>
          <a:p>
            <a:endParaRPr lang="en-CA" sz="2400" dirty="0" smtClean="0"/>
          </a:p>
          <a:p>
            <a:r>
              <a:rPr lang="en-CA" sz="2400" dirty="0" smtClean="0"/>
              <a:t>Research  shows on pasture, grazing for 12 hours had similar hind gut pH and fluid balance. Vs 24 hour grazing.</a:t>
            </a:r>
          </a:p>
          <a:p>
            <a:endParaRPr lang="en-CA" sz="2400" dirty="0" smtClean="0"/>
          </a:p>
          <a:p>
            <a:r>
              <a:rPr lang="en-CA" sz="2400" dirty="0" smtClean="0"/>
              <a:t>A bolus of 7 grams/kg body weight  fructans (FOS ) decreased pH from 7 to 4.5. This dose will cause laminitis.</a:t>
            </a:r>
          </a:p>
          <a:p>
            <a:endParaRPr lang="en-CA" sz="2400" dirty="0" smtClean="0"/>
          </a:p>
          <a:p>
            <a:r>
              <a:rPr lang="en-CA" sz="2400" dirty="0" smtClean="0"/>
              <a:t>Fecal pH decreases can be more subtle with lower doses of FOS , OF, or more grain.</a:t>
            </a:r>
          </a:p>
          <a:p>
            <a:endParaRPr lang="en-CA" sz="2400" dirty="0" smtClean="0"/>
          </a:p>
          <a:p>
            <a:r>
              <a:rPr lang="en-CA" sz="2400" dirty="0" smtClean="0"/>
              <a:t>Fluid balance was not altered.</a:t>
            </a:r>
          </a:p>
        </p:txBody>
      </p:sp>
      <p:pic>
        <p:nvPicPr>
          <p:cNvPr id="3074" name="Picture 2" descr="C:\Users\ken.OTTERFEED\Pictures\iPod Photo Cache\fat Horse%20in%20pasture%20pic.jpg"/>
          <p:cNvPicPr>
            <a:picLocks noGrp="1" noChangeAspect="1" noChangeArrowheads="1"/>
          </p:cNvPicPr>
          <p:nvPr>
            <p:ph idx="1"/>
          </p:nvPr>
        </p:nvPicPr>
        <p:blipFill>
          <a:blip r:embed="rId2" cstate="print"/>
          <a:srcRect/>
          <a:stretch>
            <a:fillRect/>
          </a:stretch>
        </p:blipFill>
        <p:spPr bwMode="auto">
          <a:xfrm>
            <a:off x="5029200" y="2971800"/>
            <a:ext cx="4114800" cy="2626614"/>
          </a:xfrm>
          <a:prstGeom prst="rect">
            <a:avLst/>
          </a:prstGeom>
          <a:noFill/>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10200" y="273050"/>
            <a:ext cx="3429000" cy="2089150"/>
          </a:xfrm>
        </p:spPr>
        <p:txBody>
          <a:bodyPr>
            <a:normAutofit/>
          </a:bodyPr>
          <a:lstStyle/>
          <a:p>
            <a:r>
              <a:rPr lang="en-CA" sz="2400" dirty="0" smtClean="0"/>
              <a:t>Feeding  -begin with NRC </a:t>
            </a:r>
            <a:br>
              <a:rPr lang="en-CA" sz="2400" dirty="0" smtClean="0"/>
            </a:br>
            <a:r>
              <a:rPr lang="en-CA" sz="2400" dirty="0" smtClean="0"/>
              <a:t>define the horse and  work level and any factors affecting energy needs.  </a:t>
            </a:r>
            <a:endParaRPr lang="en-CA" sz="2400" dirty="0"/>
          </a:p>
        </p:txBody>
      </p:sp>
      <p:sp>
        <p:nvSpPr>
          <p:cNvPr id="6" name="Text Placeholder 5"/>
          <p:cNvSpPr>
            <a:spLocks noGrp="1"/>
          </p:cNvSpPr>
          <p:nvPr>
            <p:ph type="body" sz="half" idx="2"/>
          </p:nvPr>
        </p:nvSpPr>
        <p:spPr>
          <a:xfrm>
            <a:off x="228600" y="228600"/>
            <a:ext cx="5105400" cy="5897563"/>
          </a:xfrm>
        </p:spPr>
        <p:txBody>
          <a:bodyPr>
            <a:normAutofit fontScale="92500"/>
          </a:bodyPr>
          <a:lstStyle/>
          <a:p>
            <a:r>
              <a:rPr lang="en-CA" sz="2400" dirty="0" smtClean="0"/>
              <a:t>The horse-average metabolism. Calculate DE required (plus other nutrients).</a:t>
            </a:r>
          </a:p>
          <a:p>
            <a:endParaRPr lang="en-CA" sz="2400" dirty="0" smtClean="0"/>
          </a:p>
          <a:p>
            <a:r>
              <a:rPr lang="en-CA" sz="2400" dirty="0" smtClean="0"/>
              <a:t>Horses     “</a:t>
            </a:r>
            <a:r>
              <a:rPr lang="en-CA" sz="2400" b="1" dirty="0" smtClean="0"/>
              <a:t>usually” </a:t>
            </a:r>
            <a:r>
              <a:rPr lang="en-CA" sz="2400" dirty="0" smtClean="0"/>
              <a:t>eat about 2-2.5% body weight as forage and concentrates combined.</a:t>
            </a:r>
          </a:p>
          <a:p>
            <a:endParaRPr lang="en-CA" sz="2400" dirty="0" smtClean="0"/>
          </a:p>
          <a:p>
            <a:r>
              <a:rPr lang="en-CA" sz="2400" dirty="0" smtClean="0"/>
              <a:t>Provide pasture with caution .</a:t>
            </a:r>
          </a:p>
          <a:p>
            <a:r>
              <a:rPr lang="en-CA" sz="2400" dirty="0" smtClean="0"/>
              <a:t>Sugar and energy levels may be very high in spring and fall.</a:t>
            </a:r>
          </a:p>
          <a:p>
            <a:endParaRPr lang="en-CA" sz="2400" dirty="0" smtClean="0"/>
          </a:p>
          <a:p>
            <a:r>
              <a:rPr lang="en-CA" sz="2400" dirty="0" smtClean="0"/>
              <a:t>Horses have a poor appetite regulation, and when allowed rich pasture, horses may consume 3-3.5% of body weight and ponies may eat 3.5 – 5% body weight dm.</a:t>
            </a:r>
          </a:p>
          <a:p>
            <a:endParaRPr lang="en-CA" sz="2400" dirty="0" smtClean="0"/>
          </a:p>
          <a:p>
            <a:endParaRPr lang="en-CA" sz="2400" dirty="0" smtClean="0"/>
          </a:p>
          <a:p>
            <a:endParaRPr lang="en-CA" sz="2400" dirty="0" smtClean="0"/>
          </a:p>
          <a:p>
            <a:endParaRPr lang="en-CA" sz="2400" dirty="0"/>
          </a:p>
        </p:txBody>
      </p:sp>
      <p:pic>
        <p:nvPicPr>
          <p:cNvPr id="3074" name="Picture 2" descr="C:\Users\ken.OTTERFEED\Pictures\arabians grazing.png"/>
          <p:cNvPicPr>
            <a:picLocks noGrp="1" noChangeAspect="1" noChangeArrowheads="1"/>
          </p:cNvPicPr>
          <p:nvPr>
            <p:ph idx="1"/>
          </p:nvPr>
        </p:nvPicPr>
        <p:blipFill>
          <a:blip r:embed="rId2" cstate="print"/>
          <a:srcRect/>
          <a:stretch>
            <a:fillRect/>
          </a:stretch>
        </p:blipFill>
        <p:spPr bwMode="auto">
          <a:xfrm>
            <a:off x="5714584" y="2743200"/>
            <a:ext cx="3240582" cy="2156460"/>
          </a:xfrm>
          <a:prstGeom prst="rect">
            <a:avLst/>
          </a:prstGeom>
          <a:noFill/>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0" y="273050"/>
            <a:ext cx="3276600" cy="2622550"/>
          </a:xfrm>
        </p:spPr>
        <p:txBody>
          <a:bodyPr>
            <a:noAutofit/>
          </a:bodyPr>
          <a:lstStyle/>
          <a:p>
            <a:r>
              <a:rPr lang="en-CA" dirty="0" smtClean="0"/>
              <a:t>Pasture turn out-</a:t>
            </a:r>
            <a:br>
              <a:rPr lang="en-CA" dirty="0" smtClean="0"/>
            </a:br>
            <a:r>
              <a:rPr lang="en-CA" dirty="0" smtClean="0"/>
              <a:t>possible with a grazing muzzle. Reduces intakes 30-80%</a:t>
            </a:r>
            <a:br>
              <a:rPr lang="en-CA" dirty="0" smtClean="0"/>
            </a:br>
            <a:r>
              <a:rPr lang="en-CA" dirty="0" smtClean="0"/>
              <a:t/>
            </a:r>
            <a:br>
              <a:rPr lang="en-CA" dirty="0" smtClean="0"/>
            </a:br>
            <a:r>
              <a:rPr lang="en-CA" dirty="0" smtClean="0"/>
              <a:t>Restricting grazing time may not work</a:t>
            </a:r>
            <a:br>
              <a:rPr lang="en-CA" dirty="0" smtClean="0"/>
            </a:br>
            <a:endParaRPr lang="en-CA" dirty="0"/>
          </a:p>
        </p:txBody>
      </p:sp>
      <p:sp>
        <p:nvSpPr>
          <p:cNvPr id="6" name="Text Placeholder 5"/>
          <p:cNvSpPr>
            <a:spLocks noGrp="1"/>
          </p:cNvSpPr>
          <p:nvPr>
            <p:ph type="body" sz="half" idx="2"/>
          </p:nvPr>
        </p:nvSpPr>
        <p:spPr>
          <a:xfrm>
            <a:off x="457200" y="304800"/>
            <a:ext cx="4572000" cy="6324600"/>
          </a:xfrm>
        </p:spPr>
        <p:txBody>
          <a:bodyPr>
            <a:normAutofit/>
          </a:bodyPr>
          <a:lstStyle/>
          <a:p>
            <a:r>
              <a:rPr lang="en-CA" sz="2400" dirty="0" smtClean="0"/>
              <a:t>Pasture while ideal may have drawbacks if high in fructans-</a:t>
            </a:r>
          </a:p>
          <a:p>
            <a:r>
              <a:rPr lang="en-CA" sz="2400" dirty="0" smtClean="0"/>
              <a:t>Limit time feeding on good pasture resulted in ponies consuming 1% body weight as forage within 3 hours. Hard to control.</a:t>
            </a:r>
          </a:p>
          <a:p>
            <a:endParaRPr lang="en-CA" sz="2400" dirty="0" smtClean="0"/>
          </a:p>
          <a:p>
            <a:r>
              <a:rPr lang="en-CA" sz="2400" dirty="0" smtClean="0"/>
              <a:t>Grasses may double their sugar content in one day from 15%-30% or more. Some reports of 40% dm nsc’s</a:t>
            </a:r>
          </a:p>
          <a:p>
            <a:endParaRPr lang="en-CA" sz="2400" dirty="0" smtClean="0"/>
          </a:p>
          <a:p>
            <a:r>
              <a:rPr lang="en-CA" sz="2400" dirty="0" smtClean="0"/>
              <a:t>Usually turnout early in the morning helps mitigate sugar levels but not if night time temperatures are below 5C</a:t>
            </a:r>
            <a:endParaRPr lang="en-CA" sz="2400" dirty="0"/>
          </a:p>
        </p:txBody>
      </p:sp>
      <p:pic>
        <p:nvPicPr>
          <p:cNvPr id="4098" name="Picture 2" descr="C:\Users\ken.OTTERFEED\Pictures\bay-horse-wearing-muzzle.jpg"/>
          <p:cNvPicPr>
            <a:picLocks noGrp="1" noChangeAspect="1" noChangeArrowheads="1"/>
          </p:cNvPicPr>
          <p:nvPr>
            <p:ph idx="1"/>
          </p:nvPr>
        </p:nvPicPr>
        <p:blipFill>
          <a:blip r:embed="rId2" cstate="print"/>
          <a:srcRect/>
          <a:stretch>
            <a:fillRect/>
          </a:stretch>
        </p:blipFill>
        <p:spPr bwMode="auto">
          <a:xfrm>
            <a:off x="5029200" y="2971800"/>
            <a:ext cx="4194572" cy="2796381"/>
          </a:xfrm>
          <a:prstGeom prst="rect">
            <a:avLst/>
          </a:prstGeom>
          <a:noFill/>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273050"/>
            <a:ext cx="4114800" cy="2012950"/>
          </a:xfrm>
        </p:spPr>
        <p:txBody>
          <a:bodyPr>
            <a:normAutofit/>
          </a:bodyPr>
          <a:lstStyle/>
          <a:p>
            <a:r>
              <a:rPr lang="en-CA" dirty="0" smtClean="0"/>
              <a:t>It’s all connected-researchers have linked whole body inflammation  to conditions such as EMS, IR, laminitis, leaky gut, and more including musculoskeletal injury.</a:t>
            </a:r>
            <a:endParaRPr lang="en-CA" dirty="0"/>
          </a:p>
        </p:txBody>
      </p:sp>
      <p:sp>
        <p:nvSpPr>
          <p:cNvPr id="4" name="Text Placeholder 3"/>
          <p:cNvSpPr>
            <a:spLocks noGrp="1"/>
          </p:cNvSpPr>
          <p:nvPr>
            <p:ph type="body" sz="half" idx="2"/>
          </p:nvPr>
        </p:nvSpPr>
        <p:spPr>
          <a:xfrm>
            <a:off x="0" y="457200"/>
            <a:ext cx="4724400" cy="6096000"/>
          </a:xfrm>
        </p:spPr>
        <p:txBody>
          <a:bodyPr>
            <a:normAutofit/>
          </a:bodyPr>
          <a:lstStyle/>
          <a:p>
            <a:r>
              <a:rPr lang="en-CA" sz="2400" dirty="0" smtClean="0"/>
              <a:t>Inflammation –local and systemic </a:t>
            </a:r>
            <a:r>
              <a:rPr lang="en-CA" sz="2400" dirty="0" err="1" smtClean="0"/>
              <a:t>bodywise</a:t>
            </a:r>
            <a:r>
              <a:rPr lang="en-CA" sz="2400" dirty="0" smtClean="0"/>
              <a:t>  inflammation</a:t>
            </a:r>
          </a:p>
          <a:p>
            <a:r>
              <a:rPr lang="en-CA" sz="2400" dirty="0" err="1" smtClean="0"/>
              <a:t>Eg</a:t>
            </a:r>
            <a:r>
              <a:rPr lang="en-CA" sz="2400" dirty="0" smtClean="0"/>
              <a:t> cytokines-</a:t>
            </a:r>
          </a:p>
          <a:p>
            <a:r>
              <a:rPr lang="en-CA" sz="2400" dirty="0" smtClean="0"/>
              <a:t>Cells are less able to respond to insulin if over weight and no exercise. </a:t>
            </a:r>
          </a:p>
          <a:p>
            <a:r>
              <a:rPr lang="en-CA" sz="2400" dirty="0" smtClean="0"/>
              <a:t>Without weight loss and exercise Affected horses remain IR for prolonged periods.</a:t>
            </a:r>
          </a:p>
          <a:p>
            <a:r>
              <a:rPr lang="en-CA" sz="2400" dirty="0" smtClean="0"/>
              <a:t>It seems there is a positive feedback cycle with IR resulting from inflammation and also promoting it body wide.</a:t>
            </a:r>
          </a:p>
          <a:p>
            <a:endParaRPr lang="en-CA" sz="2400" dirty="0"/>
          </a:p>
        </p:txBody>
      </p:sp>
      <p:pic>
        <p:nvPicPr>
          <p:cNvPr id="6146" name="Picture 2" descr="C:\Users\ken.OTTERFEED\Pictures\ems brown horse.gif"/>
          <p:cNvPicPr>
            <a:picLocks noGrp="1" noChangeAspect="1" noChangeArrowheads="1"/>
          </p:cNvPicPr>
          <p:nvPr>
            <p:ph idx="1"/>
          </p:nvPr>
        </p:nvPicPr>
        <p:blipFill>
          <a:blip r:embed="rId2" cstate="print"/>
          <a:srcRect/>
          <a:stretch>
            <a:fillRect/>
          </a:stretch>
        </p:blipFill>
        <p:spPr bwMode="auto">
          <a:xfrm>
            <a:off x="5981699" y="2743200"/>
            <a:ext cx="3073737" cy="2407761"/>
          </a:xfrm>
          <a:prstGeom prst="rect">
            <a:avLst/>
          </a:prstGeom>
          <a:noFill/>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411162"/>
          </a:xfrm>
        </p:spPr>
        <p:txBody>
          <a:bodyPr>
            <a:normAutofit fontScale="90000"/>
          </a:bodyPr>
          <a:lstStyle/>
          <a:p>
            <a:r>
              <a:rPr lang="en-CA" sz="2400" dirty="0" smtClean="0"/>
              <a:t>Obesity , insulin and inflammation</a:t>
            </a:r>
            <a:endParaRPr lang="en-CA" sz="2400" dirty="0"/>
          </a:p>
        </p:txBody>
      </p:sp>
      <p:sp>
        <p:nvSpPr>
          <p:cNvPr id="6" name="Content Placeholder 5"/>
          <p:cNvSpPr>
            <a:spLocks noGrp="1"/>
          </p:cNvSpPr>
          <p:nvPr>
            <p:ph idx="1"/>
          </p:nvPr>
        </p:nvSpPr>
        <p:spPr>
          <a:xfrm>
            <a:off x="0" y="762000"/>
            <a:ext cx="9144000" cy="6096000"/>
          </a:xfrm>
        </p:spPr>
        <p:txBody>
          <a:bodyPr>
            <a:normAutofit fontScale="85000" lnSpcReduction="10000"/>
          </a:bodyPr>
          <a:lstStyle/>
          <a:p>
            <a:r>
              <a:rPr lang="en-CA" sz="2600" dirty="0" smtClean="0"/>
              <a:t>When sick and off feed glucose must still be maintained .</a:t>
            </a:r>
          </a:p>
          <a:p>
            <a:r>
              <a:rPr lang="en-CA" sz="2600" dirty="0" smtClean="0"/>
              <a:t>TNF alpha is important for initiating IR that is beneficial during illness.</a:t>
            </a:r>
          </a:p>
          <a:p>
            <a:endParaRPr lang="en-CA" sz="2600" dirty="0" smtClean="0"/>
          </a:p>
          <a:p>
            <a:r>
              <a:rPr lang="en-CA" sz="2600" dirty="0" smtClean="0"/>
              <a:t>However, the body does not differentiate between cytokines released to initiate the sickness response    or cytokines released due to diet or obesity.</a:t>
            </a:r>
          </a:p>
          <a:p>
            <a:endParaRPr lang="en-CA" sz="2600" dirty="0" smtClean="0"/>
          </a:p>
          <a:p>
            <a:r>
              <a:rPr lang="en-CA" sz="2600" dirty="0" smtClean="0"/>
              <a:t>Therefore IR develops when an animal consumes  a diet that promotes inflammation  such as high-starch and sugar feeds., or  in an animal that already experiences high levels of inflammation due to obesity.</a:t>
            </a:r>
          </a:p>
          <a:p>
            <a:endParaRPr lang="en-CA" sz="2600" dirty="0" smtClean="0"/>
          </a:p>
          <a:p>
            <a:r>
              <a:rPr lang="en-CA" sz="2600" dirty="0" smtClean="0"/>
              <a:t>The association between inflammation and obesity depends on factors such as breed, diet, exercise,  and aging. </a:t>
            </a:r>
          </a:p>
          <a:p>
            <a:endParaRPr lang="en-CA" sz="2600" dirty="0" smtClean="0"/>
          </a:p>
          <a:p>
            <a:r>
              <a:rPr lang="en-CA" sz="2600" dirty="0" smtClean="0"/>
              <a:t>Older </a:t>
            </a:r>
            <a:r>
              <a:rPr lang="en-CA" sz="2600" dirty="0" err="1" smtClean="0"/>
              <a:t>hporses</a:t>
            </a:r>
            <a:r>
              <a:rPr lang="en-CA" sz="2600" dirty="0" smtClean="0"/>
              <a:t> naturally have higher circulation concentrations of cytokines namely IL-6 and </a:t>
            </a:r>
            <a:r>
              <a:rPr lang="en-CA" sz="2600" dirty="0" err="1" smtClean="0"/>
              <a:t>TNFa</a:t>
            </a:r>
            <a:r>
              <a:rPr lang="en-CA" sz="2600" dirty="0" smtClean="0"/>
              <a:t>.</a:t>
            </a:r>
          </a:p>
          <a:p>
            <a:r>
              <a:rPr lang="en-CA" sz="2400" dirty="0" smtClean="0"/>
              <a:t>      </a:t>
            </a:r>
            <a:r>
              <a:rPr lang="en-CA" dirty="0" smtClean="0"/>
              <a:t>                                                        </a:t>
            </a:r>
            <a:endParaRPr lang="en-CA"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n.OTTERFEED\Pictures\Scanned Images\IMG_20181003_0001.jpg"/>
          <p:cNvPicPr>
            <a:picLocks noChangeAspect="1" noChangeArrowheads="1"/>
          </p:cNvPicPr>
          <p:nvPr/>
        </p:nvPicPr>
        <p:blipFill>
          <a:blip r:embed="rId2" cstate="print"/>
          <a:srcRect l="36245" t="8897" b="31789"/>
          <a:stretch>
            <a:fillRect/>
          </a:stretch>
        </p:blipFill>
        <p:spPr bwMode="auto">
          <a:xfrm>
            <a:off x="2209800" y="0"/>
            <a:ext cx="4959350" cy="6096000"/>
          </a:xfrm>
          <a:prstGeom prst="rect">
            <a:avLst/>
          </a:prstGeom>
          <a:noFill/>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273050"/>
            <a:ext cx="4191000" cy="1162050"/>
          </a:xfrm>
        </p:spPr>
        <p:txBody>
          <a:bodyPr>
            <a:normAutofit fontScale="90000"/>
          </a:bodyPr>
          <a:lstStyle/>
          <a:p>
            <a:r>
              <a:rPr lang="en-CA" dirty="0" smtClean="0"/>
              <a:t>Adipocytes-secrete cytokines same roles in initiating IR and disrupting metabolism  as they would if secreted by the immune system.</a:t>
            </a:r>
            <a:endParaRPr lang="en-CA" dirty="0"/>
          </a:p>
        </p:txBody>
      </p:sp>
      <p:sp>
        <p:nvSpPr>
          <p:cNvPr id="7" name="Text Placeholder 6"/>
          <p:cNvSpPr>
            <a:spLocks noGrp="1"/>
          </p:cNvSpPr>
          <p:nvPr>
            <p:ph type="body" sz="half" idx="2"/>
          </p:nvPr>
        </p:nvSpPr>
        <p:spPr>
          <a:xfrm>
            <a:off x="0" y="228600"/>
            <a:ext cx="4572000" cy="6248400"/>
          </a:xfrm>
        </p:spPr>
        <p:txBody>
          <a:bodyPr>
            <a:normAutofit/>
          </a:bodyPr>
          <a:lstStyle/>
          <a:p>
            <a:r>
              <a:rPr lang="en-CA" sz="2400" dirty="0" smtClean="0"/>
              <a:t>Normally function to regulate metabolism.</a:t>
            </a:r>
          </a:p>
          <a:p>
            <a:r>
              <a:rPr lang="en-CA" sz="2400" dirty="0" smtClean="0"/>
              <a:t>Fat cells enlarging with obesity synthesize greater amounts of cytokines to disrupt metabolism in adipose tissue and skeletal muscle .</a:t>
            </a:r>
          </a:p>
          <a:p>
            <a:r>
              <a:rPr lang="en-CA" sz="2400" dirty="0" smtClean="0"/>
              <a:t>This leads to development of IR.</a:t>
            </a:r>
          </a:p>
          <a:p>
            <a:r>
              <a:rPr lang="en-CA" sz="2400" dirty="0" smtClean="0"/>
              <a:t>In response the pancreas secretes more insulin to signal muscle cells to take up glucose  for the critical task of </a:t>
            </a:r>
            <a:r>
              <a:rPr lang="en-CA" sz="2400" dirty="0" err="1" smtClean="0"/>
              <a:t>prevening</a:t>
            </a:r>
            <a:r>
              <a:rPr lang="en-CA" sz="2400" dirty="0" smtClean="0"/>
              <a:t> HG.AT also harbours macrophages  part of the immune system which produce  and secrete cytokines.</a:t>
            </a:r>
            <a:endParaRPr lang="en-CA" sz="2400" dirty="0"/>
          </a:p>
        </p:txBody>
      </p:sp>
      <p:pic>
        <p:nvPicPr>
          <p:cNvPr id="7171" name="Picture 3" descr="C:\Users\ken.OTTERFEED\Pictures\dartmoor pony.jpg"/>
          <p:cNvPicPr>
            <a:picLocks noGrp="1" noChangeAspect="1" noChangeArrowheads="1"/>
          </p:cNvPicPr>
          <p:nvPr>
            <p:ph idx="1"/>
          </p:nvPr>
        </p:nvPicPr>
        <p:blipFill>
          <a:blip r:embed="rId2" cstate="print"/>
          <a:srcRect/>
          <a:stretch>
            <a:fillRect/>
          </a:stretch>
        </p:blipFill>
        <p:spPr bwMode="auto">
          <a:xfrm>
            <a:off x="4648200" y="3034506"/>
            <a:ext cx="4038600" cy="3028950"/>
          </a:xfrm>
          <a:prstGeom prst="rect">
            <a:avLst/>
          </a:prstGeom>
          <a:noFill/>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0" y="273050"/>
            <a:ext cx="3276600" cy="1162050"/>
          </a:xfrm>
        </p:spPr>
        <p:txBody>
          <a:bodyPr/>
          <a:lstStyle/>
          <a:p>
            <a:r>
              <a:rPr lang="en-CA" dirty="0" smtClean="0"/>
              <a:t>Leaky gut may be involved</a:t>
            </a:r>
            <a:br>
              <a:rPr lang="en-CA" dirty="0" smtClean="0"/>
            </a:br>
            <a:r>
              <a:rPr lang="en-CA" dirty="0" smtClean="0"/>
              <a:t>it may be a cascade of inflammatory events.</a:t>
            </a:r>
            <a:endParaRPr lang="en-CA" dirty="0"/>
          </a:p>
        </p:txBody>
      </p:sp>
      <p:sp>
        <p:nvSpPr>
          <p:cNvPr id="4" name="Text Placeholder 3"/>
          <p:cNvSpPr>
            <a:spLocks noGrp="1"/>
          </p:cNvSpPr>
          <p:nvPr>
            <p:ph type="body" sz="half" idx="2"/>
          </p:nvPr>
        </p:nvSpPr>
        <p:spPr>
          <a:xfrm>
            <a:off x="457200" y="304800"/>
            <a:ext cx="4267200" cy="5821363"/>
          </a:xfrm>
        </p:spPr>
        <p:txBody>
          <a:bodyPr>
            <a:normAutofit/>
          </a:bodyPr>
          <a:lstStyle/>
          <a:p>
            <a:r>
              <a:rPr lang="en-CA" sz="2400" dirty="0" smtClean="0"/>
              <a:t>Any stress including intense exercise that shunts blood away to the brain/kidneys decreases oxygen to the intestinal lining.</a:t>
            </a:r>
          </a:p>
          <a:p>
            <a:r>
              <a:rPr lang="en-CA" sz="2400" dirty="0" smtClean="0"/>
              <a:t>Leaky gut can lead to other types of systemic inflammation.</a:t>
            </a:r>
          </a:p>
          <a:p>
            <a:endParaRPr lang="en-CA" sz="2400" dirty="0" smtClean="0"/>
          </a:p>
          <a:p>
            <a:r>
              <a:rPr lang="en-CA" sz="2400" dirty="0" err="1" smtClean="0"/>
              <a:t>Eg</a:t>
            </a:r>
            <a:r>
              <a:rPr lang="en-CA" sz="2400" dirty="0" smtClean="0"/>
              <a:t> skin allergies, or laminitis.</a:t>
            </a:r>
          </a:p>
          <a:p>
            <a:r>
              <a:rPr lang="en-CA" sz="2400" dirty="0" smtClean="0"/>
              <a:t>The intestinal wall changes and </a:t>
            </a:r>
            <a:r>
              <a:rPr lang="en-CA" sz="2400" smtClean="0"/>
              <a:t>repairs somewhat .</a:t>
            </a:r>
            <a:endParaRPr lang="en-CA" sz="2400" dirty="0"/>
          </a:p>
        </p:txBody>
      </p:sp>
      <p:pic>
        <p:nvPicPr>
          <p:cNvPr id="8194" name="Picture 2" descr="C:\Users\ken.OTTERFEED\Pictures\cartoon pony thelwell.jpg"/>
          <p:cNvPicPr>
            <a:picLocks noGrp="1" noChangeAspect="1" noChangeArrowheads="1"/>
          </p:cNvPicPr>
          <p:nvPr>
            <p:ph idx="1"/>
          </p:nvPr>
        </p:nvPicPr>
        <p:blipFill>
          <a:blip r:embed="rId2" cstate="print"/>
          <a:srcRect/>
          <a:stretch>
            <a:fillRect/>
          </a:stretch>
        </p:blipFill>
        <p:spPr bwMode="auto">
          <a:xfrm>
            <a:off x="4876800" y="1461517"/>
            <a:ext cx="3899379" cy="4913217"/>
          </a:xfrm>
          <a:prstGeom prst="rect">
            <a:avLst/>
          </a:prstGeom>
          <a:noFill/>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273050"/>
            <a:ext cx="3657600" cy="1162050"/>
          </a:xfrm>
        </p:spPr>
        <p:txBody>
          <a:bodyPr/>
          <a:lstStyle/>
          <a:p>
            <a:r>
              <a:rPr lang="en-CA" dirty="0" smtClean="0"/>
              <a:t>Grazing Muzzles</a:t>
            </a:r>
            <a:endParaRPr lang="en-CA" dirty="0"/>
          </a:p>
        </p:txBody>
      </p:sp>
      <p:sp>
        <p:nvSpPr>
          <p:cNvPr id="4" name="Text Placeholder 3"/>
          <p:cNvSpPr>
            <a:spLocks noGrp="1"/>
          </p:cNvSpPr>
          <p:nvPr>
            <p:ph type="body" sz="half" idx="2"/>
          </p:nvPr>
        </p:nvSpPr>
        <p:spPr>
          <a:xfrm>
            <a:off x="457200" y="533400"/>
            <a:ext cx="4267200" cy="5592763"/>
          </a:xfrm>
        </p:spPr>
        <p:txBody>
          <a:bodyPr>
            <a:normAutofit lnSpcReduction="10000"/>
          </a:bodyPr>
          <a:lstStyle/>
          <a:p>
            <a:r>
              <a:rPr lang="en-CA" sz="2400" dirty="0" smtClean="0"/>
              <a:t>Why grazing muzzles?</a:t>
            </a:r>
          </a:p>
          <a:p>
            <a:r>
              <a:rPr lang="en-CA" sz="2400" dirty="0" smtClean="0"/>
              <a:t>Certain breeds are very efficient with their nutrition and can store fat readily.</a:t>
            </a:r>
          </a:p>
          <a:p>
            <a:endParaRPr lang="en-CA" sz="2400" dirty="0" smtClean="0"/>
          </a:p>
          <a:p>
            <a:r>
              <a:rPr lang="en-CA" sz="2400" dirty="0" smtClean="0"/>
              <a:t>While an advantage in cold climates horses gain weight rapidly in moderate conditions.</a:t>
            </a:r>
          </a:p>
          <a:p>
            <a:endParaRPr lang="en-CA" sz="2400" dirty="0" smtClean="0"/>
          </a:p>
          <a:p>
            <a:r>
              <a:rPr lang="en-CA" sz="2400" dirty="0" smtClean="0"/>
              <a:t>Rich pastures can promote IR /ID and lead to laminitis.</a:t>
            </a:r>
          </a:p>
          <a:p>
            <a:endParaRPr lang="en-CA" sz="2400" dirty="0" smtClean="0"/>
          </a:p>
          <a:p>
            <a:r>
              <a:rPr lang="en-CA" sz="2400" dirty="0" smtClean="0"/>
              <a:t> Reduced IS may occur creating the basis for EMS.</a:t>
            </a:r>
          </a:p>
          <a:p>
            <a:endParaRPr lang="en-CA" sz="2400" dirty="0"/>
          </a:p>
        </p:txBody>
      </p:sp>
      <p:pic>
        <p:nvPicPr>
          <p:cNvPr id="1026" name="Picture 2" descr="C:\Users\ken.OTTERFEED\Pictures\ems bay horse.jpg"/>
          <p:cNvPicPr>
            <a:picLocks noGrp="1" noChangeAspect="1" noChangeArrowheads="1"/>
          </p:cNvPicPr>
          <p:nvPr>
            <p:ph idx="1"/>
          </p:nvPr>
        </p:nvPicPr>
        <p:blipFill>
          <a:blip r:embed="rId2" cstate="print"/>
          <a:srcRect/>
          <a:stretch>
            <a:fillRect/>
          </a:stretch>
        </p:blipFill>
        <p:spPr bwMode="auto">
          <a:xfrm>
            <a:off x="4953000" y="2590534"/>
            <a:ext cx="3955203" cy="2987147"/>
          </a:xfrm>
          <a:prstGeom prst="rect">
            <a:avLst/>
          </a:prstGeom>
          <a:noFill/>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273050"/>
            <a:ext cx="3581400" cy="2089150"/>
          </a:xfrm>
        </p:spPr>
        <p:txBody>
          <a:bodyPr/>
          <a:lstStyle/>
          <a:p>
            <a:r>
              <a:rPr lang="en-CA" dirty="0" smtClean="0"/>
              <a:t>Grazing muzzles-help with EMS and PPID and fat horses without limiting  pasture turnout.</a:t>
            </a:r>
            <a:endParaRPr lang="en-CA" dirty="0"/>
          </a:p>
        </p:txBody>
      </p:sp>
      <p:sp>
        <p:nvSpPr>
          <p:cNvPr id="4" name="Text Placeholder 3"/>
          <p:cNvSpPr>
            <a:spLocks noGrp="1"/>
          </p:cNvSpPr>
          <p:nvPr>
            <p:ph type="body" sz="half" idx="2"/>
          </p:nvPr>
        </p:nvSpPr>
        <p:spPr>
          <a:xfrm>
            <a:off x="457200" y="609600"/>
            <a:ext cx="4572000" cy="5516563"/>
          </a:xfrm>
        </p:spPr>
        <p:txBody>
          <a:bodyPr>
            <a:normAutofit/>
          </a:bodyPr>
          <a:lstStyle/>
          <a:p>
            <a:r>
              <a:rPr lang="en-CA" sz="2400" dirty="0" smtClean="0"/>
              <a:t>Many older horses develop a different disease equine Cushing’s disease-that can lead to laminitis via a similar mechanism.</a:t>
            </a:r>
          </a:p>
          <a:p>
            <a:endParaRPr lang="en-CA" sz="2400" dirty="0" smtClean="0"/>
          </a:p>
          <a:p>
            <a:r>
              <a:rPr lang="en-CA" sz="2400" dirty="0" smtClean="0"/>
              <a:t>A muzzle may help prevent these issues in a healthy horse.</a:t>
            </a:r>
          </a:p>
          <a:p>
            <a:endParaRPr lang="en-CA" sz="2400" dirty="0" smtClean="0"/>
          </a:p>
          <a:p>
            <a:r>
              <a:rPr lang="en-CA" sz="2400" dirty="0" smtClean="0"/>
              <a:t>They may take a week to adjust</a:t>
            </a:r>
          </a:p>
          <a:p>
            <a:r>
              <a:rPr lang="en-CA" sz="2400" dirty="0" smtClean="0"/>
              <a:t>And be keen to figure out how to use it.</a:t>
            </a:r>
          </a:p>
          <a:p>
            <a:endParaRPr lang="en-CA" sz="2400" dirty="0" smtClean="0"/>
          </a:p>
          <a:p>
            <a:endParaRPr lang="en-CA" sz="2400" dirty="0"/>
          </a:p>
        </p:txBody>
      </p:sp>
      <p:pic>
        <p:nvPicPr>
          <p:cNvPr id="2050" name="Picture 2" descr="C:\Users\ken.OTTERFEED\Pictures\grazing muzzle 0ne.jpg"/>
          <p:cNvPicPr>
            <a:picLocks noGrp="1" noChangeAspect="1" noChangeArrowheads="1"/>
          </p:cNvPicPr>
          <p:nvPr>
            <p:ph idx="1"/>
          </p:nvPr>
        </p:nvPicPr>
        <p:blipFill>
          <a:blip r:embed="rId2" cstate="print"/>
          <a:srcRect/>
          <a:stretch>
            <a:fillRect/>
          </a:stretch>
        </p:blipFill>
        <p:spPr bwMode="auto">
          <a:xfrm>
            <a:off x="5509418" y="3200400"/>
            <a:ext cx="2925763" cy="2925763"/>
          </a:xfrm>
          <a:prstGeom prst="rect">
            <a:avLst/>
          </a:prstGeom>
          <a:noFill/>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487362"/>
          </a:xfrm>
        </p:spPr>
        <p:txBody>
          <a:bodyPr>
            <a:normAutofit fontScale="90000"/>
          </a:bodyPr>
          <a:lstStyle/>
          <a:p>
            <a:r>
              <a:rPr lang="en-CA" sz="3200" dirty="0" smtClean="0"/>
              <a:t>muzzles</a:t>
            </a:r>
            <a:endParaRPr lang="en-CA" sz="3200" dirty="0"/>
          </a:p>
        </p:txBody>
      </p:sp>
      <p:sp>
        <p:nvSpPr>
          <p:cNvPr id="6" name="Content Placeholder 5"/>
          <p:cNvSpPr>
            <a:spLocks noGrp="1"/>
          </p:cNvSpPr>
          <p:nvPr>
            <p:ph idx="1"/>
          </p:nvPr>
        </p:nvSpPr>
        <p:spPr>
          <a:xfrm>
            <a:off x="457200" y="838200"/>
            <a:ext cx="8229600" cy="5638800"/>
          </a:xfrm>
        </p:spPr>
        <p:txBody>
          <a:bodyPr>
            <a:normAutofit fontScale="92500" lnSpcReduction="20000"/>
          </a:bodyPr>
          <a:lstStyle/>
          <a:p>
            <a:r>
              <a:rPr lang="en-CA" sz="2400" dirty="0" smtClean="0"/>
              <a:t>Introduce gradually longer each day</a:t>
            </a:r>
          </a:p>
          <a:p>
            <a:r>
              <a:rPr lang="en-CA" sz="2400" dirty="0" smtClean="0"/>
              <a:t>If aggressive or not eating use dry lot</a:t>
            </a:r>
          </a:p>
          <a:p>
            <a:r>
              <a:rPr lang="en-CA" sz="2400" dirty="0" smtClean="0"/>
              <a:t>Not needed year round-if body weight ok</a:t>
            </a:r>
          </a:p>
          <a:p>
            <a:r>
              <a:rPr lang="en-CA" sz="2400" dirty="0" smtClean="0"/>
              <a:t>Do not remove for breaks as horses and ponies can eat a lot in one day.</a:t>
            </a:r>
          </a:p>
          <a:p>
            <a:r>
              <a:rPr lang="en-CA" sz="2400" dirty="0" smtClean="0"/>
              <a:t>Keep on no longer than 10-12 hours then dry lot. Otherwise leave on watching weight.</a:t>
            </a:r>
          </a:p>
          <a:p>
            <a:r>
              <a:rPr lang="en-CA" sz="2400" dirty="0" smtClean="0"/>
              <a:t>Fit so two fingers around the </a:t>
            </a:r>
            <a:r>
              <a:rPr lang="en-CA" sz="2400" dirty="0" err="1" smtClean="0"/>
              <a:t>face.check</a:t>
            </a:r>
            <a:r>
              <a:rPr lang="en-CA" sz="2400" dirty="0" smtClean="0"/>
              <a:t> for rub marks daily</a:t>
            </a:r>
          </a:p>
          <a:p>
            <a:r>
              <a:rPr lang="en-CA" sz="2400" dirty="0" smtClean="0"/>
              <a:t>Marks indicate too small</a:t>
            </a:r>
          </a:p>
          <a:p>
            <a:r>
              <a:rPr lang="en-CA" sz="2400" dirty="0" smtClean="0"/>
              <a:t>Use breakaway safety features.</a:t>
            </a:r>
          </a:p>
          <a:p>
            <a:r>
              <a:rPr lang="en-CA" sz="2400" dirty="0" smtClean="0"/>
              <a:t>Some horses and ponies just wreck them and need dry lot.</a:t>
            </a:r>
          </a:p>
          <a:p>
            <a:r>
              <a:rPr lang="en-CA" sz="2400" dirty="0" smtClean="0"/>
              <a:t>Some Research shows muzzles only decrease intakes of pasture 30%.</a:t>
            </a:r>
          </a:p>
          <a:p>
            <a:r>
              <a:rPr lang="en-CA" sz="2400" dirty="0" smtClean="0"/>
              <a:t>A recent study with ponies shower they ate 1% body weight over 12-14 days.</a:t>
            </a:r>
          </a:p>
          <a:p>
            <a:r>
              <a:rPr lang="en-CA" sz="2400" dirty="0" smtClean="0"/>
              <a:t> </a:t>
            </a:r>
            <a:endParaRPr lang="en-CA" sz="2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0" y="273050"/>
            <a:ext cx="3581400" cy="2698750"/>
          </a:xfrm>
        </p:spPr>
        <p:txBody>
          <a:bodyPr>
            <a:normAutofit/>
          </a:bodyPr>
          <a:lstStyle/>
          <a:p>
            <a:r>
              <a:rPr lang="en-CA" sz="2400" dirty="0" smtClean="0"/>
              <a:t>Restricting the number of meals per day has been shown to alter (hay grain), plasma volume in ponies.</a:t>
            </a:r>
            <a:endParaRPr lang="en-CA" sz="2400" dirty="0"/>
          </a:p>
        </p:txBody>
      </p:sp>
      <p:sp>
        <p:nvSpPr>
          <p:cNvPr id="4" name="Text Placeholder 3"/>
          <p:cNvSpPr>
            <a:spLocks noGrp="1"/>
          </p:cNvSpPr>
          <p:nvPr>
            <p:ph type="body" sz="half" idx="2"/>
          </p:nvPr>
        </p:nvSpPr>
        <p:spPr>
          <a:xfrm>
            <a:off x="0" y="0"/>
            <a:ext cx="5334000" cy="6629400"/>
          </a:xfrm>
        </p:spPr>
        <p:txBody>
          <a:bodyPr>
            <a:normAutofit lnSpcReduction="10000"/>
          </a:bodyPr>
          <a:lstStyle/>
          <a:p>
            <a:r>
              <a:rPr lang="en-CA" sz="2400" dirty="0" smtClean="0"/>
              <a:t>Plasma volume decreased by 15% after a single large hay-grain meal vs the same amount in multiple meals that mimicked grazing. </a:t>
            </a:r>
          </a:p>
          <a:p>
            <a:endParaRPr lang="en-CA" sz="2400" dirty="0" smtClean="0"/>
          </a:p>
          <a:p>
            <a:r>
              <a:rPr lang="en-CA" sz="2400" dirty="0" err="1" smtClean="0"/>
              <a:t>Poss</a:t>
            </a:r>
            <a:r>
              <a:rPr lang="en-CA" sz="2400" dirty="0" smtClean="0"/>
              <a:t> due to increased upper tract secretions.</a:t>
            </a:r>
          </a:p>
          <a:p>
            <a:endParaRPr lang="en-CA" sz="2400" dirty="0" smtClean="0"/>
          </a:p>
          <a:p>
            <a:r>
              <a:rPr lang="en-CA" sz="2400" dirty="0" err="1" smtClean="0"/>
              <a:t>Pprot</a:t>
            </a:r>
            <a:r>
              <a:rPr lang="en-CA" sz="2400" dirty="0" smtClean="0"/>
              <a:t> increased 12%-reversed at 2 hours after feeding. </a:t>
            </a:r>
          </a:p>
          <a:p>
            <a:r>
              <a:rPr lang="en-CA" sz="2400" dirty="0" smtClean="0"/>
              <a:t>At 6 hrs. decreased in PV  due to colonic  secretion.</a:t>
            </a:r>
          </a:p>
          <a:p>
            <a:endParaRPr lang="en-CA" sz="2400" dirty="0" smtClean="0"/>
          </a:p>
          <a:p>
            <a:r>
              <a:rPr lang="en-CA" sz="2400" dirty="0" smtClean="0"/>
              <a:t>Fluid balance was not altered on pasture. Fecal moisture was the same so less danger of impaction colic </a:t>
            </a:r>
          </a:p>
          <a:p>
            <a:r>
              <a:rPr lang="en-CA" sz="2400" dirty="0" smtClean="0"/>
              <a:t>No negative fluid balance or fermentation.</a:t>
            </a:r>
          </a:p>
        </p:txBody>
      </p:sp>
      <p:pic>
        <p:nvPicPr>
          <p:cNvPr id="4098" name="Picture 2" descr="C:\Users\ken.OTTERFEED\Pictures\iPod Photo Cache\american mustang brad one.jpg"/>
          <p:cNvPicPr>
            <a:picLocks noGrp="1" noChangeAspect="1" noChangeArrowheads="1"/>
          </p:cNvPicPr>
          <p:nvPr>
            <p:ph idx="1"/>
          </p:nvPr>
        </p:nvPicPr>
        <p:blipFill>
          <a:blip r:embed="rId2" cstate="print"/>
          <a:srcRect r="22878"/>
          <a:stretch>
            <a:fillRect/>
          </a:stretch>
        </p:blipFill>
        <p:spPr bwMode="auto">
          <a:xfrm>
            <a:off x="5804720" y="3124200"/>
            <a:ext cx="3339280" cy="2971800"/>
          </a:xfrm>
          <a:prstGeom prst="rect">
            <a:avLst/>
          </a:prstGeom>
          <a:noFill/>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CA" sz="3200" dirty="0" smtClean="0"/>
              <a:t>muzzles</a:t>
            </a:r>
            <a:endParaRPr lang="en-CA" sz="3200" dirty="0"/>
          </a:p>
        </p:txBody>
      </p:sp>
      <p:sp>
        <p:nvSpPr>
          <p:cNvPr id="3" name="Content Placeholder 2"/>
          <p:cNvSpPr>
            <a:spLocks noGrp="1"/>
          </p:cNvSpPr>
          <p:nvPr>
            <p:ph idx="1"/>
          </p:nvPr>
        </p:nvSpPr>
        <p:spPr>
          <a:xfrm>
            <a:off x="457200" y="1066800"/>
            <a:ext cx="8229600" cy="5059363"/>
          </a:xfrm>
        </p:spPr>
        <p:txBody>
          <a:bodyPr>
            <a:normAutofit lnSpcReduction="10000"/>
          </a:bodyPr>
          <a:lstStyle/>
          <a:p>
            <a:r>
              <a:rPr lang="en-CA" sz="2400" dirty="0" smtClean="0"/>
              <a:t>Horses should slowly and safely lose weight over time</a:t>
            </a:r>
          </a:p>
          <a:p>
            <a:r>
              <a:rPr lang="en-CA" sz="2400" dirty="0" smtClean="0"/>
              <a:t>Provided water and access to the pasture most of the day.</a:t>
            </a:r>
          </a:p>
          <a:p>
            <a:r>
              <a:rPr lang="en-CA" sz="2400" dirty="0" smtClean="0"/>
              <a:t>Water source should accommodate the muzzle</a:t>
            </a:r>
          </a:p>
          <a:p>
            <a:r>
              <a:rPr lang="en-CA" sz="2400" dirty="0" smtClean="0"/>
              <a:t>Ensure diet is balanced</a:t>
            </a:r>
          </a:p>
          <a:p>
            <a:r>
              <a:rPr lang="en-CA" sz="2400" dirty="0" smtClean="0"/>
              <a:t>Not suited for use with hay</a:t>
            </a:r>
          </a:p>
          <a:p>
            <a:r>
              <a:rPr lang="en-CA" sz="2400" dirty="0" smtClean="0"/>
              <a:t>A horse may lose 1% body weight per week</a:t>
            </a:r>
          </a:p>
          <a:p>
            <a:r>
              <a:rPr lang="en-CA" sz="2400" dirty="0" smtClean="0"/>
              <a:t>You may not notice the drop until 3-4 weeks.</a:t>
            </a:r>
          </a:p>
          <a:p>
            <a:r>
              <a:rPr lang="en-CA" sz="2400" dirty="0" smtClean="0"/>
              <a:t>Rapid weight loss may put some </a:t>
            </a:r>
            <a:r>
              <a:rPr lang="en-CA" sz="2400" dirty="0" err="1" smtClean="0"/>
              <a:t>equids</a:t>
            </a:r>
            <a:r>
              <a:rPr lang="en-CA" sz="2400" dirty="0" smtClean="0"/>
              <a:t> at risk of hyperlipemia</a:t>
            </a:r>
          </a:p>
          <a:p>
            <a:r>
              <a:rPr lang="en-CA" sz="2400" dirty="0" err="1" smtClean="0"/>
              <a:t>Eg</a:t>
            </a:r>
            <a:r>
              <a:rPr lang="en-CA" sz="2400" dirty="0" smtClean="0"/>
              <a:t> </a:t>
            </a:r>
            <a:r>
              <a:rPr lang="en-CA" sz="2400" dirty="0" err="1" smtClean="0"/>
              <a:t>donleys</a:t>
            </a:r>
            <a:r>
              <a:rPr lang="en-CA" sz="2400" dirty="0" smtClean="0"/>
              <a:t> and minis. Excessive mobilization of fat can cause liver and kidney damage.</a:t>
            </a:r>
          </a:p>
          <a:p>
            <a:r>
              <a:rPr lang="en-CA" sz="2400" dirty="0" smtClean="0"/>
              <a:t>If not losing weight, check fit, limit additives, increase turn out.</a:t>
            </a:r>
            <a:endParaRPr lang="en-CA" sz="2400"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muzzles</a:t>
            </a:r>
            <a:endParaRPr lang="en-CA" dirty="0"/>
          </a:p>
        </p:txBody>
      </p:sp>
      <p:sp>
        <p:nvSpPr>
          <p:cNvPr id="3" name="Content Placeholder 2"/>
          <p:cNvSpPr>
            <a:spLocks noGrp="1"/>
          </p:cNvSpPr>
          <p:nvPr>
            <p:ph idx="1"/>
          </p:nvPr>
        </p:nvSpPr>
        <p:spPr/>
        <p:txBody>
          <a:bodyPr/>
          <a:lstStyle/>
          <a:p>
            <a:r>
              <a:rPr lang="en-CA" dirty="0" smtClean="0"/>
              <a:t>Muzzled horses do walk more</a:t>
            </a:r>
          </a:p>
          <a:p>
            <a:endParaRPr lang="en-CA" dirty="0" smtClean="0"/>
          </a:p>
          <a:p>
            <a:r>
              <a:rPr lang="en-CA" dirty="0" smtClean="0"/>
              <a:t>They will help reduce weight</a:t>
            </a:r>
          </a:p>
          <a:p>
            <a:endParaRPr lang="en-CA" dirty="0" smtClean="0"/>
          </a:p>
          <a:p>
            <a:r>
              <a:rPr lang="en-CA" dirty="0" smtClean="0"/>
              <a:t>Allows exercise and socializing.</a:t>
            </a:r>
          </a:p>
          <a:p>
            <a:endParaRPr lang="en-CA" dirty="0" smtClean="0"/>
          </a:p>
          <a:p>
            <a:r>
              <a:rPr lang="en-CA" dirty="0" smtClean="0"/>
              <a:t>They are not cruel.</a:t>
            </a:r>
          </a:p>
          <a:p>
            <a:endParaRPr lang="en-CA" dirty="0" smtClean="0"/>
          </a:p>
          <a:p>
            <a:endParaRPr lang="en-CA" dirty="0" smtClean="0"/>
          </a:p>
          <a:p>
            <a:endParaRPr lang="en-CA"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0" y="273050"/>
            <a:ext cx="3810000" cy="2927350"/>
          </a:xfrm>
        </p:spPr>
        <p:txBody>
          <a:bodyPr>
            <a:normAutofit fontScale="90000"/>
          </a:bodyPr>
          <a:lstStyle/>
          <a:p>
            <a:r>
              <a:rPr lang="en-CA" dirty="0" smtClean="0"/>
              <a:t>Teeth  require maintenance.  Recently proven to aid digestion . Significantly  reducing particle size.</a:t>
            </a:r>
            <a:br>
              <a:rPr lang="en-CA" dirty="0" smtClean="0"/>
            </a:br>
            <a:r>
              <a:rPr lang="en-CA" dirty="0" smtClean="0"/>
              <a:t/>
            </a:r>
            <a:br>
              <a:rPr lang="en-CA" dirty="0" smtClean="0"/>
            </a:br>
            <a:r>
              <a:rPr lang="en-CA" dirty="0" smtClean="0"/>
              <a:t>Horses over 21 will no longer renew growth  gradually heading for smooth mouth or marble mouth.</a:t>
            </a:r>
            <a:br>
              <a:rPr lang="en-CA" dirty="0" smtClean="0"/>
            </a:br>
            <a:r>
              <a:rPr lang="en-CA" dirty="0" smtClean="0"/>
              <a:t/>
            </a:r>
            <a:br>
              <a:rPr lang="en-CA" dirty="0" smtClean="0"/>
            </a:br>
            <a:r>
              <a:rPr lang="en-CA" dirty="0" smtClean="0"/>
              <a:t>Teeth also loosen with age creating issues.</a:t>
            </a:r>
            <a:br>
              <a:rPr lang="en-CA" dirty="0" smtClean="0"/>
            </a:br>
            <a:endParaRPr lang="en-CA" dirty="0"/>
          </a:p>
        </p:txBody>
      </p:sp>
      <p:pic>
        <p:nvPicPr>
          <p:cNvPr id="1026" name="Picture 2" descr="C:\Users\ken.OTTERFEED\Pictures\dentistry.jpg"/>
          <p:cNvPicPr>
            <a:picLocks noGrp="1" noChangeAspect="1" noChangeArrowheads="1"/>
          </p:cNvPicPr>
          <p:nvPr>
            <p:ph idx="1"/>
          </p:nvPr>
        </p:nvPicPr>
        <p:blipFill>
          <a:blip r:embed="rId2" cstate="print"/>
          <a:srcRect/>
          <a:stretch>
            <a:fillRect/>
          </a:stretch>
        </p:blipFill>
        <p:spPr>
          <a:xfrm>
            <a:off x="5306012" y="3429000"/>
            <a:ext cx="3837987" cy="2895600"/>
          </a:xfrm>
        </p:spPr>
      </p:pic>
      <p:sp>
        <p:nvSpPr>
          <p:cNvPr id="6" name="Text Placeholder 5"/>
          <p:cNvSpPr>
            <a:spLocks noGrp="1"/>
          </p:cNvSpPr>
          <p:nvPr>
            <p:ph type="body" sz="half" idx="2"/>
          </p:nvPr>
        </p:nvSpPr>
        <p:spPr>
          <a:xfrm>
            <a:off x="304800" y="228600"/>
            <a:ext cx="4953000" cy="6324600"/>
          </a:xfrm>
        </p:spPr>
        <p:txBody>
          <a:bodyPr>
            <a:noAutofit/>
          </a:bodyPr>
          <a:lstStyle/>
          <a:p>
            <a:r>
              <a:rPr lang="en-CA" sz="2400" dirty="0" smtClean="0"/>
              <a:t>There are 36 teeth in females and 40 in males.</a:t>
            </a:r>
          </a:p>
          <a:p>
            <a:r>
              <a:rPr lang="en-CA" sz="2400" dirty="0" smtClean="0"/>
              <a:t>Grazing-chew 60,000 times  per day.</a:t>
            </a:r>
          </a:p>
          <a:p>
            <a:r>
              <a:rPr lang="en-CA" sz="2400" dirty="0" smtClean="0"/>
              <a:t>Grain decreases chew time  and saliva production .</a:t>
            </a:r>
          </a:p>
          <a:p>
            <a:r>
              <a:rPr lang="en-CA" sz="2400" dirty="0" smtClean="0"/>
              <a:t>Hay-40 minutes and 3400 jaw sweeps/kg and more saliva and water intake. (3.5-1)</a:t>
            </a:r>
          </a:p>
          <a:p>
            <a:r>
              <a:rPr lang="en-CA" sz="2400" dirty="0" smtClean="0"/>
              <a:t>Grain-10 minutes and 850 jaw sweeps/kg less water intake (2-2.5-1)</a:t>
            </a:r>
          </a:p>
          <a:p>
            <a:r>
              <a:rPr lang="en-CA" sz="2400" dirty="0" smtClean="0"/>
              <a:t>Horses do not chew lower quality forage more times or better. .</a:t>
            </a:r>
          </a:p>
          <a:p>
            <a:r>
              <a:rPr lang="en-CA" sz="2400" dirty="0" smtClean="0"/>
              <a:t>Long jaw action with range or hay rarely develop sharp edges.</a:t>
            </a:r>
          </a:p>
          <a:p>
            <a:endParaRPr lang="en-CA" sz="2400" dirty="0" smtClean="0"/>
          </a:p>
          <a:p>
            <a:endParaRPr lang="en-CA" sz="1600" dirty="0" smtClean="0"/>
          </a:p>
          <a:p>
            <a:endParaRPr lang="en-CA" sz="1600" dirty="0" smtClean="0"/>
          </a:p>
          <a:p>
            <a:endParaRPr lang="en-CA" sz="1600" dirty="0" smtClean="0"/>
          </a:p>
          <a:p>
            <a:endParaRPr lang="en-CA" sz="1600" dirty="0" smtClean="0"/>
          </a:p>
          <a:p>
            <a:endParaRPr lang="en-CA" sz="1600" dirty="0" smtClean="0"/>
          </a:p>
          <a:p>
            <a:r>
              <a:rPr lang="en-CA" sz="1600" dirty="0" smtClean="0"/>
              <a:t> n average </a:t>
            </a:r>
            <a:endParaRPr lang="en-CA" sz="16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0" y="273050"/>
            <a:ext cx="3810000" cy="1631950"/>
          </a:xfrm>
        </p:spPr>
        <p:txBody>
          <a:bodyPr>
            <a:normAutofit/>
          </a:bodyPr>
          <a:lstStyle/>
          <a:p>
            <a:r>
              <a:rPr lang="en-CA" dirty="0" smtClean="0"/>
              <a:t>Higher grain less forage changes the jaw action</a:t>
            </a:r>
            <a:endParaRPr lang="en-CA" dirty="0"/>
          </a:p>
        </p:txBody>
      </p:sp>
      <p:sp>
        <p:nvSpPr>
          <p:cNvPr id="6" name="Text Placeholder 5"/>
          <p:cNvSpPr>
            <a:spLocks noGrp="1"/>
          </p:cNvSpPr>
          <p:nvPr>
            <p:ph type="body" sz="half" idx="2"/>
          </p:nvPr>
        </p:nvSpPr>
        <p:spPr>
          <a:xfrm>
            <a:off x="228600" y="0"/>
            <a:ext cx="4876800" cy="6553200"/>
          </a:xfrm>
        </p:spPr>
        <p:txBody>
          <a:bodyPr>
            <a:noAutofit/>
          </a:bodyPr>
          <a:lstStyle/>
          <a:p>
            <a:r>
              <a:rPr lang="en-CA" sz="2400" dirty="0" smtClean="0"/>
              <a:t>A horse cannot </a:t>
            </a:r>
            <a:r>
              <a:rPr lang="en-CA" sz="2400" dirty="0" err="1" smtClean="0"/>
              <a:t>drool.Saliva</a:t>
            </a:r>
            <a:r>
              <a:rPr lang="en-CA" sz="2400" dirty="0" smtClean="0"/>
              <a:t> only flows after tactile feel on the palate.</a:t>
            </a:r>
          </a:p>
          <a:p>
            <a:r>
              <a:rPr lang="en-CA" sz="2400" dirty="0" smtClean="0"/>
              <a:t>Horses are more prone to choke normally.</a:t>
            </a:r>
          </a:p>
          <a:p>
            <a:r>
              <a:rPr lang="en-CA" sz="2400" dirty="0" smtClean="0"/>
              <a:t>Horses are prone to choke if dehydrated.</a:t>
            </a:r>
          </a:p>
          <a:p>
            <a:endParaRPr lang="en-CA" sz="2400" dirty="0" smtClean="0"/>
          </a:p>
          <a:p>
            <a:r>
              <a:rPr lang="en-CA" sz="2400" dirty="0" smtClean="0"/>
              <a:t>Very coarse or dry  feed  may cause choke.  The horse must moisten a bolus and push it back and over a cuff of tissue protecting the tracheal opening.</a:t>
            </a:r>
          </a:p>
          <a:p>
            <a:endParaRPr lang="en-CA" sz="2400" dirty="0" smtClean="0"/>
          </a:p>
          <a:p>
            <a:r>
              <a:rPr lang="en-CA" sz="2400" dirty="0" smtClean="0"/>
              <a:t>A horse will not chew a poor quality hay more times than normal hays. This may set a horse up for colic.</a:t>
            </a:r>
          </a:p>
          <a:p>
            <a:endParaRPr lang="en-CA" sz="2400" dirty="0" smtClean="0"/>
          </a:p>
          <a:p>
            <a:endParaRPr lang="en-CA" sz="2400" dirty="0" smtClean="0"/>
          </a:p>
          <a:p>
            <a:endParaRPr lang="en-CA" sz="1600" dirty="0" smtClean="0"/>
          </a:p>
          <a:p>
            <a:endParaRPr lang="en-CA" sz="1600" dirty="0" smtClean="0"/>
          </a:p>
          <a:p>
            <a:endParaRPr lang="en-CA" sz="1600" dirty="0" smtClean="0"/>
          </a:p>
          <a:p>
            <a:endParaRPr lang="en-CA" sz="1600" dirty="0" smtClean="0"/>
          </a:p>
          <a:p>
            <a:endParaRPr lang="en-CA" sz="1600" dirty="0" smtClean="0"/>
          </a:p>
          <a:p>
            <a:r>
              <a:rPr lang="en-CA" sz="1600" dirty="0" smtClean="0"/>
              <a:t> </a:t>
            </a:r>
            <a:endParaRPr lang="en-CA" sz="1600" dirty="0"/>
          </a:p>
        </p:txBody>
      </p:sp>
      <p:pic>
        <p:nvPicPr>
          <p:cNvPr id="2050" name="Picture 2" descr="C:\Users\ken.OTTERFEED\Pictures\vet doing teeth.png"/>
          <p:cNvPicPr>
            <a:picLocks noGrp="1" noChangeAspect="1" noChangeArrowheads="1"/>
          </p:cNvPicPr>
          <p:nvPr>
            <p:ph idx="1"/>
          </p:nvPr>
        </p:nvPicPr>
        <p:blipFill>
          <a:blip r:embed="rId2" cstate="print"/>
          <a:srcRect/>
          <a:stretch>
            <a:fillRect/>
          </a:stretch>
        </p:blipFill>
        <p:spPr bwMode="auto">
          <a:xfrm>
            <a:off x="5105993" y="2590800"/>
            <a:ext cx="4007787" cy="26670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273050"/>
            <a:ext cx="4267200" cy="1327150"/>
          </a:xfrm>
        </p:spPr>
        <p:txBody>
          <a:bodyPr>
            <a:normAutofit/>
          </a:bodyPr>
          <a:lstStyle/>
          <a:p>
            <a:r>
              <a:rPr lang="en-CA" sz="2400" dirty="0" smtClean="0"/>
              <a:t>Salivary gland </a:t>
            </a:r>
            <a:r>
              <a:rPr lang="en-CA" sz="2400" dirty="0" err="1" smtClean="0"/>
              <a:t>issues.although</a:t>
            </a:r>
            <a:r>
              <a:rPr lang="en-CA" sz="2400" dirty="0" smtClean="0"/>
              <a:t> rare several conditions can impair the glands.</a:t>
            </a:r>
            <a:endParaRPr lang="en-CA" sz="2400" dirty="0"/>
          </a:p>
        </p:txBody>
      </p:sp>
      <p:sp>
        <p:nvSpPr>
          <p:cNvPr id="4" name="Text Placeholder 3"/>
          <p:cNvSpPr>
            <a:spLocks noGrp="1"/>
          </p:cNvSpPr>
          <p:nvPr>
            <p:ph type="body" sz="half" idx="2"/>
          </p:nvPr>
        </p:nvSpPr>
        <p:spPr>
          <a:xfrm>
            <a:off x="228600" y="228600"/>
            <a:ext cx="4419600" cy="6172200"/>
          </a:xfrm>
        </p:spPr>
        <p:txBody>
          <a:bodyPr>
            <a:normAutofit lnSpcReduction="10000"/>
          </a:bodyPr>
          <a:lstStyle/>
          <a:p>
            <a:r>
              <a:rPr lang="en-CA" sz="2400" dirty="0" smtClean="0"/>
              <a:t> foreign bodies such as awns can puncture  the glands or ducts or block saliva flow.</a:t>
            </a:r>
          </a:p>
          <a:p>
            <a:endParaRPr lang="en-CA" sz="2400" dirty="0" smtClean="0"/>
          </a:p>
          <a:p>
            <a:r>
              <a:rPr lang="en-CA" sz="2400" dirty="0" smtClean="0"/>
              <a:t>Salivary stones may develop in the glands or ducts. </a:t>
            </a:r>
          </a:p>
          <a:p>
            <a:endParaRPr lang="en-CA" sz="2400" dirty="0" smtClean="0"/>
          </a:p>
          <a:p>
            <a:r>
              <a:rPr lang="en-CA" sz="2400" dirty="0" smtClean="0"/>
              <a:t>Head trauma can damage ducts , tumors or melanomas or sarcomas can develop there.</a:t>
            </a:r>
          </a:p>
          <a:p>
            <a:endParaRPr lang="en-CA" sz="2400" dirty="0" smtClean="0"/>
          </a:p>
          <a:p>
            <a:r>
              <a:rPr lang="en-CA" sz="2400" dirty="0" smtClean="0"/>
              <a:t>Infections like rabies or Strep equi /strangles can occur. </a:t>
            </a:r>
          </a:p>
          <a:p>
            <a:endParaRPr lang="en-CA" sz="2400" dirty="0" smtClean="0"/>
          </a:p>
          <a:p>
            <a:r>
              <a:rPr lang="en-CA" sz="2400" dirty="0" smtClean="0"/>
              <a:t>Appetite and temperament depend on doing teeth.</a:t>
            </a:r>
            <a:endParaRPr lang="en-CA" sz="2400" dirty="0"/>
          </a:p>
        </p:txBody>
      </p:sp>
      <p:pic>
        <p:nvPicPr>
          <p:cNvPr id="1026" name="Picture 2" descr="C:\Users\ken.OTTERFEED\Pictures\salivary glands.jpg"/>
          <p:cNvPicPr>
            <a:picLocks noGrp="1" noChangeAspect="1" noChangeArrowheads="1"/>
          </p:cNvPicPr>
          <p:nvPr>
            <p:ph idx="1"/>
          </p:nvPr>
        </p:nvPicPr>
        <p:blipFill>
          <a:blip r:embed="rId2" cstate="print"/>
          <a:srcRect/>
          <a:stretch>
            <a:fillRect/>
          </a:stretch>
        </p:blipFill>
        <p:spPr bwMode="auto">
          <a:xfrm>
            <a:off x="4876800" y="1735931"/>
            <a:ext cx="3581400" cy="5125554"/>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0" y="273050"/>
            <a:ext cx="3886200" cy="1708150"/>
          </a:xfrm>
        </p:spPr>
        <p:txBody>
          <a:bodyPr>
            <a:normAutofit fontScale="90000"/>
          </a:bodyPr>
          <a:lstStyle/>
          <a:p>
            <a:r>
              <a:rPr lang="en-CA" sz="2400" dirty="0" smtClean="0"/>
              <a:t>Temporal </a:t>
            </a:r>
            <a:r>
              <a:rPr lang="en-CA" sz="2400" dirty="0" err="1" smtClean="0"/>
              <a:t>mandibular</a:t>
            </a:r>
            <a:r>
              <a:rPr lang="en-CA" sz="2400" dirty="0" smtClean="0"/>
              <a:t> joint issues The </a:t>
            </a:r>
            <a:r>
              <a:rPr lang="en-CA" sz="2400" dirty="0" err="1" smtClean="0"/>
              <a:t>tmj</a:t>
            </a:r>
            <a:r>
              <a:rPr lang="en-CA" sz="2400" dirty="0" smtClean="0"/>
              <a:t> joint may  get arthritis </a:t>
            </a:r>
            <a:r>
              <a:rPr lang="en-CA" sz="2400" dirty="0" err="1" smtClean="0"/>
              <a:t>eg</a:t>
            </a:r>
            <a:r>
              <a:rPr lang="en-CA" sz="2400" dirty="0" smtClean="0"/>
              <a:t> with aging, which can negatively impact chewing</a:t>
            </a:r>
            <a:endParaRPr lang="en-CA" sz="2400" dirty="0"/>
          </a:p>
        </p:txBody>
      </p:sp>
      <p:sp>
        <p:nvSpPr>
          <p:cNvPr id="4" name="Text Placeholder 3"/>
          <p:cNvSpPr>
            <a:spLocks noGrp="1"/>
          </p:cNvSpPr>
          <p:nvPr>
            <p:ph type="body" sz="half" idx="2"/>
          </p:nvPr>
        </p:nvSpPr>
        <p:spPr>
          <a:xfrm>
            <a:off x="0" y="228600"/>
            <a:ext cx="4876800" cy="6324600"/>
          </a:xfrm>
        </p:spPr>
        <p:txBody>
          <a:bodyPr>
            <a:normAutofit lnSpcReduction="10000"/>
          </a:bodyPr>
          <a:lstStyle/>
          <a:p>
            <a:r>
              <a:rPr lang="en-CA" sz="2400" dirty="0" smtClean="0"/>
              <a:t>Selenium deficiency may damage </a:t>
            </a:r>
            <a:r>
              <a:rPr lang="en-CA" sz="2400" dirty="0" err="1" smtClean="0"/>
              <a:t>masseter</a:t>
            </a:r>
            <a:r>
              <a:rPr lang="en-CA" sz="2400" dirty="0" smtClean="0"/>
              <a:t> muscles in adult horses. (Like Wooden tongue in calves).</a:t>
            </a:r>
          </a:p>
          <a:p>
            <a:endParaRPr lang="en-CA" sz="2400" dirty="0" smtClean="0"/>
          </a:p>
          <a:p>
            <a:r>
              <a:rPr lang="en-CA" sz="2400" dirty="0" smtClean="0"/>
              <a:t>Three main salivary glands </a:t>
            </a:r>
          </a:p>
          <a:p>
            <a:r>
              <a:rPr lang="en-CA" sz="2400" dirty="0" smtClean="0"/>
              <a:t>The parotid, </a:t>
            </a:r>
            <a:r>
              <a:rPr lang="en-CA" sz="2400" dirty="0" err="1" smtClean="0"/>
              <a:t>mandibular</a:t>
            </a:r>
            <a:r>
              <a:rPr lang="en-CA" sz="2400" dirty="0" smtClean="0"/>
              <a:t>, and </a:t>
            </a:r>
            <a:r>
              <a:rPr lang="en-CA" sz="2400" dirty="0" err="1" smtClean="0"/>
              <a:t>submandibular</a:t>
            </a:r>
            <a:r>
              <a:rPr lang="en-CA" sz="2400" dirty="0" smtClean="0"/>
              <a:t>.</a:t>
            </a:r>
          </a:p>
          <a:p>
            <a:endParaRPr lang="en-CA" sz="2400" dirty="0" smtClean="0"/>
          </a:p>
          <a:p>
            <a:r>
              <a:rPr lang="en-CA" sz="2400" dirty="0" smtClean="0"/>
              <a:t>They produce saliva (containing sodium bicarbonate) constantly</a:t>
            </a:r>
          </a:p>
          <a:p>
            <a:r>
              <a:rPr lang="en-CA" sz="2400" dirty="0" smtClean="0"/>
              <a:t>under natural grazing conditions.</a:t>
            </a:r>
          </a:p>
          <a:p>
            <a:endParaRPr lang="en-CA" sz="2400" dirty="0" smtClean="0"/>
          </a:p>
          <a:p>
            <a:r>
              <a:rPr lang="en-CA" sz="2400" dirty="0" smtClean="0"/>
              <a:t> Production can increase to 50 ml/minute when eating, total</a:t>
            </a:r>
          </a:p>
          <a:p>
            <a:r>
              <a:rPr lang="en-CA" sz="2400" dirty="0" smtClean="0"/>
              <a:t> up to 35-40 l/day. pH=8.6-9.1</a:t>
            </a:r>
          </a:p>
          <a:p>
            <a:r>
              <a:rPr lang="en-CA" sz="2400" dirty="0" smtClean="0"/>
              <a:t>Very dry feed can be a risk for choke.</a:t>
            </a:r>
          </a:p>
          <a:p>
            <a:endParaRPr lang="en-CA" sz="2400" dirty="0" smtClean="0"/>
          </a:p>
          <a:p>
            <a:endParaRPr lang="en-CA" sz="2400" dirty="0"/>
          </a:p>
        </p:txBody>
      </p:sp>
      <p:pic>
        <p:nvPicPr>
          <p:cNvPr id="1026" name="Picture 2" descr="C:\Users\ken.OTTERFEED\Pictures\tmj.jpg"/>
          <p:cNvPicPr>
            <a:picLocks noGrp="1" noChangeAspect="1" noChangeArrowheads="1"/>
          </p:cNvPicPr>
          <p:nvPr>
            <p:ph idx="1"/>
          </p:nvPr>
        </p:nvPicPr>
        <p:blipFill>
          <a:blip r:embed="rId2" cstate="print"/>
          <a:srcRect/>
          <a:stretch>
            <a:fillRect/>
          </a:stretch>
        </p:blipFill>
        <p:spPr bwMode="auto">
          <a:xfrm>
            <a:off x="4885286" y="2209800"/>
            <a:ext cx="4258714" cy="4419599"/>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0"/>
            <a:ext cx="4038600" cy="2057400"/>
          </a:xfrm>
        </p:spPr>
        <p:txBody>
          <a:bodyPr>
            <a:normAutofit/>
          </a:bodyPr>
          <a:lstStyle/>
          <a:p>
            <a:r>
              <a:rPr lang="en-CA" sz="2400" dirty="0" smtClean="0"/>
              <a:t>Choke-a blockage of the esophagus. Keep water available at all times , they drink a little as they eat. Use an electrolyte every day .</a:t>
            </a:r>
            <a:endParaRPr lang="en-CA" sz="2400" dirty="0"/>
          </a:p>
        </p:txBody>
      </p:sp>
      <p:sp>
        <p:nvSpPr>
          <p:cNvPr id="4" name="Text Placeholder 3"/>
          <p:cNvSpPr>
            <a:spLocks noGrp="1"/>
          </p:cNvSpPr>
          <p:nvPr>
            <p:ph type="body" sz="half" idx="2"/>
          </p:nvPr>
        </p:nvSpPr>
        <p:spPr>
          <a:xfrm>
            <a:off x="381000" y="228600"/>
            <a:ext cx="4495800" cy="6248400"/>
          </a:xfrm>
        </p:spPr>
        <p:txBody>
          <a:bodyPr>
            <a:normAutofit/>
          </a:bodyPr>
          <a:lstStyle/>
          <a:p>
            <a:r>
              <a:rPr lang="en-CA" sz="2400" b="1" dirty="0" smtClean="0"/>
              <a:t>Choking makes it impossible to swallow. It does not stop breathing and may resolve on its own.</a:t>
            </a:r>
          </a:p>
          <a:p>
            <a:r>
              <a:rPr lang="en-CA" sz="2400" b="1" dirty="0" smtClean="0"/>
              <a:t>In severe cases it can cause scarring which then increases the risk of future chokes.</a:t>
            </a:r>
          </a:p>
          <a:p>
            <a:endParaRPr lang="en-CA" sz="2400" b="1" dirty="0" smtClean="0"/>
          </a:p>
          <a:p>
            <a:r>
              <a:rPr lang="en-CA" sz="2400" b="1" dirty="0" smtClean="0"/>
              <a:t>Gobbling food like hay cubes, hard dry pellets and </a:t>
            </a:r>
            <a:r>
              <a:rPr lang="en-CA" sz="2400" b="1" dirty="0" err="1" smtClean="0"/>
              <a:t>unsoaked</a:t>
            </a:r>
            <a:r>
              <a:rPr lang="en-CA" sz="2400" b="1" dirty="0" smtClean="0"/>
              <a:t> beet pulp are common causes.</a:t>
            </a:r>
          </a:p>
          <a:p>
            <a:endParaRPr lang="en-CA" sz="2400" b="1" dirty="0" smtClean="0"/>
          </a:p>
          <a:p>
            <a:r>
              <a:rPr lang="en-CA" sz="2400" b="1" dirty="0" smtClean="0"/>
              <a:t>Saliva and feed coming from the nose and coughing or gagging call your vet </a:t>
            </a:r>
            <a:endParaRPr lang="en-CA" sz="2400" b="1" dirty="0"/>
          </a:p>
        </p:txBody>
      </p:sp>
      <p:pic>
        <p:nvPicPr>
          <p:cNvPr id="1026" name="Picture 2" descr="C:\Users\ken.OTTERFEED\Pictures\choke.jpg"/>
          <p:cNvPicPr>
            <a:picLocks noGrp="1" noChangeAspect="1" noChangeArrowheads="1"/>
          </p:cNvPicPr>
          <p:nvPr>
            <p:ph idx="1"/>
          </p:nvPr>
        </p:nvPicPr>
        <p:blipFill>
          <a:blip r:embed="rId2" cstate="print"/>
          <a:srcRect l="19513"/>
          <a:stretch>
            <a:fillRect/>
          </a:stretch>
        </p:blipFill>
        <p:spPr bwMode="auto">
          <a:xfrm>
            <a:off x="4953000" y="2514600"/>
            <a:ext cx="4191000" cy="2420084"/>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0" y="990600"/>
            <a:ext cx="3048000" cy="1162050"/>
          </a:xfrm>
        </p:spPr>
        <p:txBody>
          <a:bodyPr/>
          <a:lstStyle/>
          <a:p>
            <a:r>
              <a:rPr lang="en-CA" dirty="0" smtClean="0"/>
              <a:t>Guard against choke</a:t>
            </a:r>
            <a:endParaRPr lang="en-CA" dirty="0"/>
          </a:p>
        </p:txBody>
      </p:sp>
      <p:sp>
        <p:nvSpPr>
          <p:cNvPr id="4" name="Text Placeholder 3"/>
          <p:cNvSpPr>
            <a:spLocks noGrp="1"/>
          </p:cNvSpPr>
          <p:nvPr>
            <p:ph type="body" sz="half" idx="2"/>
          </p:nvPr>
        </p:nvSpPr>
        <p:spPr>
          <a:xfrm>
            <a:off x="0" y="0"/>
            <a:ext cx="5334000" cy="6553200"/>
          </a:xfrm>
        </p:spPr>
        <p:txBody>
          <a:bodyPr>
            <a:normAutofit lnSpcReduction="10000"/>
          </a:bodyPr>
          <a:lstStyle/>
          <a:p>
            <a:r>
              <a:rPr lang="en-CA" sz="2400" b="1" dirty="0" smtClean="0"/>
              <a:t>Prevent choke By Soaking feed</a:t>
            </a:r>
          </a:p>
          <a:p>
            <a:endParaRPr lang="en-CA" sz="2400" b="1" dirty="0" smtClean="0"/>
          </a:p>
          <a:p>
            <a:r>
              <a:rPr lang="en-CA" sz="2400" b="1" dirty="0" smtClean="0"/>
              <a:t>Feed  concentrates on the ground in shallow pans or tubs with large rocks added to further slow feeding.</a:t>
            </a:r>
          </a:p>
          <a:p>
            <a:endParaRPr lang="en-CA" sz="2400" b="1" dirty="0" smtClean="0"/>
          </a:p>
          <a:p>
            <a:r>
              <a:rPr lang="en-CA" sz="2400" b="1" dirty="0" smtClean="0"/>
              <a:t>Use slow feeders for hay.</a:t>
            </a:r>
          </a:p>
          <a:p>
            <a:endParaRPr lang="en-CA" sz="2400" b="1" dirty="0" smtClean="0"/>
          </a:p>
          <a:p>
            <a:r>
              <a:rPr lang="en-CA" sz="2400" b="1" dirty="0" smtClean="0"/>
              <a:t>Regular dental work should be done.</a:t>
            </a:r>
          </a:p>
          <a:p>
            <a:endParaRPr lang="en-CA" sz="2400" b="1" dirty="0" smtClean="0"/>
          </a:p>
          <a:p>
            <a:r>
              <a:rPr lang="en-CA" sz="2400" b="1" dirty="0" smtClean="0"/>
              <a:t>Bite sized treats –cut up apples, carrots into thumb sized chunks before offering.</a:t>
            </a:r>
          </a:p>
          <a:p>
            <a:endParaRPr lang="en-CA" sz="2400" b="1" dirty="0" smtClean="0"/>
          </a:p>
          <a:p>
            <a:r>
              <a:rPr lang="en-CA" sz="2400" b="1" dirty="0" smtClean="0"/>
              <a:t>Even very dry hay can be an issue if your horse eats it too fast. Use slow feed nets and or soaking.  </a:t>
            </a:r>
            <a:endParaRPr lang="en-CA" sz="2400" b="1" dirty="0"/>
          </a:p>
        </p:txBody>
      </p:sp>
      <p:pic>
        <p:nvPicPr>
          <p:cNvPr id="2050" name="Picture 2" descr="C:\Users\ken.OTTERFEED\Pictures\Choke two.jpg"/>
          <p:cNvPicPr>
            <a:picLocks noGrp="1" noChangeAspect="1" noChangeArrowheads="1"/>
          </p:cNvPicPr>
          <p:nvPr>
            <p:ph idx="1"/>
          </p:nvPr>
        </p:nvPicPr>
        <p:blipFill>
          <a:blip r:embed="rId2" cstate="print"/>
          <a:srcRect/>
          <a:stretch>
            <a:fillRect/>
          </a:stretch>
        </p:blipFill>
        <p:spPr bwMode="auto">
          <a:xfrm>
            <a:off x="5417253" y="2438400"/>
            <a:ext cx="3726747" cy="3687764"/>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n.OTTERFEED\Pictures\mystic head shot.jpg"/>
          <p:cNvPicPr>
            <a:picLocks noChangeAspect="1" noChangeArrowheads="1"/>
          </p:cNvPicPr>
          <p:nvPr/>
        </p:nvPicPr>
        <p:blipFill>
          <a:blip r:embed="rId2" cstate="print"/>
          <a:srcRect/>
          <a:stretch>
            <a:fillRect/>
          </a:stretch>
        </p:blipFill>
        <p:spPr bwMode="auto">
          <a:xfrm>
            <a:off x="1009650" y="-501650"/>
            <a:ext cx="7124700" cy="786130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15000" y="685800"/>
            <a:ext cx="3124200" cy="1752600"/>
          </a:xfrm>
        </p:spPr>
        <p:txBody>
          <a:bodyPr>
            <a:normAutofit/>
          </a:bodyPr>
          <a:lstStyle/>
          <a:p>
            <a:r>
              <a:rPr lang="en-CA" sz="2700" dirty="0" smtClean="0"/>
              <a:t>Basic Nutrition of the Horse-Saliva-has sodium bicarbonate and mucus</a:t>
            </a:r>
            <a:r>
              <a:rPr lang="en-CA" dirty="0" smtClean="0"/>
              <a:t>.</a:t>
            </a:r>
            <a:endParaRPr lang="en-CA" dirty="0"/>
          </a:p>
        </p:txBody>
      </p:sp>
      <p:sp>
        <p:nvSpPr>
          <p:cNvPr id="6" name="Text Placeholder 5"/>
          <p:cNvSpPr>
            <a:spLocks noGrp="1"/>
          </p:cNvSpPr>
          <p:nvPr>
            <p:ph type="body" sz="half" idx="2"/>
          </p:nvPr>
        </p:nvSpPr>
        <p:spPr>
          <a:xfrm>
            <a:off x="0" y="228600"/>
            <a:ext cx="5638800" cy="6248400"/>
          </a:xfrm>
        </p:spPr>
        <p:txBody>
          <a:bodyPr>
            <a:noAutofit/>
          </a:bodyPr>
          <a:lstStyle/>
          <a:p>
            <a:r>
              <a:rPr lang="en-CA" sz="2400" b="1" dirty="0" smtClean="0"/>
              <a:t>Esophagus has striated muscle  for initial 2/3ds. A strong sphincter at either end.. Cannot force swallowing . </a:t>
            </a:r>
          </a:p>
          <a:p>
            <a:endParaRPr lang="en-CA" sz="2400" b="1" dirty="0" smtClean="0"/>
          </a:p>
          <a:p>
            <a:r>
              <a:rPr lang="en-CA" sz="2400" b="1" dirty="0" smtClean="0"/>
              <a:t>Mucous glands  help lubricate the food bolus. If a bolus gets stuck it may damage the lining . Scarring can cause contraction or a tear can form.</a:t>
            </a:r>
          </a:p>
          <a:p>
            <a:r>
              <a:rPr lang="en-CA" sz="2400" b="1" dirty="0" smtClean="0"/>
              <a:t>Rate of  saliva secretion is stimulated by food intake and mastication. </a:t>
            </a:r>
          </a:p>
          <a:p>
            <a:endParaRPr lang="en-CA" sz="2400" b="1" dirty="0" smtClean="0"/>
          </a:p>
          <a:p>
            <a:r>
              <a:rPr lang="en-CA" sz="2400" b="1" dirty="0" smtClean="0"/>
              <a:t>Greater the dry matter  of the food, the greater the amount of saliva  and time needed for adequate mastication.</a:t>
            </a:r>
          </a:p>
          <a:p>
            <a:r>
              <a:rPr lang="en-CA" sz="2400" b="1" dirty="0" smtClean="0"/>
              <a:t>Feed only takes 1 and ½ hours to reach cecum. Provide water at all times.</a:t>
            </a:r>
          </a:p>
          <a:p>
            <a:endParaRPr lang="en-CA" sz="1600" dirty="0" smtClean="0"/>
          </a:p>
          <a:p>
            <a:endParaRPr lang="en-CA" sz="1600" dirty="0" smtClean="0"/>
          </a:p>
          <a:p>
            <a:endParaRPr lang="en-CA" sz="1600" dirty="0" smtClean="0"/>
          </a:p>
          <a:p>
            <a:endParaRPr lang="en-CA" sz="1600" dirty="0" smtClean="0"/>
          </a:p>
          <a:p>
            <a:endParaRPr lang="en-CA" sz="1600" dirty="0" smtClean="0"/>
          </a:p>
          <a:p>
            <a:r>
              <a:rPr lang="en-CA" sz="1600" dirty="0" smtClean="0"/>
              <a:t> </a:t>
            </a:r>
            <a:endParaRPr lang="en-CA" sz="1600" dirty="0"/>
          </a:p>
        </p:txBody>
      </p:sp>
      <p:pic>
        <p:nvPicPr>
          <p:cNvPr id="4099" name="Picture 3" descr="C:\Users\ken.OTTERFEED\Pictures\esophagus.png"/>
          <p:cNvPicPr>
            <a:picLocks noGrp="1" noChangeAspect="1" noChangeArrowheads="1"/>
          </p:cNvPicPr>
          <p:nvPr>
            <p:ph idx="1"/>
          </p:nvPr>
        </p:nvPicPr>
        <p:blipFill>
          <a:blip r:embed="rId2" cstate="print"/>
          <a:srcRect/>
          <a:stretch>
            <a:fillRect/>
          </a:stretch>
        </p:blipFill>
        <p:spPr bwMode="auto">
          <a:xfrm>
            <a:off x="5723162" y="2514600"/>
            <a:ext cx="3420837" cy="284226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76800" y="273050"/>
            <a:ext cx="3962400" cy="2241550"/>
          </a:xfrm>
        </p:spPr>
        <p:txBody>
          <a:bodyPr>
            <a:noAutofit/>
          </a:bodyPr>
          <a:lstStyle/>
          <a:p>
            <a:r>
              <a:rPr lang="en-CA" sz="2400" dirty="0" smtClean="0"/>
              <a:t> Horses   secrete  very little amylase  enzyme (unlike humans) in saliva to start digestion of starch as per humans. </a:t>
            </a:r>
            <a:br>
              <a:rPr lang="en-CA" sz="2400" dirty="0" smtClean="0"/>
            </a:br>
            <a:endParaRPr lang="en-CA" sz="2400" dirty="0"/>
          </a:p>
        </p:txBody>
      </p:sp>
      <p:sp>
        <p:nvSpPr>
          <p:cNvPr id="6" name="Text Placeholder 5"/>
          <p:cNvSpPr>
            <a:spLocks noGrp="1"/>
          </p:cNvSpPr>
          <p:nvPr>
            <p:ph type="body" sz="half" idx="2"/>
          </p:nvPr>
        </p:nvSpPr>
        <p:spPr>
          <a:xfrm>
            <a:off x="0" y="228600"/>
            <a:ext cx="4648200" cy="6324600"/>
          </a:xfrm>
        </p:spPr>
        <p:txBody>
          <a:bodyPr>
            <a:noAutofit/>
          </a:bodyPr>
          <a:lstStyle/>
          <a:p>
            <a:r>
              <a:rPr lang="en-CA" sz="2400" b="1" dirty="0" smtClean="0"/>
              <a:t>Primary purpose of saliva is lubrication of bolus and buffering of gastric contents which may promote intra-gastric bacterial activity.</a:t>
            </a:r>
          </a:p>
          <a:p>
            <a:r>
              <a:rPr lang="en-CA" sz="2400" b="1" dirty="0" smtClean="0"/>
              <a:t>A one way system. Horses cannot belch or vomit . Powerful sphincters control opening to esophagus and pylorus region of stomach to small intestine.</a:t>
            </a:r>
          </a:p>
          <a:p>
            <a:endParaRPr lang="en-CA" sz="2400" b="1" dirty="0" smtClean="0"/>
          </a:p>
          <a:p>
            <a:r>
              <a:rPr lang="en-CA" sz="2400" b="1" dirty="0" smtClean="0"/>
              <a:t>Always feed hay before grain.</a:t>
            </a:r>
          </a:p>
          <a:p>
            <a:endParaRPr lang="en-CA" sz="2400" b="1" dirty="0" smtClean="0"/>
          </a:p>
          <a:p>
            <a:r>
              <a:rPr lang="en-CA" sz="2400" b="1" dirty="0" smtClean="0"/>
              <a:t>Ensure water available at all times.</a:t>
            </a:r>
          </a:p>
          <a:p>
            <a:r>
              <a:rPr lang="en-CA" sz="2400" b="1" dirty="0" smtClean="0"/>
              <a:t>Horses need 5-10 gallons of water a day. May  double in hot weather.</a:t>
            </a:r>
          </a:p>
          <a:p>
            <a:endParaRPr lang="en-CA" sz="2400" dirty="0" smtClean="0"/>
          </a:p>
          <a:p>
            <a:endParaRPr lang="en-CA" sz="1600" dirty="0" smtClean="0"/>
          </a:p>
          <a:p>
            <a:endParaRPr lang="en-CA" sz="1600" dirty="0" smtClean="0"/>
          </a:p>
          <a:p>
            <a:endParaRPr lang="en-CA" sz="1600" dirty="0" smtClean="0"/>
          </a:p>
          <a:p>
            <a:r>
              <a:rPr lang="en-CA" sz="1600" dirty="0" smtClean="0"/>
              <a:t> </a:t>
            </a:r>
            <a:endParaRPr lang="en-CA" sz="1600" dirty="0"/>
          </a:p>
        </p:txBody>
      </p:sp>
      <p:pic>
        <p:nvPicPr>
          <p:cNvPr id="3074" name="Picture 2" descr="C:\Users\ken.OTTERFEED\Pictures\esophagus two.png"/>
          <p:cNvPicPr>
            <a:picLocks noGrp="1" noChangeAspect="1" noChangeArrowheads="1"/>
          </p:cNvPicPr>
          <p:nvPr>
            <p:ph idx="1"/>
          </p:nvPr>
        </p:nvPicPr>
        <p:blipFill>
          <a:blip r:embed="rId2" cstate="print"/>
          <a:srcRect l="4403" r="3138"/>
          <a:stretch>
            <a:fillRect/>
          </a:stretch>
        </p:blipFill>
        <p:spPr bwMode="auto">
          <a:xfrm>
            <a:off x="4724400" y="2590800"/>
            <a:ext cx="4228937" cy="3382188"/>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76800" y="0"/>
            <a:ext cx="3886200" cy="3124200"/>
          </a:xfrm>
        </p:spPr>
        <p:txBody>
          <a:bodyPr>
            <a:noAutofit/>
          </a:bodyPr>
          <a:lstStyle/>
          <a:p>
            <a:r>
              <a:rPr lang="en-CA" sz="2400" dirty="0" smtClean="0"/>
              <a:t/>
            </a:r>
            <a:br>
              <a:rPr lang="en-CA" sz="2400" dirty="0" smtClean="0"/>
            </a:br>
            <a:r>
              <a:rPr lang="en-CA" sz="2400" dirty="0" smtClean="0"/>
              <a:t>A 3 zone two compartment stomach-the </a:t>
            </a:r>
            <a:r>
              <a:rPr lang="en-CA" sz="2400" dirty="0" err="1" smtClean="0"/>
              <a:t>saccus</a:t>
            </a:r>
            <a:r>
              <a:rPr lang="en-CA" sz="2400" dirty="0" smtClean="0"/>
              <a:t> </a:t>
            </a:r>
            <a:r>
              <a:rPr lang="en-CA" sz="2400" dirty="0" err="1" smtClean="0"/>
              <a:t>caecus</a:t>
            </a:r>
            <a:r>
              <a:rPr lang="en-CA" sz="2400" dirty="0" smtClean="0"/>
              <a:t/>
            </a:r>
            <a:br>
              <a:rPr lang="en-CA" sz="2400" dirty="0" smtClean="0"/>
            </a:br>
            <a:r>
              <a:rPr lang="en-CA" sz="2400" dirty="0" err="1" smtClean="0"/>
              <a:t>fundic</a:t>
            </a:r>
            <a:r>
              <a:rPr lang="en-CA" sz="2400" dirty="0" smtClean="0"/>
              <a:t> and pyloric </a:t>
            </a:r>
            <a:r>
              <a:rPr lang="en-CA" sz="2400" dirty="0" err="1" smtClean="0"/>
              <a:t>zones.it</a:t>
            </a:r>
            <a:r>
              <a:rPr lang="en-CA" sz="2400" dirty="0" smtClean="0"/>
              <a:t> is non-flexible.</a:t>
            </a:r>
            <a:br>
              <a:rPr lang="en-CA" sz="2400" dirty="0" smtClean="0"/>
            </a:br>
            <a:r>
              <a:rPr lang="en-CA" sz="2400" dirty="0" smtClean="0"/>
              <a:t>in natural grazing never completely full. Humans may overload it.</a:t>
            </a:r>
            <a:br>
              <a:rPr lang="en-CA" sz="2400" dirty="0" smtClean="0"/>
            </a:br>
            <a:endParaRPr lang="en-CA" sz="2400" dirty="0"/>
          </a:p>
        </p:txBody>
      </p:sp>
      <p:sp>
        <p:nvSpPr>
          <p:cNvPr id="6" name="Text Placeholder 5"/>
          <p:cNvSpPr>
            <a:spLocks noGrp="1"/>
          </p:cNvSpPr>
          <p:nvPr>
            <p:ph type="body" sz="half" idx="2"/>
          </p:nvPr>
        </p:nvSpPr>
        <p:spPr>
          <a:xfrm>
            <a:off x="228600" y="228600"/>
            <a:ext cx="4343400" cy="6629400"/>
          </a:xfrm>
        </p:spPr>
        <p:txBody>
          <a:bodyPr>
            <a:normAutofit fontScale="25000" lnSpcReduction="20000"/>
          </a:bodyPr>
          <a:lstStyle/>
          <a:p>
            <a:r>
              <a:rPr lang="en-CA" sz="9600" b="1" dirty="0" smtClean="0"/>
              <a:t>A relatively small stomach (8-15 liters) =8-9% of gut volume.</a:t>
            </a:r>
          </a:p>
          <a:p>
            <a:endParaRPr lang="en-CA" sz="9600" b="1" dirty="0" smtClean="0"/>
          </a:p>
          <a:p>
            <a:r>
              <a:rPr lang="en-CA" sz="9600" b="1" dirty="0" smtClean="0"/>
              <a:t>-top half Lining =stratified sqaumous  epithelium, similar to esophagus. not protected from acid.  relatively alkaline, No  mucus </a:t>
            </a:r>
            <a:r>
              <a:rPr lang="en-CA" sz="9600" b="1" dirty="0" err="1" smtClean="0"/>
              <a:t>secretory</a:t>
            </a:r>
            <a:r>
              <a:rPr lang="en-CA" sz="9600" b="1" dirty="0" smtClean="0"/>
              <a:t>  glands with buffering in top half.</a:t>
            </a:r>
          </a:p>
          <a:p>
            <a:endParaRPr lang="en-CA" sz="9600" b="1" dirty="0" smtClean="0"/>
          </a:p>
          <a:p>
            <a:r>
              <a:rPr lang="en-CA" sz="9600" b="1" dirty="0" smtClean="0"/>
              <a:t>Top Half-  pH 5-7   -may release soluble sugars allowing some  bacterial fermentation .</a:t>
            </a:r>
          </a:p>
          <a:p>
            <a:r>
              <a:rPr lang="en-CA" sz="9600" b="1" dirty="0" smtClean="0"/>
              <a:t>The stomach is small and inelastic</a:t>
            </a:r>
            <a:r>
              <a:rPr lang="en-CA" sz="9600" dirty="0" smtClean="0"/>
              <a:t> </a:t>
            </a:r>
            <a:r>
              <a:rPr lang="en-CA" sz="9600" b="1" dirty="0" smtClean="0"/>
              <a:t> with tight sphincters, </a:t>
            </a:r>
          </a:p>
          <a:p>
            <a:r>
              <a:rPr lang="en-CA" sz="9600" b="1" dirty="0" smtClean="0"/>
              <a:t> Gas  colic from rich grass or from grain is a concern for gastric rupture.</a:t>
            </a:r>
          </a:p>
          <a:p>
            <a:r>
              <a:rPr lang="en-CA" sz="9600" b="1" dirty="0" smtClean="0"/>
              <a:t>Feed hay before turn out on rich pasture</a:t>
            </a:r>
          </a:p>
          <a:p>
            <a:endParaRPr lang="en-CA" sz="7400" dirty="0" smtClean="0"/>
          </a:p>
          <a:p>
            <a:endParaRPr lang="en-CA" sz="4500" dirty="0" smtClean="0"/>
          </a:p>
          <a:p>
            <a:endParaRPr lang="en-CA" sz="4500" dirty="0" smtClean="0"/>
          </a:p>
          <a:p>
            <a:endParaRPr lang="en-CA" dirty="0" smtClean="0"/>
          </a:p>
          <a:p>
            <a:r>
              <a:rPr lang="en-CA" dirty="0" smtClean="0"/>
              <a:t> </a:t>
            </a:r>
            <a:endParaRPr lang="en-CA" dirty="0"/>
          </a:p>
        </p:txBody>
      </p:sp>
      <p:pic>
        <p:nvPicPr>
          <p:cNvPr id="5122" name="Picture 2" descr="C:\Users\ken.OTTERFEED\Pictures\horse stomach 2.jpg"/>
          <p:cNvPicPr>
            <a:picLocks noChangeAspect="1" noChangeArrowheads="1"/>
          </p:cNvPicPr>
          <p:nvPr/>
        </p:nvPicPr>
        <p:blipFill>
          <a:blip r:embed="rId2" cstate="print"/>
          <a:srcRect t="7556" b="7111"/>
          <a:stretch>
            <a:fillRect/>
          </a:stretch>
        </p:blipFill>
        <p:spPr bwMode="auto">
          <a:xfrm>
            <a:off x="5029200" y="2965704"/>
            <a:ext cx="4114800" cy="3511296"/>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29200" y="0"/>
            <a:ext cx="4114800" cy="2743200"/>
          </a:xfrm>
        </p:spPr>
        <p:txBody>
          <a:bodyPr>
            <a:normAutofit/>
          </a:bodyPr>
          <a:lstStyle/>
          <a:p>
            <a:r>
              <a:rPr lang="en-CA" sz="2400" dirty="0" smtClean="0"/>
              <a:t> Bottom glandular half –secretes hydrochloric acid 24/7-at a variable rate even if empty. The pH of this  higher  density more liquid  area  is approximately  5.4 in </a:t>
            </a:r>
            <a:r>
              <a:rPr lang="en-CA" sz="2400" dirty="0" err="1" smtClean="0"/>
              <a:t>fundic</a:t>
            </a:r>
            <a:r>
              <a:rPr lang="en-CA" sz="2400" dirty="0" smtClean="0"/>
              <a:t> area to 2-3 in the pyloric area.. </a:t>
            </a:r>
            <a:endParaRPr lang="en-CA" sz="2400" dirty="0"/>
          </a:p>
        </p:txBody>
      </p:sp>
      <p:sp>
        <p:nvSpPr>
          <p:cNvPr id="6" name="Text Placeholder 5"/>
          <p:cNvSpPr>
            <a:spLocks noGrp="1"/>
          </p:cNvSpPr>
          <p:nvPr>
            <p:ph type="body" sz="half" idx="2"/>
          </p:nvPr>
        </p:nvSpPr>
        <p:spPr>
          <a:xfrm>
            <a:off x="228600" y="228600"/>
            <a:ext cx="4800600" cy="6629400"/>
          </a:xfrm>
        </p:spPr>
        <p:txBody>
          <a:bodyPr>
            <a:normAutofit fontScale="25000" lnSpcReduction="20000"/>
          </a:bodyPr>
          <a:lstStyle/>
          <a:p>
            <a:r>
              <a:rPr lang="en-CA" sz="9600" b="1" dirty="0" smtClean="0"/>
              <a:t>Cells lining the Bottom   half secrete mucus and bicarbonate buffer –protecting the lining from  a highly acidic environment pH2.</a:t>
            </a:r>
          </a:p>
          <a:p>
            <a:endParaRPr lang="en-CA" sz="9600" b="1" dirty="0" smtClean="0"/>
          </a:p>
          <a:p>
            <a:r>
              <a:rPr lang="en-CA" sz="9600" b="1" dirty="0" smtClean="0"/>
              <a:t>If empty there may be reflux into the stomach from the small intestine of strong bile salts causing glandular ulcers.</a:t>
            </a:r>
          </a:p>
          <a:p>
            <a:endParaRPr lang="en-CA" sz="9600" b="1" dirty="0" smtClean="0"/>
          </a:p>
          <a:p>
            <a:r>
              <a:rPr lang="en-CA" sz="9600" b="1" dirty="0" smtClean="0"/>
              <a:t>Do not allow a horse to go without feed for longer than 5 hours. A horse needs to buffer the acid continuously secreted into the stomach. </a:t>
            </a:r>
          </a:p>
          <a:p>
            <a:r>
              <a:rPr lang="en-CA" sz="9600" b="1" dirty="0" smtClean="0"/>
              <a:t>It takes as little as only 12 minutes for food to move through the stomach </a:t>
            </a:r>
          </a:p>
          <a:p>
            <a:endParaRPr lang="en-CA" sz="7200" b="1" dirty="0" smtClean="0"/>
          </a:p>
          <a:p>
            <a:r>
              <a:rPr lang="en-CA" sz="9600" b="1" dirty="0" smtClean="0"/>
              <a:t>Explains how grazing can occur for 17 hours/day</a:t>
            </a:r>
          </a:p>
          <a:p>
            <a:endParaRPr lang="en-CA" sz="7400" dirty="0" smtClean="0"/>
          </a:p>
          <a:p>
            <a:endParaRPr lang="en-CA" sz="4500" dirty="0" smtClean="0"/>
          </a:p>
          <a:p>
            <a:endParaRPr lang="en-CA" sz="4500" dirty="0" smtClean="0"/>
          </a:p>
          <a:p>
            <a:endParaRPr lang="en-CA" dirty="0" smtClean="0"/>
          </a:p>
          <a:p>
            <a:r>
              <a:rPr lang="en-CA" dirty="0" smtClean="0"/>
              <a:t> </a:t>
            </a:r>
            <a:endParaRPr lang="en-CA" dirty="0"/>
          </a:p>
        </p:txBody>
      </p:sp>
      <p:pic>
        <p:nvPicPr>
          <p:cNvPr id="1026" name="Picture 2" descr="C:\Users\ken.OTTERFEED\Pictures\stomach simple.jpg"/>
          <p:cNvPicPr>
            <a:picLocks noChangeAspect="1" noChangeArrowheads="1"/>
          </p:cNvPicPr>
          <p:nvPr/>
        </p:nvPicPr>
        <p:blipFill>
          <a:blip r:embed="rId2" cstate="print"/>
          <a:srcRect/>
          <a:stretch>
            <a:fillRect/>
          </a:stretch>
        </p:blipFill>
        <p:spPr bwMode="auto">
          <a:xfrm>
            <a:off x="5087322" y="2971800"/>
            <a:ext cx="4056678" cy="3093809"/>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0" y="0"/>
            <a:ext cx="3810000" cy="2895600"/>
          </a:xfrm>
        </p:spPr>
        <p:txBody>
          <a:bodyPr>
            <a:normAutofit/>
          </a:bodyPr>
          <a:lstStyle/>
          <a:p>
            <a:r>
              <a:rPr lang="en-CA" dirty="0" smtClean="0"/>
              <a:t> </a:t>
            </a:r>
            <a:r>
              <a:rPr lang="en-CA" sz="2400" dirty="0" smtClean="0"/>
              <a:t>Bottom half- </a:t>
            </a:r>
            <a:r>
              <a:rPr lang="en-CA" sz="2400" dirty="0" err="1" smtClean="0"/>
              <a:t>fundic</a:t>
            </a:r>
            <a:r>
              <a:rPr lang="en-CA" sz="2400" dirty="0" smtClean="0"/>
              <a:t> area fermentation stops. Breaks the food down into small </a:t>
            </a:r>
            <a:r>
              <a:rPr lang="en-CA" sz="2400" dirty="0" err="1" smtClean="0"/>
              <a:t>pieces.some</a:t>
            </a:r>
            <a:r>
              <a:rPr lang="en-CA" sz="2400" dirty="0" smtClean="0"/>
              <a:t> enzymes like pepsin begin digestion of protein and gastric lipase  starts fat digestion.</a:t>
            </a:r>
            <a:endParaRPr lang="en-CA" sz="2400" dirty="0"/>
          </a:p>
        </p:txBody>
      </p:sp>
      <p:sp>
        <p:nvSpPr>
          <p:cNvPr id="6" name="Text Placeholder 5"/>
          <p:cNvSpPr>
            <a:spLocks noGrp="1"/>
          </p:cNvSpPr>
          <p:nvPr>
            <p:ph type="body" sz="half" idx="2"/>
          </p:nvPr>
        </p:nvSpPr>
        <p:spPr>
          <a:xfrm>
            <a:off x="0" y="0"/>
            <a:ext cx="5257800" cy="6858000"/>
          </a:xfrm>
        </p:spPr>
        <p:txBody>
          <a:bodyPr>
            <a:normAutofit fontScale="25000" lnSpcReduction="20000"/>
          </a:bodyPr>
          <a:lstStyle/>
          <a:p>
            <a:r>
              <a:rPr lang="en-CA" sz="9600" b="1" dirty="0" smtClean="0"/>
              <a:t>Decreased roughage intake  i.e. if with held , (or early morning naturally  eat less), the mean pH in the upper part drops to 4 or less.</a:t>
            </a:r>
          </a:p>
          <a:p>
            <a:endParaRPr lang="en-CA" sz="9600" b="1" dirty="0" smtClean="0"/>
          </a:p>
          <a:p>
            <a:r>
              <a:rPr lang="en-CA" sz="9600" b="1" dirty="0" smtClean="0"/>
              <a:t>Omega  6  essential fatty acids promote protection of the  lining by enhancing mucus and  bicarb production in cells lining the glandular area.</a:t>
            </a:r>
          </a:p>
          <a:p>
            <a:endParaRPr lang="en-CA" sz="9600" b="1" dirty="0" smtClean="0"/>
          </a:p>
          <a:p>
            <a:r>
              <a:rPr lang="en-CA" sz="9600" b="1" dirty="0" smtClean="0"/>
              <a:t>corn oil (59% linoleic acid)  1-2 cups /day corn oil  significantly increased PGE2 and reduced gastric acid output by direct inhibition.</a:t>
            </a:r>
          </a:p>
          <a:p>
            <a:r>
              <a:rPr lang="en-CA" sz="9600" b="1" dirty="0" smtClean="0"/>
              <a:t>Fat slows the rate of passage.</a:t>
            </a:r>
          </a:p>
          <a:p>
            <a:endParaRPr lang="en-CA" sz="9600" b="1" dirty="0" smtClean="0"/>
          </a:p>
          <a:p>
            <a:r>
              <a:rPr lang="en-CA" sz="9600" b="1" dirty="0" smtClean="0"/>
              <a:t>Protein and fats and simple NSC s are starting to break down into amino acids, fatty acids, and individual sugar molecules respectively . Fructans usually are not broken down here.</a:t>
            </a:r>
          </a:p>
          <a:p>
            <a:endParaRPr lang="en-CA" sz="2400" dirty="0" smtClean="0"/>
          </a:p>
          <a:p>
            <a:endParaRPr lang="en-CA" sz="2400" dirty="0" smtClean="0"/>
          </a:p>
          <a:p>
            <a:endParaRPr lang="en-CA" sz="2400" dirty="0" smtClean="0"/>
          </a:p>
          <a:p>
            <a:r>
              <a:rPr lang="en-CA" sz="2400" dirty="0" smtClean="0"/>
              <a:t> </a:t>
            </a:r>
            <a:endParaRPr lang="en-CA" sz="2400" dirty="0"/>
          </a:p>
        </p:txBody>
      </p:sp>
      <p:pic>
        <p:nvPicPr>
          <p:cNvPr id="6146" name="Picture 2" descr="C:\Users\ken.OTTERFEED\Pictures\stomach compartments detail.jpg"/>
          <p:cNvPicPr>
            <a:picLocks noChangeAspect="1" noChangeArrowheads="1"/>
          </p:cNvPicPr>
          <p:nvPr/>
        </p:nvPicPr>
        <p:blipFill>
          <a:blip r:embed="rId2" cstate="print"/>
          <a:srcRect/>
          <a:stretch>
            <a:fillRect/>
          </a:stretch>
        </p:blipFill>
        <p:spPr bwMode="auto">
          <a:xfrm>
            <a:off x="5334000" y="3048000"/>
            <a:ext cx="3810000" cy="381000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685800"/>
          </a:xfrm>
        </p:spPr>
        <p:txBody>
          <a:bodyPr>
            <a:normAutofit/>
          </a:bodyPr>
          <a:lstStyle/>
          <a:p>
            <a:r>
              <a:rPr lang="en-CA" sz="3200" dirty="0" smtClean="0"/>
              <a:t>EGUS=ESGD and EGGD-</a:t>
            </a:r>
            <a:endParaRPr lang="en-CA" sz="3200" dirty="0"/>
          </a:p>
        </p:txBody>
      </p:sp>
      <p:sp>
        <p:nvSpPr>
          <p:cNvPr id="6" name="Content Placeholder 5"/>
          <p:cNvSpPr>
            <a:spLocks noGrp="1"/>
          </p:cNvSpPr>
          <p:nvPr>
            <p:ph idx="1"/>
          </p:nvPr>
        </p:nvSpPr>
        <p:spPr>
          <a:xfrm>
            <a:off x="457200" y="609600"/>
            <a:ext cx="8229600" cy="5943600"/>
          </a:xfrm>
        </p:spPr>
        <p:txBody>
          <a:bodyPr>
            <a:normAutofit lnSpcReduction="10000"/>
          </a:bodyPr>
          <a:lstStyle/>
          <a:p>
            <a:r>
              <a:rPr lang="en-CA" sz="2800" dirty="0" smtClean="0"/>
              <a:t>Associated with </a:t>
            </a:r>
            <a:r>
              <a:rPr lang="en-CA" sz="2800" dirty="0" err="1" smtClean="0"/>
              <a:t>inappetence</a:t>
            </a:r>
            <a:r>
              <a:rPr lang="en-CA" sz="2800" dirty="0" smtClean="0"/>
              <a:t>, poor BCS, and colic</a:t>
            </a:r>
          </a:p>
          <a:p>
            <a:endParaRPr lang="en-CA" sz="2800" dirty="0" smtClean="0"/>
          </a:p>
          <a:p>
            <a:r>
              <a:rPr lang="en-CA" sz="2800" dirty="0" smtClean="0"/>
              <a:t>In addition poor performance (TB in training)</a:t>
            </a:r>
          </a:p>
          <a:p>
            <a:endParaRPr lang="en-CA" sz="2800" dirty="0" smtClean="0"/>
          </a:p>
          <a:p>
            <a:r>
              <a:rPr lang="en-CA" sz="2800" dirty="0" smtClean="0"/>
              <a:t>WB’s (47%) and sport ponies (35% ) appeared to have a higher EGGD  (grade 2/4 + vs SB’s(0%).</a:t>
            </a:r>
          </a:p>
          <a:p>
            <a:endParaRPr lang="en-CA" sz="2800" dirty="0" smtClean="0"/>
          </a:p>
          <a:p>
            <a:r>
              <a:rPr lang="en-CA" sz="2800" dirty="0" smtClean="0"/>
              <a:t>51% of TB in active training have EGGD, 93% ESGD</a:t>
            </a:r>
          </a:p>
          <a:p>
            <a:endParaRPr lang="en-CA" sz="2800" dirty="0" smtClean="0"/>
          </a:p>
          <a:p>
            <a:r>
              <a:rPr lang="en-CA" sz="2800" dirty="0" err="1" smtClean="0"/>
              <a:t>Squamous</a:t>
            </a:r>
            <a:r>
              <a:rPr lang="en-CA" sz="2800" dirty="0" smtClean="0"/>
              <a:t> lesion score  continued to increase , but not glandular lesion.</a:t>
            </a:r>
          </a:p>
          <a:p>
            <a:endParaRPr lang="en-CA" sz="2800" dirty="0" smtClean="0"/>
          </a:p>
          <a:p>
            <a:r>
              <a:rPr lang="en-CA" sz="2800" dirty="0" smtClean="0"/>
              <a:t>ESGD in TB and SB ranged from 58-100%</a:t>
            </a:r>
          </a:p>
          <a:p>
            <a:endParaRPr lang="en-CA" sz="2400" dirty="0" smtClean="0"/>
          </a:p>
          <a:p>
            <a:endParaRPr lang="en-CA" sz="2400" dirty="0" smtClean="0"/>
          </a:p>
          <a:p>
            <a:endParaRPr lang="en-CA" sz="24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685800"/>
          </a:xfrm>
        </p:spPr>
        <p:txBody>
          <a:bodyPr>
            <a:normAutofit/>
          </a:bodyPr>
          <a:lstStyle/>
          <a:p>
            <a:r>
              <a:rPr lang="en-CA" sz="3200" dirty="0" smtClean="0"/>
              <a:t>EGUS=ESGD and EGGD-show jumpers</a:t>
            </a:r>
            <a:endParaRPr lang="en-CA" sz="3200" dirty="0"/>
          </a:p>
        </p:txBody>
      </p:sp>
      <p:sp>
        <p:nvSpPr>
          <p:cNvPr id="6" name="Content Placeholder 5"/>
          <p:cNvSpPr>
            <a:spLocks noGrp="1"/>
          </p:cNvSpPr>
          <p:nvPr>
            <p:ph idx="1"/>
          </p:nvPr>
        </p:nvSpPr>
        <p:spPr>
          <a:xfrm>
            <a:off x="457200" y="609600"/>
            <a:ext cx="8229600" cy="5943600"/>
          </a:xfrm>
        </p:spPr>
        <p:txBody>
          <a:bodyPr>
            <a:normAutofit fontScale="92500" lnSpcReduction="20000"/>
          </a:bodyPr>
          <a:lstStyle/>
          <a:p>
            <a:r>
              <a:rPr lang="en-CA" sz="2400" dirty="0" smtClean="0"/>
              <a:t>SJ -83 horses-exercising over 6 days a week increased EGGD grade&gt;1/4  or odds ratio 3.5/1, currently showing  increased EGGD grade&gt;2/4 or odds ratio 10.2/1, </a:t>
            </a:r>
          </a:p>
          <a:p>
            <a:r>
              <a:rPr lang="en-CA" sz="2400" dirty="0" smtClean="0"/>
              <a:t>competing at the international level decreased the odds of EGGD grade 2&gt;4 by odds ratio of.11. possibly eliminated the worst cases.</a:t>
            </a:r>
          </a:p>
          <a:p>
            <a:endParaRPr lang="en-CA" sz="2400" dirty="0" smtClean="0"/>
          </a:p>
          <a:p>
            <a:r>
              <a:rPr lang="en-CA" sz="2400" dirty="0" smtClean="0"/>
              <a:t>High exercise intensity OG&gt; ¼ increased the odds ratio of grade &gt;1/4 by 2.8</a:t>
            </a:r>
          </a:p>
          <a:p>
            <a:endParaRPr lang="en-CA" sz="2400" dirty="0" smtClean="0"/>
          </a:p>
          <a:p>
            <a:r>
              <a:rPr lang="en-CA" sz="2400" dirty="0" smtClean="0"/>
              <a:t>BP decreased odds ratio of  OG&gt;2/4 for EGGD or 0.1-an </a:t>
            </a:r>
            <a:r>
              <a:rPr lang="en-CA" sz="2400" dirty="0" err="1" smtClean="0"/>
              <a:t>advantge</a:t>
            </a:r>
            <a:endParaRPr lang="en-CA" sz="2400" dirty="0" smtClean="0"/>
          </a:p>
          <a:p>
            <a:endParaRPr lang="en-CA" sz="2400" dirty="0" smtClean="0"/>
          </a:p>
          <a:p>
            <a:r>
              <a:rPr lang="en-CA" sz="2400" dirty="0" smtClean="0"/>
              <a:t>EGGD in 58-OG&gt;1/4 or </a:t>
            </a:r>
          </a:p>
          <a:p>
            <a:r>
              <a:rPr lang="en-CA" sz="2400" dirty="0" smtClean="0"/>
              <a:t>42=OG2/4 </a:t>
            </a:r>
          </a:p>
          <a:p>
            <a:r>
              <a:rPr lang="en-CA" sz="2400" dirty="0" smtClean="0"/>
              <a:t>or 14 =OG3/4 and 4 =OG4/4</a:t>
            </a:r>
          </a:p>
          <a:p>
            <a:r>
              <a:rPr lang="en-CA" sz="2400" dirty="0" smtClean="0"/>
              <a:t>ESGD in 32 -OG&gt;1/4 or 21=OG2/4  or 3=OG3/4    and 0=OG4/4</a:t>
            </a:r>
          </a:p>
          <a:p>
            <a:r>
              <a:rPr lang="en-CA" sz="2400" dirty="0" err="1" smtClean="0"/>
              <a:t>Concurent</a:t>
            </a:r>
            <a:r>
              <a:rPr lang="en-CA" sz="2400" dirty="0" smtClean="0"/>
              <a:t> 28-OG1/4 or 14 =OG2/4 EGGD was associated with ESGD</a:t>
            </a:r>
          </a:p>
          <a:p>
            <a:r>
              <a:rPr lang="en-CA" sz="2400" dirty="0" err="1" smtClean="0"/>
              <a:t>Egus</a:t>
            </a:r>
            <a:r>
              <a:rPr lang="en-CA" sz="2400" dirty="0" smtClean="0"/>
              <a:t>            62 -OG1/4 or 49 OG2/4</a:t>
            </a:r>
          </a:p>
          <a:p>
            <a:r>
              <a:rPr lang="en-CA" sz="2400" dirty="0" smtClean="0"/>
              <a:t>70% over OG¼, EGGD, 51% over OG2/4 vs 46-65% average</a:t>
            </a:r>
          </a:p>
          <a:p>
            <a:endParaRPr lang="en-CA" sz="2400" dirty="0" smtClean="0"/>
          </a:p>
          <a:p>
            <a:endParaRPr lang="en-CA" sz="24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r>
              <a:rPr lang="en-CA" sz="3200" dirty="0" smtClean="0"/>
              <a:t>Show jumpers</a:t>
            </a:r>
            <a:endParaRPr lang="en-CA" sz="3200" dirty="0"/>
          </a:p>
        </p:txBody>
      </p:sp>
      <p:sp>
        <p:nvSpPr>
          <p:cNvPr id="3" name="Content Placeholder 2"/>
          <p:cNvSpPr>
            <a:spLocks noGrp="1"/>
          </p:cNvSpPr>
          <p:nvPr>
            <p:ph idx="1"/>
          </p:nvPr>
        </p:nvSpPr>
        <p:spPr>
          <a:xfrm>
            <a:off x="457200" y="914400"/>
            <a:ext cx="8229600" cy="5715000"/>
          </a:xfrm>
        </p:spPr>
        <p:txBody>
          <a:bodyPr>
            <a:normAutofit lnSpcReduction="10000"/>
          </a:bodyPr>
          <a:lstStyle/>
          <a:p>
            <a:r>
              <a:rPr lang="en-CA" dirty="0" smtClean="0"/>
              <a:t>WB’s more likely to get EGGD vs other breeds</a:t>
            </a:r>
          </a:p>
          <a:p>
            <a:r>
              <a:rPr lang="en-CA" dirty="0" smtClean="0"/>
              <a:t>ESGD  was actually lower =39% ESGD &gt;OG1/4 25% &gt;OG2/4 vs sport ponies =51%  &gt;OG2/4or WB’s =48% &gt;OG2/4?</a:t>
            </a:r>
          </a:p>
          <a:p>
            <a:r>
              <a:rPr lang="en-CA" dirty="0" smtClean="0"/>
              <a:t>Conflicting data EGGD  vs ESGD</a:t>
            </a:r>
          </a:p>
          <a:p>
            <a:r>
              <a:rPr lang="en-CA" dirty="0" smtClean="0"/>
              <a:t>EGGD does not seem to differ across intensity level for endurance horses ?</a:t>
            </a:r>
          </a:p>
          <a:p>
            <a:r>
              <a:rPr lang="en-CA" dirty="0" smtClean="0"/>
              <a:t>Eventing horses do not seem to have a different HR at low vs high level. Higher level 3DE horses have better fitness?</a:t>
            </a:r>
          </a:p>
          <a:p>
            <a:r>
              <a:rPr lang="en-CA" dirty="0" smtClean="0"/>
              <a:t>Horses with EGGD may be eliminated earlier.</a:t>
            </a:r>
          </a:p>
          <a:p>
            <a:endParaRPr lang="en-CA" dirty="0" smtClean="0"/>
          </a:p>
          <a:p>
            <a:endParaRPr lang="en-CA"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a:bodyPr>
          <a:lstStyle/>
          <a:p>
            <a:r>
              <a:rPr lang="en-CA" sz="3200" dirty="0" smtClean="0"/>
              <a:t>Show jumpers</a:t>
            </a:r>
            <a:endParaRPr lang="en-CA" sz="3200" dirty="0"/>
          </a:p>
        </p:txBody>
      </p:sp>
      <p:sp>
        <p:nvSpPr>
          <p:cNvPr id="3" name="Content Placeholder 2"/>
          <p:cNvSpPr>
            <a:spLocks noGrp="1"/>
          </p:cNvSpPr>
          <p:nvPr>
            <p:ph idx="1"/>
          </p:nvPr>
        </p:nvSpPr>
        <p:spPr>
          <a:xfrm>
            <a:off x="457200" y="685800"/>
            <a:ext cx="8229600" cy="5943600"/>
          </a:xfrm>
        </p:spPr>
        <p:txBody>
          <a:bodyPr>
            <a:normAutofit fontScale="92500" lnSpcReduction="20000"/>
          </a:bodyPr>
          <a:lstStyle/>
          <a:p>
            <a:pPr>
              <a:buNone/>
            </a:pPr>
            <a:r>
              <a:rPr lang="en-CA" dirty="0" smtClean="0"/>
              <a:t>    Effect of competition requires research</a:t>
            </a:r>
          </a:p>
          <a:p>
            <a:pPr>
              <a:buNone/>
            </a:pPr>
            <a:endParaRPr lang="en-CA" dirty="0" smtClean="0"/>
          </a:p>
          <a:p>
            <a:r>
              <a:rPr lang="en-CA" dirty="0" smtClean="0"/>
              <a:t>Exercise frequency vs decreased </a:t>
            </a:r>
            <a:r>
              <a:rPr lang="en-CA" dirty="0" err="1" smtClean="0"/>
              <a:t>splanchnic</a:t>
            </a:r>
            <a:r>
              <a:rPr lang="en-CA" dirty="0" smtClean="0"/>
              <a:t> blood flow vs EGGD keep training less than or equal to  5 days /wk</a:t>
            </a:r>
          </a:p>
          <a:p>
            <a:endParaRPr lang="en-CA" dirty="0" smtClean="0"/>
          </a:p>
          <a:p>
            <a:r>
              <a:rPr lang="en-CA" dirty="0" smtClean="0"/>
              <a:t>Exercise increases stress </a:t>
            </a:r>
            <a:r>
              <a:rPr lang="en-CA" dirty="0" err="1" smtClean="0"/>
              <a:t>eg</a:t>
            </a:r>
            <a:r>
              <a:rPr lang="en-CA" dirty="0" smtClean="0"/>
              <a:t> salivary  cortisol. Increased responses to ACTH so stress a factor for EGGD.</a:t>
            </a:r>
          </a:p>
          <a:p>
            <a:r>
              <a:rPr lang="en-CA" dirty="0" smtClean="0"/>
              <a:t>Exposure increased ESGD</a:t>
            </a:r>
          </a:p>
          <a:p>
            <a:endParaRPr lang="en-CA" dirty="0" smtClean="0"/>
          </a:p>
          <a:p>
            <a:r>
              <a:rPr lang="en-CA" dirty="0" smtClean="0"/>
              <a:t>BP decreased risk of ESGD-fiber and saliva/moisture, gastric pH, gastric microbes?</a:t>
            </a:r>
          </a:p>
          <a:p>
            <a:r>
              <a:rPr lang="en-CA" dirty="0" smtClean="0"/>
              <a:t>Endurance EGGD was much higher in season .</a:t>
            </a:r>
          </a:p>
          <a:p>
            <a:endParaRPr lang="en-CA" dirty="0" smtClean="0"/>
          </a:p>
          <a:p>
            <a:endParaRPr lang="en-CA"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CA" smtClean="0"/>
              <a:t>Over –conditioned ponies and horses</a:t>
            </a:r>
            <a:endParaRPr lang="en-CA" dirty="0"/>
          </a:p>
        </p:txBody>
      </p:sp>
      <p:sp>
        <p:nvSpPr>
          <p:cNvPr id="6" name="Content Placeholder 5"/>
          <p:cNvSpPr>
            <a:spLocks noGrp="1"/>
          </p:cNvSpPr>
          <p:nvPr>
            <p:ph sz="half" idx="1"/>
          </p:nvPr>
        </p:nvSpPr>
        <p:spPr/>
        <p:txBody>
          <a:bodyPr>
            <a:normAutofit fontScale="77500" lnSpcReduction="20000"/>
          </a:bodyPr>
          <a:lstStyle/>
          <a:p>
            <a:r>
              <a:rPr lang="en-CA" smtClean="0"/>
              <a:t>Considered over weight if  </a:t>
            </a:r>
          </a:p>
          <a:p>
            <a:r>
              <a:rPr lang="en-CA" smtClean="0"/>
              <a:t>Between 7-9 henneke scale</a:t>
            </a:r>
          </a:p>
          <a:p>
            <a:r>
              <a:rPr lang="en-CA" smtClean="0"/>
              <a:t>Between 4-5 maryland scale</a:t>
            </a:r>
          </a:p>
          <a:p>
            <a:endParaRPr lang="en-CA" smtClean="0"/>
          </a:p>
          <a:p>
            <a:r>
              <a:rPr lang="en-CA" smtClean="0"/>
              <a:t>Excessive fat deposition that can be palpated eg crest pf neck along sides of withers, across the ribs, behind the shoulders, on top of the loin,on sides of the tail head.</a:t>
            </a:r>
          </a:p>
          <a:p>
            <a:endParaRPr lang="en-CA" smtClean="0"/>
          </a:p>
          <a:p>
            <a:r>
              <a:rPr lang="en-CA" smtClean="0"/>
              <a:t>Over conditioning found in 20-51% of populations.</a:t>
            </a:r>
          </a:p>
          <a:p>
            <a:r>
              <a:rPr lang="en-CA" smtClean="0"/>
              <a:t>PAL=54% of laminitis cases </a:t>
            </a:r>
          </a:p>
          <a:p>
            <a:endParaRPr lang="en-CA" dirty="0"/>
          </a:p>
        </p:txBody>
      </p:sp>
      <p:pic>
        <p:nvPicPr>
          <p:cNvPr id="1026" name="Picture 2" descr="C:\Users\ken.OTTERFEED\Pictures\fat arabian horse.jpg"/>
          <p:cNvPicPr>
            <a:picLocks noGrp="1" noChangeAspect="1" noChangeArrowheads="1"/>
          </p:cNvPicPr>
          <p:nvPr>
            <p:ph sz="half" idx="2"/>
          </p:nvPr>
        </p:nvPicPr>
        <p:blipFill>
          <a:blip r:embed="rId2" cstate="print"/>
          <a:srcRect/>
          <a:stretch>
            <a:fillRect/>
          </a:stretch>
        </p:blipFill>
        <p:spPr>
          <a:xfrm>
            <a:off x="4648200" y="2724170"/>
            <a:ext cx="4038600" cy="2278023"/>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a:bodyPr>
          <a:lstStyle/>
          <a:p>
            <a:r>
              <a:rPr lang="en-CA" sz="3200" dirty="0" smtClean="0"/>
              <a:t>ulcers</a:t>
            </a:r>
            <a:endParaRPr lang="en-CA" sz="3200" dirty="0"/>
          </a:p>
        </p:txBody>
      </p:sp>
      <p:sp>
        <p:nvSpPr>
          <p:cNvPr id="3" name="Content Placeholder 2"/>
          <p:cNvSpPr>
            <a:spLocks noGrp="1"/>
          </p:cNvSpPr>
          <p:nvPr>
            <p:ph idx="1"/>
          </p:nvPr>
        </p:nvSpPr>
        <p:spPr>
          <a:xfrm>
            <a:off x="457200" y="685800"/>
            <a:ext cx="8229600" cy="5715000"/>
          </a:xfrm>
        </p:spPr>
        <p:txBody>
          <a:bodyPr>
            <a:normAutofit fontScale="77500" lnSpcReduction="20000"/>
          </a:bodyPr>
          <a:lstStyle/>
          <a:p>
            <a:r>
              <a:rPr lang="en-CA" dirty="0" smtClean="0"/>
              <a:t>95% of elite endurance horses</a:t>
            </a:r>
          </a:p>
          <a:p>
            <a:r>
              <a:rPr lang="en-CA" dirty="0" smtClean="0"/>
              <a:t>90% of race horses </a:t>
            </a:r>
          </a:p>
          <a:p>
            <a:r>
              <a:rPr lang="en-CA" dirty="0" smtClean="0"/>
              <a:t>57% of dressage horses</a:t>
            </a:r>
          </a:p>
          <a:p>
            <a:r>
              <a:rPr lang="en-CA" dirty="0" smtClean="0"/>
              <a:t>10-30% of pleasure horses </a:t>
            </a:r>
          </a:p>
          <a:p>
            <a:r>
              <a:rPr lang="en-CA" dirty="0" smtClean="0"/>
              <a:t>10-40% of wild horses</a:t>
            </a:r>
          </a:p>
          <a:p>
            <a:r>
              <a:rPr lang="en-CA" dirty="0" smtClean="0"/>
              <a:t>70% of weaned foals</a:t>
            </a:r>
          </a:p>
          <a:p>
            <a:endParaRPr lang="en-CA" dirty="0" smtClean="0"/>
          </a:p>
          <a:p>
            <a:r>
              <a:rPr lang="en-CA" dirty="0" smtClean="0"/>
              <a:t>Consider using magnesium oxide as research shows a 30% reduction in fear response with 10 gram magnesium/day.  Fear and stress hormones stimulate acid production.</a:t>
            </a:r>
          </a:p>
          <a:p>
            <a:endParaRPr lang="en-CA" dirty="0" smtClean="0"/>
          </a:p>
          <a:p>
            <a:r>
              <a:rPr lang="en-CA" dirty="0" smtClean="0"/>
              <a:t>An alkalizing agent as well.</a:t>
            </a:r>
          </a:p>
          <a:p>
            <a:endParaRPr lang="en-CA" dirty="0" smtClean="0"/>
          </a:p>
          <a:p>
            <a:r>
              <a:rPr lang="en-CA" dirty="0" smtClean="0"/>
              <a:t>Maximize forage. Minimum forage 1.5% of body weight. </a:t>
            </a:r>
          </a:p>
          <a:p>
            <a:r>
              <a:rPr lang="en-CA" dirty="0" smtClean="0"/>
              <a:t>Consider electrolytes.</a:t>
            </a:r>
            <a:endParaRPr lang="en-CA"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Autofit/>
          </a:bodyPr>
          <a:lstStyle/>
          <a:p>
            <a:r>
              <a:rPr lang="en-CA" sz="3200" dirty="0" smtClean="0"/>
              <a:t>Limiting ulcers</a:t>
            </a:r>
            <a:endParaRPr lang="en-CA" sz="3200" dirty="0"/>
          </a:p>
        </p:txBody>
      </p:sp>
      <p:sp>
        <p:nvSpPr>
          <p:cNvPr id="4" name="Text Placeholder 3"/>
          <p:cNvSpPr>
            <a:spLocks noGrp="1"/>
          </p:cNvSpPr>
          <p:nvPr>
            <p:ph idx="1"/>
          </p:nvPr>
        </p:nvSpPr>
        <p:spPr>
          <a:xfrm>
            <a:off x="457200" y="609600"/>
            <a:ext cx="8229600" cy="6019800"/>
          </a:xfrm>
        </p:spPr>
        <p:txBody>
          <a:bodyPr>
            <a:noAutofit/>
          </a:bodyPr>
          <a:lstStyle/>
          <a:p>
            <a:r>
              <a:rPr lang="en-CA" sz="2800" dirty="0" smtClean="0"/>
              <a:t>Signs= poor appetite or fussy eating, grind the teeth, cinchy or sensitive in the girth area, poor performance, NSAIDS, </a:t>
            </a:r>
          </a:p>
          <a:p>
            <a:r>
              <a:rPr lang="en-CA" sz="2800" dirty="0" smtClean="0"/>
              <a:t>  Ulcers occur in any horse in stalls with no turn out, or fed large grain meals. Movement stimulates gut motility.</a:t>
            </a:r>
          </a:p>
          <a:p>
            <a:pPr>
              <a:buNone/>
            </a:pPr>
            <a:endParaRPr lang="en-CA" sz="2800" dirty="0" smtClean="0"/>
          </a:p>
          <a:p>
            <a:r>
              <a:rPr lang="en-CA" sz="2800" dirty="0" smtClean="0"/>
              <a:t>Large grain meals may get fermented in the stomach producing VFA’s or LA, or pass through into the large intestine and undergo fermentation by acid loving bacteria to LA. Excess sugar and starch  cause acidosis . “Leaky gut” may occur resulting in system wide  metabolic upset including  SIRS and laminitis.</a:t>
            </a:r>
          </a:p>
          <a:p>
            <a:r>
              <a:rPr lang="en-CA" sz="2800" dirty="0" smtClean="0"/>
              <a:t>.</a:t>
            </a:r>
            <a:endParaRPr lang="en-CA" sz="28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r>
              <a:rPr lang="en-CA" sz="3200" dirty="0" smtClean="0"/>
              <a:t>Limiting ulcers</a:t>
            </a:r>
            <a:endParaRPr lang="en-CA" sz="3200" dirty="0"/>
          </a:p>
        </p:txBody>
      </p:sp>
      <p:sp>
        <p:nvSpPr>
          <p:cNvPr id="4" name="Text Placeholder 3"/>
          <p:cNvSpPr>
            <a:spLocks noGrp="1"/>
          </p:cNvSpPr>
          <p:nvPr>
            <p:ph idx="1"/>
          </p:nvPr>
        </p:nvSpPr>
        <p:spPr>
          <a:xfrm>
            <a:off x="457200" y="914400"/>
            <a:ext cx="8229600" cy="5715000"/>
          </a:xfrm>
        </p:spPr>
        <p:txBody>
          <a:bodyPr>
            <a:normAutofit/>
          </a:bodyPr>
          <a:lstStyle/>
          <a:p>
            <a:r>
              <a:rPr lang="en-CA" sz="2400" dirty="0" smtClean="0"/>
              <a:t>Fat as part of the diet reduces acid fermentation and slows gastric emptying.</a:t>
            </a:r>
          </a:p>
          <a:p>
            <a:endParaRPr lang="en-CA" sz="2400" dirty="0" smtClean="0"/>
          </a:p>
          <a:p>
            <a:r>
              <a:rPr lang="en-CA" sz="2400" dirty="0" smtClean="0"/>
              <a:t> Omega 6 fatty acids promote mucous production by the cells lining the glandular area  via prostaglandins and may help prevent ulcers, omega 3 fatty acids reduce inflammation and promote immune function.</a:t>
            </a:r>
          </a:p>
          <a:p>
            <a:endParaRPr lang="en-CA" sz="2400" dirty="0" smtClean="0"/>
          </a:p>
          <a:p>
            <a:r>
              <a:rPr lang="en-CA" sz="2400" dirty="0" smtClean="0"/>
              <a:t>Avoid stress. Adrenaline or cortisone (stress /fear hormones) stimulate acid production. The new facial expression systems!</a:t>
            </a:r>
          </a:p>
          <a:p>
            <a:endParaRPr lang="en-CA" sz="2400" dirty="0" smtClean="0"/>
          </a:p>
          <a:p>
            <a:r>
              <a:rPr lang="en-CA" sz="2400" dirty="0" smtClean="0"/>
              <a:t>Add super fibers like beet pulp and soy hulls as part of the energy to reduce the need to digest higher levels of grains for energy., plus improves water holding capacity.</a:t>
            </a:r>
            <a:endParaRPr lang="en-CA" sz="24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7400" y="304800"/>
            <a:ext cx="3276600" cy="1619250"/>
          </a:xfrm>
        </p:spPr>
        <p:txBody>
          <a:bodyPr/>
          <a:lstStyle/>
          <a:p>
            <a:r>
              <a:rPr lang="en-CA" sz="2400" dirty="0" smtClean="0"/>
              <a:t>Stomach-use hays that promote chewing and maximize pasture turn out</a:t>
            </a:r>
            <a:r>
              <a:rPr lang="en-CA" dirty="0" smtClean="0"/>
              <a:t>.</a:t>
            </a:r>
            <a:endParaRPr lang="en-CA" dirty="0"/>
          </a:p>
        </p:txBody>
      </p:sp>
      <p:sp>
        <p:nvSpPr>
          <p:cNvPr id="4" name="Text Placeholder 3"/>
          <p:cNvSpPr>
            <a:spLocks noGrp="1"/>
          </p:cNvSpPr>
          <p:nvPr>
            <p:ph type="body" sz="half" idx="2"/>
          </p:nvPr>
        </p:nvSpPr>
        <p:spPr>
          <a:xfrm>
            <a:off x="228600" y="228600"/>
            <a:ext cx="4495800" cy="6248400"/>
          </a:xfrm>
        </p:spPr>
        <p:txBody>
          <a:bodyPr>
            <a:normAutofit fontScale="85000" lnSpcReduction="20000"/>
          </a:bodyPr>
          <a:lstStyle/>
          <a:p>
            <a:r>
              <a:rPr lang="en-CA" sz="2400" b="1" dirty="0" smtClean="0"/>
              <a:t>Select hays with some crunch or chew factor for good gut health.</a:t>
            </a:r>
          </a:p>
          <a:p>
            <a:endParaRPr lang="en-CA" sz="2400" b="1" dirty="0" smtClean="0"/>
          </a:p>
          <a:p>
            <a:r>
              <a:rPr lang="en-CA" sz="2400" b="1" dirty="0" smtClean="0"/>
              <a:t>Micro organisms  may be present in upper area if pH over 4</a:t>
            </a:r>
          </a:p>
          <a:p>
            <a:r>
              <a:rPr lang="en-CA" sz="2400" b="1" dirty="0" smtClean="0"/>
              <a:t>If pH drops below 4 in the upper area, that mucosa may ulcerate as it has no mucus lining for  protection.</a:t>
            </a:r>
          </a:p>
          <a:p>
            <a:endParaRPr lang="en-CA" sz="2400" b="1" dirty="0" smtClean="0"/>
          </a:p>
          <a:p>
            <a:r>
              <a:rPr lang="en-CA" sz="2400" b="1" dirty="0" smtClean="0"/>
              <a:t>Limit grains to 1.5 kg  (old max 2.25 kg?) per meal and 1% BW as grain maximum intakes/day. Feed little and often. Starch max 3 grams/kg Body weight/meal</a:t>
            </a:r>
          </a:p>
          <a:p>
            <a:endParaRPr lang="en-CA" sz="2400" b="1" dirty="0" smtClean="0"/>
          </a:p>
          <a:p>
            <a:r>
              <a:rPr lang="en-CA" sz="2400" b="1" dirty="0" smtClean="0"/>
              <a:t>Feeding alfalfa hay will help provide some protection against the acid challenge. Possibly through buffering effects of calcium and protein and potassium.</a:t>
            </a:r>
          </a:p>
          <a:p>
            <a:endParaRPr lang="en-CA" sz="2400" b="1" dirty="0" smtClean="0"/>
          </a:p>
          <a:p>
            <a:r>
              <a:rPr lang="en-CA" sz="2400" b="1" dirty="0" smtClean="0"/>
              <a:t>Use timing of alfalfa.</a:t>
            </a:r>
          </a:p>
          <a:p>
            <a:endParaRPr lang="en-CA" sz="2400" dirty="0" smtClean="0"/>
          </a:p>
        </p:txBody>
      </p:sp>
      <p:pic>
        <p:nvPicPr>
          <p:cNvPr id="1027" name="Picture 3" descr="C:\Users\ken.OTTERFEED\Pictures\fence cartoon.jpg"/>
          <p:cNvPicPr>
            <a:picLocks noGrp="1" noChangeAspect="1" noChangeArrowheads="1"/>
          </p:cNvPicPr>
          <p:nvPr>
            <p:ph idx="1"/>
          </p:nvPr>
        </p:nvPicPr>
        <p:blipFill>
          <a:blip r:embed="rId2" cstate="print"/>
          <a:srcRect/>
          <a:stretch>
            <a:fillRect/>
          </a:stretch>
        </p:blipFill>
        <p:spPr bwMode="auto">
          <a:xfrm>
            <a:off x="4800600" y="2057400"/>
            <a:ext cx="4406030" cy="350520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a:bodyPr>
          <a:lstStyle/>
          <a:p>
            <a:r>
              <a:rPr lang="en-CA" sz="3200" dirty="0" smtClean="0"/>
              <a:t>ulcers</a:t>
            </a:r>
            <a:endParaRPr lang="en-CA" sz="3200" dirty="0"/>
          </a:p>
        </p:txBody>
      </p:sp>
      <p:sp>
        <p:nvSpPr>
          <p:cNvPr id="3" name="Content Placeholder 2"/>
          <p:cNvSpPr>
            <a:spLocks noGrp="1"/>
          </p:cNvSpPr>
          <p:nvPr>
            <p:ph idx="1"/>
          </p:nvPr>
        </p:nvSpPr>
        <p:spPr>
          <a:xfrm>
            <a:off x="457200" y="685800"/>
            <a:ext cx="8229600" cy="5943600"/>
          </a:xfrm>
        </p:spPr>
        <p:txBody>
          <a:bodyPr>
            <a:normAutofit fontScale="70000" lnSpcReduction="20000"/>
          </a:bodyPr>
          <a:lstStyle/>
          <a:p>
            <a:r>
              <a:rPr lang="en-CA" dirty="0" smtClean="0"/>
              <a:t>Ulcers can affect appetite, behavior and performance</a:t>
            </a:r>
          </a:p>
          <a:p>
            <a:endParaRPr lang="en-CA" dirty="0" smtClean="0"/>
          </a:p>
          <a:p>
            <a:r>
              <a:rPr lang="en-CA" dirty="0" smtClean="0"/>
              <a:t>Keep hay, water and loose salt  in front 24/7 if possible</a:t>
            </a:r>
          </a:p>
          <a:p>
            <a:endParaRPr lang="en-CA" dirty="0" smtClean="0"/>
          </a:p>
          <a:p>
            <a:r>
              <a:rPr lang="en-CA" dirty="0" smtClean="0"/>
              <a:t>Maximize roughage. Provide 1.5% BW as hay minimum, with 1% body weight as long hay.</a:t>
            </a:r>
          </a:p>
          <a:p>
            <a:r>
              <a:rPr lang="en-CA" dirty="0" smtClean="0"/>
              <a:t>Use small frequent grain meals. Possibly 1.5 kg/meal as grains.</a:t>
            </a:r>
          </a:p>
          <a:p>
            <a:endParaRPr lang="en-CA" dirty="0" smtClean="0"/>
          </a:p>
          <a:p>
            <a:r>
              <a:rPr lang="en-CA" dirty="0" smtClean="0"/>
              <a:t>Ant- acids have limited value. Acid blockers such as Omeprazole do work.</a:t>
            </a:r>
          </a:p>
          <a:p>
            <a:endParaRPr lang="en-CA" dirty="0" smtClean="0"/>
          </a:p>
          <a:p>
            <a:r>
              <a:rPr lang="en-CA" dirty="0" smtClean="0"/>
              <a:t>Ulcers can develop in 5 days or less.</a:t>
            </a:r>
          </a:p>
          <a:p>
            <a:endParaRPr lang="en-CA" dirty="0" smtClean="0"/>
          </a:p>
          <a:p>
            <a:r>
              <a:rPr lang="en-CA" dirty="0" smtClean="0"/>
              <a:t>Exercise itself causes the acid portion of the stomach to get pushed up into the unprotected area. Dr. Hilary Clayton</a:t>
            </a:r>
          </a:p>
          <a:p>
            <a:r>
              <a:rPr lang="en-CA" dirty="0" smtClean="0"/>
              <a:t>Cribbing behavior creates ulcers.</a:t>
            </a:r>
          </a:p>
          <a:p>
            <a:r>
              <a:rPr lang="en-CA" dirty="0" smtClean="0"/>
              <a:t>Gastric ulcers are probably occurring with hind gut ulcers.</a:t>
            </a:r>
          </a:p>
          <a:p>
            <a:endParaRPr lang="en-CA"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0" y="0"/>
            <a:ext cx="3429000" cy="1066800"/>
          </a:xfrm>
        </p:spPr>
        <p:txBody>
          <a:bodyPr/>
          <a:lstStyle/>
          <a:p>
            <a:r>
              <a:rPr lang="en-CA" dirty="0" smtClean="0"/>
              <a:t>The incretins-the entero </a:t>
            </a:r>
            <a:r>
              <a:rPr lang="en-CA" dirty="0" err="1" smtClean="0"/>
              <a:t>insulinary</a:t>
            </a:r>
            <a:r>
              <a:rPr lang="en-CA" dirty="0" smtClean="0"/>
              <a:t> effects</a:t>
            </a:r>
            <a:endParaRPr lang="en-CA" dirty="0"/>
          </a:p>
        </p:txBody>
      </p:sp>
      <p:sp>
        <p:nvSpPr>
          <p:cNvPr id="4" name="Text Placeholder 3"/>
          <p:cNvSpPr>
            <a:spLocks noGrp="1"/>
          </p:cNvSpPr>
          <p:nvPr>
            <p:ph type="body" sz="half" idx="2"/>
          </p:nvPr>
        </p:nvSpPr>
        <p:spPr>
          <a:xfrm>
            <a:off x="0" y="0"/>
            <a:ext cx="5257800" cy="6553200"/>
          </a:xfrm>
        </p:spPr>
        <p:txBody>
          <a:bodyPr>
            <a:normAutofit fontScale="85000" lnSpcReduction="10000"/>
          </a:bodyPr>
          <a:lstStyle/>
          <a:p>
            <a:r>
              <a:rPr lang="en-CA" sz="2400" dirty="0" smtClean="0"/>
              <a:t>Special cells in the small intestine sense the presence of sugars . GIP and GLP-1  stimulate insulin production before the glucose is actually being absorbed and increasing in the blood. </a:t>
            </a:r>
          </a:p>
          <a:p>
            <a:endParaRPr lang="en-CA" sz="2400" dirty="0" smtClean="0"/>
          </a:p>
          <a:p>
            <a:r>
              <a:rPr lang="en-CA" sz="2400" dirty="0" smtClean="0"/>
              <a:t>This allows tight control of blood glucose levels .</a:t>
            </a:r>
          </a:p>
          <a:p>
            <a:endParaRPr lang="en-CA" sz="2400" dirty="0" smtClean="0"/>
          </a:p>
          <a:p>
            <a:r>
              <a:rPr lang="en-CA" sz="2400" dirty="0" smtClean="0"/>
              <a:t>GLP-2 while not </a:t>
            </a:r>
            <a:r>
              <a:rPr lang="en-CA" sz="2400" dirty="0" err="1" smtClean="0"/>
              <a:t>insulinogenic</a:t>
            </a:r>
            <a:r>
              <a:rPr lang="en-CA" sz="2400" dirty="0" smtClean="0"/>
              <a:t> has an </a:t>
            </a:r>
            <a:r>
              <a:rPr lang="en-CA" sz="2400" dirty="0" err="1" smtClean="0"/>
              <a:t>intestinotrophic</a:t>
            </a:r>
            <a:r>
              <a:rPr lang="en-CA" sz="2400" dirty="0" smtClean="0"/>
              <a:t> function  enhancing glucose absorption. </a:t>
            </a:r>
          </a:p>
          <a:p>
            <a:r>
              <a:rPr lang="en-CA" sz="2400" dirty="0" smtClean="0"/>
              <a:t>A possible target for therapeutic control of ID/laminitis.</a:t>
            </a:r>
          </a:p>
          <a:p>
            <a:endParaRPr lang="en-CA" sz="2400" dirty="0" smtClean="0"/>
          </a:p>
          <a:p>
            <a:r>
              <a:rPr lang="en-CA" sz="2400" dirty="0" smtClean="0"/>
              <a:t>ID is a common and poorly understood disorder that increases the risk of laminitis. </a:t>
            </a:r>
          </a:p>
          <a:p>
            <a:endParaRPr lang="en-CA" sz="2400" dirty="0" smtClean="0"/>
          </a:p>
          <a:p>
            <a:r>
              <a:rPr lang="en-CA" sz="2400" dirty="0" smtClean="0"/>
              <a:t>Spanish breeds among others may have an enhanced incretin effect and temporary HI.</a:t>
            </a:r>
          </a:p>
          <a:p>
            <a:endParaRPr lang="en-CA" sz="2400" dirty="0" smtClean="0"/>
          </a:p>
          <a:p>
            <a:r>
              <a:rPr lang="en-CA" sz="2400" dirty="0" smtClean="0"/>
              <a:t>ID may relate to obesity and system wide inflammation , including laminitis.</a:t>
            </a:r>
          </a:p>
          <a:p>
            <a:endParaRPr lang="en-CA" sz="2400" dirty="0" smtClean="0"/>
          </a:p>
        </p:txBody>
      </p:sp>
      <p:pic>
        <p:nvPicPr>
          <p:cNvPr id="4098" name="Picture 2" descr="C:\Users\ken.OTTERFEED\Pictures\digestice tract.jpg"/>
          <p:cNvPicPr>
            <a:picLocks noGrp="1" noChangeAspect="1" noChangeArrowheads="1"/>
          </p:cNvPicPr>
          <p:nvPr>
            <p:ph idx="1"/>
          </p:nvPr>
        </p:nvPicPr>
        <p:blipFill>
          <a:blip r:embed="rId2" cstate="print"/>
          <a:srcRect/>
          <a:stretch>
            <a:fillRect/>
          </a:stretch>
        </p:blipFill>
        <p:spPr bwMode="auto">
          <a:xfrm>
            <a:off x="5318200" y="1295400"/>
            <a:ext cx="3521000" cy="5420766"/>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273050"/>
            <a:ext cx="3962400" cy="2012950"/>
          </a:xfrm>
        </p:spPr>
        <p:txBody>
          <a:bodyPr>
            <a:normAutofit fontScale="90000"/>
          </a:bodyPr>
          <a:lstStyle/>
          <a:p>
            <a:r>
              <a:rPr lang="en-CA" sz="2400" dirty="0" smtClean="0"/>
              <a:t>Small intestine-21 m long</a:t>
            </a:r>
            <a:br>
              <a:rPr lang="en-CA" sz="2400" dirty="0" smtClean="0"/>
            </a:br>
            <a:r>
              <a:rPr lang="en-CA" sz="2400" dirty="0"/>
              <a:t> </a:t>
            </a:r>
            <a:r>
              <a:rPr lang="en-CA" sz="2400" dirty="0" smtClean="0"/>
              <a:t>                          -55-70 liters</a:t>
            </a:r>
            <a:br>
              <a:rPr lang="en-CA" sz="2400" dirty="0" smtClean="0"/>
            </a:br>
            <a:r>
              <a:rPr lang="en-CA" sz="2400" dirty="0"/>
              <a:t> </a:t>
            </a:r>
            <a:r>
              <a:rPr lang="en-CA" sz="2400" dirty="0" smtClean="0"/>
              <a:t>                           -28-30% of git</a:t>
            </a:r>
            <a:br>
              <a:rPr lang="en-CA" sz="2400" dirty="0" smtClean="0"/>
            </a:br>
            <a:r>
              <a:rPr lang="en-CA" sz="2400" dirty="0" smtClean="0"/>
              <a:t>food moves through quite quickly at 1 ft/minute.</a:t>
            </a:r>
            <a:br>
              <a:rPr lang="en-CA" sz="2400" dirty="0" smtClean="0"/>
            </a:br>
            <a:endParaRPr lang="en-CA" sz="2400" dirty="0"/>
          </a:p>
        </p:txBody>
      </p:sp>
      <p:sp>
        <p:nvSpPr>
          <p:cNvPr id="4" name="Text Placeholder 3"/>
          <p:cNvSpPr>
            <a:spLocks noGrp="1"/>
          </p:cNvSpPr>
          <p:nvPr>
            <p:ph type="body" sz="half" idx="2"/>
          </p:nvPr>
        </p:nvSpPr>
        <p:spPr>
          <a:xfrm>
            <a:off x="228600" y="228600"/>
            <a:ext cx="4724400" cy="6324600"/>
          </a:xfrm>
        </p:spPr>
        <p:txBody>
          <a:bodyPr>
            <a:normAutofit fontScale="92500" lnSpcReduction="10000"/>
          </a:bodyPr>
          <a:lstStyle/>
          <a:p>
            <a:r>
              <a:rPr lang="en-CA" sz="2400" b="1" dirty="0" smtClean="0"/>
              <a:t>First  the duodenum then to longest section the jejunum then ileum.</a:t>
            </a:r>
          </a:p>
          <a:p>
            <a:r>
              <a:rPr lang="en-CA" sz="2400" b="1" dirty="0" smtClean="0"/>
              <a:t> Enzymatic digestion produces additional amino acids, sugars and other nutrients absorbed in the latter regions of the jejunum and ileum .</a:t>
            </a:r>
          </a:p>
          <a:p>
            <a:endParaRPr lang="en-CA" sz="2400" b="1" dirty="0" smtClean="0"/>
          </a:p>
          <a:p>
            <a:r>
              <a:rPr lang="en-CA" sz="2400" b="1" dirty="0" smtClean="0"/>
              <a:t>Lower levels of amylase than other species.</a:t>
            </a:r>
          </a:p>
          <a:p>
            <a:endParaRPr lang="en-CA" sz="2400" b="1" dirty="0" smtClean="0"/>
          </a:p>
          <a:p>
            <a:r>
              <a:rPr lang="en-CA" sz="2400" b="1" dirty="0" smtClean="0"/>
              <a:t>Feed only stays 1-2.5 hours in the stomach and small intestine. </a:t>
            </a:r>
          </a:p>
          <a:p>
            <a:endParaRPr lang="en-CA" sz="2400" b="1" dirty="0" smtClean="0"/>
          </a:p>
          <a:p>
            <a:r>
              <a:rPr lang="en-CA" sz="2400" b="1" dirty="0" smtClean="0"/>
              <a:t>Possibly why  less starch tolerant and difficult to reload muscle glycogen compared to man ? Horses  take 72 hrs to reload glycogen vs man 24 hours. Yet skeletal muscle is higher in initial glycogen content than in man?</a:t>
            </a:r>
          </a:p>
          <a:p>
            <a:endParaRPr lang="en-CA" sz="1800" dirty="0"/>
          </a:p>
          <a:p>
            <a:endParaRPr lang="en-CA" sz="1800" dirty="0"/>
          </a:p>
        </p:txBody>
      </p:sp>
      <p:pic>
        <p:nvPicPr>
          <p:cNvPr id="4098" name="Picture 2" descr="Image result for picture horse small intestine">
            <a:hlinkClick r:id="rId2"/>
          </p:cNvPr>
          <p:cNvPicPr>
            <a:picLocks noChangeAspect="1" noChangeArrowheads="1"/>
          </p:cNvPicPr>
          <p:nvPr/>
        </p:nvPicPr>
        <p:blipFill>
          <a:blip r:embed="rId3" cstate="print"/>
          <a:srcRect/>
          <a:stretch>
            <a:fillRect/>
          </a:stretch>
        </p:blipFill>
        <p:spPr bwMode="auto">
          <a:xfrm>
            <a:off x="4953000" y="2133600"/>
            <a:ext cx="4191000" cy="2915112"/>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639762"/>
          </a:xfrm>
        </p:spPr>
        <p:txBody>
          <a:bodyPr>
            <a:normAutofit fontScale="90000"/>
          </a:bodyPr>
          <a:lstStyle/>
          <a:p>
            <a:r>
              <a:rPr lang="en-CA" dirty="0" smtClean="0"/>
              <a:t>Limited Starch Digestion = issues </a:t>
            </a:r>
            <a:endParaRPr lang="en-CA" dirty="0"/>
          </a:p>
        </p:txBody>
      </p:sp>
      <p:sp>
        <p:nvSpPr>
          <p:cNvPr id="4" name="Text Placeholder 3"/>
          <p:cNvSpPr>
            <a:spLocks noGrp="1"/>
          </p:cNvSpPr>
          <p:nvPr>
            <p:ph idx="1"/>
          </p:nvPr>
        </p:nvSpPr>
        <p:spPr>
          <a:xfrm>
            <a:off x="228600" y="685800"/>
            <a:ext cx="8686800" cy="5867400"/>
          </a:xfrm>
        </p:spPr>
        <p:txBody>
          <a:bodyPr>
            <a:noAutofit/>
          </a:bodyPr>
          <a:lstStyle/>
          <a:p>
            <a:r>
              <a:rPr lang="en-CA" sz="2400" b="1" dirty="0" smtClean="0"/>
              <a:t>A 300 lb pig can digest more starch than a 1000  lb horse.</a:t>
            </a:r>
          </a:p>
          <a:p>
            <a:r>
              <a:rPr lang="en-CA" sz="2400" b="1" dirty="0" smtClean="0"/>
              <a:t>Hind gut -Vulnerable to starch over load.  </a:t>
            </a:r>
          </a:p>
          <a:p>
            <a:r>
              <a:rPr lang="en-CA" sz="2400" b="1" dirty="0" smtClean="0"/>
              <a:t>Max starch  1-1.5 grams per kg  bw /meal</a:t>
            </a:r>
          </a:p>
          <a:p>
            <a:r>
              <a:rPr lang="en-CA" sz="2400" b="1" dirty="0" smtClean="0"/>
              <a:t>Max  concentrate per meal  5 lbs old recommendation. Possibly 1.5 kg ideal.</a:t>
            </a:r>
          </a:p>
          <a:p>
            <a:r>
              <a:rPr lang="en-CA" sz="2400" b="1" dirty="0" smtClean="0"/>
              <a:t>Max concentrate per day= 1% BWT. 10 lbs /1,000 lbs</a:t>
            </a:r>
          </a:p>
          <a:p>
            <a:pPr>
              <a:buNone/>
            </a:pPr>
            <a:r>
              <a:rPr lang="en-CA" sz="2400" b="1" dirty="0" smtClean="0"/>
              <a:t>     The starch and sugar in Grain escaping to the hind gut is fermented to lactic acid by gram + bacteria who thrive on sugar and starch. A large amount of LA will drop pH which may kill off fiber digesting  gram – bacteria who release harmful substances like exotoxins, </a:t>
            </a:r>
            <a:r>
              <a:rPr lang="en-CA" sz="2400" b="1" dirty="0" err="1" smtClean="0"/>
              <a:t>endotoxin</a:t>
            </a:r>
            <a:r>
              <a:rPr lang="en-CA" sz="2400" b="1" dirty="0" smtClean="0"/>
              <a:t> (LPS) , biogenic amines and other compounds causing diarrhea and damaging the gut lining (leaky gut).  Products from the gut absorbed into the blood stream  may  alter vascular function or trigger laminitis or colic  or SIRS, and affect the brain and behavior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639762"/>
          </a:xfrm>
        </p:spPr>
        <p:txBody>
          <a:bodyPr>
            <a:normAutofit fontScale="90000"/>
          </a:bodyPr>
          <a:lstStyle/>
          <a:p>
            <a:r>
              <a:rPr lang="en-CA" dirty="0" smtClean="0"/>
              <a:t>Limited Starch Digestion = issues </a:t>
            </a:r>
            <a:endParaRPr lang="en-CA" dirty="0"/>
          </a:p>
        </p:txBody>
      </p:sp>
      <p:sp>
        <p:nvSpPr>
          <p:cNvPr id="4" name="Text Placeholder 3"/>
          <p:cNvSpPr>
            <a:spLocks noGrp="1"/>
          </p:cNvSpPr>
          <p:nvPr>
            <p:ph idx="1"/>
          </p:nvPr>
        </p:nvSpPr>
        <p:spPr>
          <a:xfrm>
            <a:off x="228600" y="685800"/>
            <a:ext cx="8686800" cy="5867400"/>
          </a:xfrm>
        </p:spPr>
        <p:txBody>
          <a:bodyPr>
            <a:noAutofit/>
          </a:bodyPr>
          <a:lstStyle/>
          <a:p>
            <a:pPr marL="0" indent="0">
              <a:buNone/>
            </a:pPr>
            <a:r>
              <a:rPr lang="en-CA" sz="2400" b="1" dirty="0" smtClean="0"/>
              <a:t> The starch and sugar in Grain or fructans in grass escaping to the hind gut is fermented to propionic acid and lactic acid by gram + bacteria who thrive on sugar and starch. </a:t>
            </a:r>
          </a:p>
          <a:p>
            <a:pPr marL="0" indent="0">
              <a:buNone/>
            </a:pPr>
            <a:endParaRPr lang="en-CA" sz="2400" b="1" dirty="0" smtClean="0"/>
          </a:p>
          <a:p>
            <a:pPr marL="0" indent="0">
              <a:buNone/>
            </a:pPr>
            <a:r>
              <a:rPr lang="en-CA" sz="2400" b="1" dirty="0" smtClean="0"/>
              <a:t>Propionic acid is a </a:t>
            </a:r>
            <a:r>
              <a:rPr lang="en-CA" sz="2400" b="1" dirty="0" err="1" smtClean="0"/>
              <a:t>glucogenic</a:t>
            </a:r>
            <a:r>
              <a:rPr lang="en-CA" sz="2400" b="1" dirty="0" smtClean="0"/>
              <a:t> fatty acid </a:t>
            </a:r>
          </a:p>
          <a:p>
            <a:pPr marL="0" indent="0">
              <a:buNone/>
            </a:pPr>
            <a:endParaRPr lang="en-CA" sz="2400" b="1" dirty="0" smtClean="0"/>
          </a:p>
          <a:p>
            <a:pPr marL="0" indent="0">
              <a:buNone/>
            </a:pPr>
            <a:r>
              <a:rPr lang="en-CA" sz="2400" b="1" dirty="0" smtClean="0"/>
              <a:t>A  large amount of LA will drop pH  and damage the lining  of the digestive tract. Excess  lactic acid may kill off fiber digesting bacteria or gram – bacteria who release harmful substances like exotoxins, </a:t>
            </a:r>
            <a:r>
              <a:rPr lang="en-CA" sz="2400" b="1" dirty="0" err="1" smtClean="0"/>
              <a:t>endotoxin</a:t>
            </a:r>
            <a:r>
              <a:rPr lang="en-CA" sz="2400" b="1" dirty="0" smtClean="0"/>
              <a:t> (LPS) , biogenic amines and other compounds causing diarrhea and damaging the gut lining (leaky gut).  </a:t>
            </a:r>
          </a:p>
          <a:p>
            <a:pPr marL="0" indent="0">
              <a:buNone/>
            </a:pPr>
            <a:endParaRPr lang="en-CA" sz="2400" b="1" dirty="0" smtClean="0"/>
          </a:p>
          <a:p>
            <a:pPr marL="0" indent="0">
              <a:buNone/>
            </a:pPr>
            <a:r>
              <a:rPr lang="en-CA" sz="2400" b="1" dirty="0" smtClean="0"/>
              <a:t>Products from the gut absorbed into the blood stream  may  alter vascular function or trigger laminitis or colic  or SIRS, and affect the brain and behavior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1600" y="273050"/>
            <a:ext cx="3581400" cy="2470150"/>
          </a:xfrm>
        </p:spPr>
        <p:txBody>
          <a:bodyPr>
            <a:noAutofit/>
          </a:bodyPr>
          <a:lstStyle/>
          <a:p>
            <a:r>
              <a:rPr lang="en-CA" sz="2400" dirty="0" smtClean="0"/>
              <a:t>The small intestine</a:t>
            </a:r>
            <a:br>
              <a:rPr lang="en-CA" sz="2400" dirty="0" smtClean="0"/>
            </a:br>
            <a:r>
              <a:rPr lang="en-CA" sz="2400" dirty="0" smtClean="0"/>
              <a:t>Feed only remains 3-4 hours  max</a:t>
            </a:r>
          </a:p>
        </p:txBody>
      </p:sp>
      <p:sp>
        <p:nvSpPr>
          <p:cNvPr id="4" name="Text Placeholder 3"/>
          <p:cNvSpPr>
            <a:spLocks noGrp="1"/>
          </p:cNvSpPr>
          <p:nvPr>
            <p:ph type="body" sz="half" idx="2"/>
          </p:nvPr>
        </p:nvSpPr>
        <p:spPr>
          <a:xfrm>
            <a:off x="457200" y="381000"/>
            <a:ext cx="4724400" cy="6096000"/>
          </a:xfrm>
        </p:spPr>
        <p:txBody>
          <a:bodyPr>
            <a:normAutofit fontScale="92500" lnSpcReduction="10000"/>
          </a:bodyPr>
          <a:lstStyle/>
          <a:p>
            <a:r>
              <a:rPr lang="en-CA" sz="2400" dirty="0" smtClean="0"/>
              <a:t>Pancreatic juice has some alkali and bicarbonate</a:t>
            </a:r>
            <a:r>
              <a:rPr lang="en-CA" sz="3200" dirty="0" smtClean="0"/>
              <a:t>. </a:t>
            </a:r>
          </a:p>
          <a:p>
            <a:r>
              <a:rPr lang="en-CA" sz="2400" dirty="0" smtClean="0"/>
              <a:t>30-60% of CHO digested  and almost all amino acids in small intestine. </a:t>
            </a:r>
          </a:p>
          <a:p>
            <a:r>
              <a:rPr lang="en-CA" sz="2400" dirty="0" smtClean="0"/>
              <a:t>Fat soluble vitamins minerals and trace minerals are absorbed here.</a:t>
            </a:r>
          </a:p>
          <a:p>
            <a:endParaRPr lang="en-CA" sz="2400" dirty="0" smtClean="0"/>
          </a:p>
          <a:p>
            <a:r>
              <a:rPr lang="en-CA" sz="2400" dirty="0" smtClean="0"/>
              <a:t> A 300 lb pig can digest more starch than a 1000  lb horse.</a:t>
            </a:r>
          </a:p>
          <a:p>
            <a:r>
              <a:rPr lang="en-CA" sz="2400" dirty="0" smtClean="0"/>
              <a:t>Hind gut -Vulnerable to starch over load.  </a:t>
            </a:r>
          </a:p>
          <a:p>
            <a:r>
              <a:rPr lang="en-CA" sz="2400" dirty="0" smtClean="0"/>
              <a:t>Max starch  1-1.5 grams per kg  bw /meal</a:t>
            </a:r>
          </a:p>
          <a:p>
            <a:r>
              <a:rPr lang="en-CA" sz="2400" dirty="0" smtClean="0"/>
              <a:t>Max  concentrate per meal  5 lbs old recommendation. Possibly 1.5 kg ideal.</a:t>
            </a:r>
          </a:p>
          <a:p>
            <a:r>
              <a:rPr lang="en-CA" sz="2400" dirty="0" smtClean="0"/>
              <a:t>Max concentrate per day= 1% BWT. 10 lbs /1000 lbs.</a:t>
            </a:r>
          </a:p>
          <a:p>
            <a:endParaRPr lang="en-CA" sz="1800" dirty="0" smtClean="0"/>
          </a:p>
          <a:p>
            <a:endParaRPr lang="en-CA" sz="1800" dirty="0"/>
          </a:p>
          <a:p>
            <a:endParaRPr lang="en-CA" sz="1800" dirty="0" smtClean="0"/>
          </a:p>
          <a:p>
            <a:endParaRPr lang="en-CA" sz="1800" dirty="0" smtClean="0"/>
          </a:p>
          <a:p>
            <a:endParaRPr lang="en-CA" sz="1800" dirty="0"/>
          </a:p>
        </p:txBody>
      </p:sp>
      <p:pic>
        <p:nvPicPr>
          <p:cNvPr id="5122" name="Picture 2" descr="C:\Users\ken.OTTERFEED\Pictures\cecum.gif"/>
          <p:cNvPicPr>
            <a:picLocks noChangeAspect="1" noChangeArrowheads="1"/>
          </p:cNvPicPr>
          <p:nvPr/>
        </p:nvPicPr>
        <p:blipFill>
          <a:blip r:embed="rId2" cstate="print"/>
          <a:srcRect/>
          <a:stretch>
            <a:fillRect/>
          </a:stretch>
        </p:blipFill>
        <p:spPr bwMode="auto">
          <a:xfrm>
            <a:off x="5321128" y="3352800"/>
            <a:ext cx="3822872" cy="314325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838200"/>
          </a:xfrm>
        </p:spPr>
        <p:txBody>
          <a:bodyPr>
            <a:noAutofit/>
          </a:bodyPr>
          <a:lstStyle/>
          <a:p>
            <a:r>
              <a:rPr lang="en-CA" sz="3200" dirty="0" smtClean="0"/>
              <a:t>Disorders related to over conditioning </a:t>
            </a:r>
            <a:endParaRPr lang="en-CA" sz="3200" dirty="0"/>
          </a:p>
        </p:txBody>
      </p:sp>
      <p:sp>
        <p:nvSpPr>
          <p:cNvPr id="5" name="Content Placeholder 4"/>
          <p:cNvSpPr>
            <a:spLocks noGrp="1"/>
          </p:cNvSpPr>
          <p:nvPr>
            <p:ph sz="half" idx="1"/>
          </p:nvPr>
        </p:nvSpPr>
        <p:spPr>
          <a:xfrm>
            <a:off x="0" y="1066800"/>
            <a:ext cx="4572000" cy="5486400"/>
          </a:xfrm>
        </p:spPr>
        <p:txBody>
          <a:bodyPr>
            <a:normAutofit/>
          </a:bodyPr>
          <a:lstStyle/>
          <a:p>
            <a:r>
              <a:rPr lang="en-CA" sz="2400" b="1" dirty="0" smtClean="0"/>
              <a:t>Equine metabolic syndrome</a:t>
            </a:r>
          </a:p>
          <a:p>
            <a:r>
              <a:rPr lang="en-CA" sz="2400" b="1" dirty="0" smtClean="0"/>
              <a:t>BCS over 7.0 is obese </a:t>
            </a:r>
          </a:p>
          <a:p>
            <a:endParaRPr lang="en-CA" sz="2400" b="1" dirty="0" smtClean="0"/>
          </a:p>
          <a:p>
            <a:r>
              <a:rPr lang="en-CA" sz="2400" b="1" dirty="0" smtClean="0"/>
              <a:t>Insulin resistance </a:t>
            </a:r>
          </a:p>
          <a:p>
            <a:r>
              <a:rPr lang="en-CA" sz="2400" b="1" dirty="0" smtClean="0"/>
              <a:t>Laminitis</a:t>
            </a:r>
          </a:p>
          <a:p>
            <a:endParaRPr lang="en-CA" sz="2400" b="1" dirty="0" smtClean="0"/>
          </a:p>
          <a:p>
            <a:r>
              <a:rPr lang="en-CA" sz="2400" b="1" dirty="0" smtClean="0"/>
              <a:t>Lipomas</a:t>
            </a:r>
          </a:p>
          <a:p>
            <a:r>
              <a:rPr lang="en-CA" sz="2400" b="1" dirty="0" smtClean="0"/>
              <a:t>Hyper </a:t>
            </a:r>
            <a:r>
              <a:rPr lang="en-CA" sz="2400" b="1" dirty="0" err="1" smtClean="0"/>
              <a:t>lipidemia</a:t>
            </a:r>
            <a:endParaRPr lang="en-CA" sz="2400" b="1" dirty="0" smtClean="0"/>
          </a:p>
          <a:p>
            <a:r>
              <a:rPr lang="en-CA" sz="2400" b="1" dirty="0" err="1" smtClean="0"/>
              <a:t>Osteochondritis</a:t>
            </a:r>
            <a:r>
              <a:rPr lang="en-CA" sz="2400" b="1" dirty="0" smtClean="0"/>
              <a:t> </a:t>
            </a:r>
            <a:r>
              <a:rPr lang="en-CA" sz="2400" b="1" dirty="0" err="1" smtClean="0"/>
              <a:t>dessecans</a:t>
            </a:r>
            <a:endParaRPr lang="en-CA" sz="2400" b="1" dirty="0" smtClean="0"/>
          </a:p>
          <a:p>
            <a:r>
              <a:rPr lang="en-CA" sz="2400" b="1" dirty="0" smtClean="0"/>
              <a:t>Reproductive irregularities</a:t>
            </a:r>
          </a:p>
          <a:p>
            <a:r>
              <a:rPr lang="en-CA" sz="2400" b="1" dirty="0" smtClean="0"/>
              <a:t>Lack of heat tolerance. </a:t>
            </a:r>
          </a:p>
          <a:p>
            <a:r>
              <a:rPr lang="en-CA" sz="2400" b="1" dirty="0" smtClean="0"/>
              <a:t>Concussion on feet</a:t>
            </a:r>
          </a:p>
        </p:txBody>
      </p:sp>
      <p:pic>
        <p:nvPicPr>
          <p:cNvPr id="1026" name="Picture 2" descr="C:\Users\ken.OTTERFEED\Pictures\bay-horse-wearing-muzzle.jpg"/>
          <p:cNvPicPr>
            <a:picLocks noGrp="1" noChangeAspect="1" noChangeArrowheads="1"/>
          </p:cNvPicPr>
          <p:nvPr>
            <p:ph sz="half" idx="2"/>
          </p:nvPr>
        </p:nvPicPr>
        <p:blipFill>
          <a:blip r:embed="rId2" cstate="print"/>
          <a:srcRect/>
          <a:stretch>
            <a:fillRect/>
          </a:stretch>
        </p:blipFill>
        <p:spPr bwMode="auto">
          <a:xfrm>
            <a:off x="4648200" y="2514600"/>
            <a:ext cx="4270772" cy="2847181"/>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00" y="273050"/>
            <a:ext cx="3276600" cy="2774950"/>
          </a:xfrm>
        </p:spPr>
        <p:txBody>
          <a:bodyPr>
            <a:noAutofit/>
          </a:bodyPr>
          <a:lstStyle/>
          <a:p>
            <a:r>
              <a:rPr lang="en-CA" sz="2400" dirty="0" smtClean="0"/>
              <a:t>The small intestine-the incretin effect relatively less important than in man but may be a factor in certain breeds </a:t>
            </a:r>
            <a:r>
              <a:rPr lang="en-CA" sz="2400" dirty="0" err="1" smtClean="0"/>
              <a:t>eg</a:t>
            </a:r>
            <a:r>
              <a:rPr lang="en-CA" sz="2400" dirty="0" smtClean="0"/>
              <a:t> </a:t>
            </a:r>
            <a:r>
              <a:rPr lang="en-CA" sz="2400" dirty="0" err="1" smtClean="0"/>
              <a:t>spanish</a:t>
            </a:r>
            <a:r>
              <a:rPr lang="en-CA" sz="2400" dirty="0" smtClean="0"/>
              <a:t> breeds.</a:t>
            </a:r>
            <a:endParaRPr lang="en-CA" sz="2400" dirty="0"/>
          </a:p>
        </p:txBody>
      </p:sp>
      <p:sp>
        <p:nvSpPr>
          <p:cNvPr id="4" name="Text Placeholder 3"/>
          <p:cNvSpPr>
            <a:spLocks noGrp="1"/>
          </p:cNvSpPr>
          <p:nvPr>
            <p:ph type="body" sz="half" idx="2"/>
          </p:nvPr>
        </p:nvSpPr>
        <p:spPr>
          <a:xfrm>
            <a:off x="228600" y="0"/>
            <a:ext cx="5257800" cy="6553200"/>
          </a:xfrm>
        </p:spPr>
        <p:txBody>
          <a:bodyPr>
            <a:normAutofit fontScale="92500" lnSpcReduction="10000"/>
          </a:bodyPr>
          <a:lstStyle/>
          <a:p>
            <a:r>
              <a:rPr lang="en-CA" sz="2400" dirty="0" smtClean="0"/>
              <a:t>Recent data show the condition ID may be associated with alteration of the entero insular axis and enhanced glucose bioavailability.</a:t>
            </a:r>
          </a:p>
          <a:p>
            <a:endParaRPr lang="en-CA" sz="2400" dirty="0" smtClean="0"/>
          </a:p>
          <a:p>
            <a:r>
              <a:rPr lang="en-CA" sz="2400" dirty="0" smtClean="0"/>
              <a:t>Insulin dysregulation is a common and poorly understood disorder that increases the risk of laminitis </a:t>
            </a:r>
          </a:p>
          <a:p>
            <a:endParaRPr lang="en-CA" sz="2400" dirty="0" smtClean="0"/>
          </a:p>
          <a:p>
            <a:r>
              <a:rPr lang="en-CA" sz="2400" dirty="0" smtClean="0"/>
              <a:t>Incretin hormones GLP-1 and GIP . Cells sense the presence of nutrients in the intestine and stimulate the pancreas to produce insulin before blood glucose increases.</a:t>
            </a:r>
          </a:p>
          <a:p>
            <a:endParaRPr lang="en-CA" sz="2400" dirty="0" smtClean="0"/>
          </a:p>
          <a:p>
            <a:r>
              <a:rPr lang="en-CA" sz="2400" dirty="0" smtClean="0"/>
              <a:t>A recent study indicates GLP-2 may also be effective as it codes for increased absorptive surface area via intestinal cell proliferation while inhibiting apoptosis and gastric motility. Over production may relate to ID</a:t>
            </a:r>
          </a:p>
          <a:p>
            <a:endParaRPr lang="en-CA" sz="2400" dirty="0" smtClean="0"/>
          </a:p>
          <a:p>
            <a:endParaRPr lang="en-CA" sz="2400" dirty="0" smtClean="0"/>
          </a:p>
          <a:p>
            <a:endParaRPr lang="en-CA" sz="2400" dirty="0" smtClean="0"/>
          </a:p>
          <a:p>
            <a:endParaRPr lang="en-CA" sz="2400" dirty="0" smtClean="0"/>
          </a:p>
          <a:p>
            <a:endParaRPr lang="en-CA" sz="1800" dirty="0"/>
          </a:p>
          <a:p>
            <a:endParaRPr lang="en-CA" sz="1800" dirty="0" smtClean="0"/>
          </a:p>
          <a:p>
            <a:endParaRPr lang="en-CA" sz="1800" dirty="0"/>
          </a:p>
          <a:p>
            <a:endParaRPr lang="en-CA" sz="1800" dirty="0" smtClean="0"/>
          </a:p>
          <a:p>
            <a:endParaRPr lang="en-CA" sz="1800" dirty="0" smtClean="0"/>
          </a:p>
          <a:p>
            <a:endParaRPr lang="en-CA" sz="1800" dirty="0"/>
          </a:p>
        </p:txBody>
      </p:sp>
      <p:pic>
        <p:nvPicPr>
          <p:cNvPr id="1026" name="Picture 2" descr="C:\Users\ken.OTTERFEED\Pictures\ChestnutSilver morgan.jpg"/>
          <p:cNvPicPr>
            <a:picLocks noChangeAspect="1" noChangeArrowheads="1"/>
          </p:cNvPicPr>
          <p:nvPr/>
        </p:nvPicPr>
        <p:blipFill>
          <a:blip r:embed="rId2" cstate="print"/>
          <a:srcRect/>
          <a:stretch>
            <a:fillRect/>
          </a:stretch>
        </p:blipFill>
        <p:spPr bwMode="auto">
          <a:xfrm>
            <a:off x="5500799" y="3048000"/>
            <a:ext cx="3583664" cy="2895599"/>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CA" sz="3200" dirty="0" smtClean="0"/>
              <a:t>Intestinal  </a:t>
            </a:r>
            <a:r>
              <a:rPr lang="en-CA" sz="3200" dirty="0" err="1" smtClean="0"/>
              <a:t>Permiability</a:t>
            </a:r>
            <a:r>
              <a:rPr lang="en-CA" sz="3200" dirty="0" smtClean="0"/>
              <a:t>-the role of” leaky gut”</a:t>
            </a:r>
            <a:r>
              <a:rPr lang="en-CA" sz="2400" dirty="0" smtClean="0"/>
              <a:t/>
            </a:r>
            <a:br>
              <a:rPr lang="en-CA" sz="2400" dirty="0" smtClean="0"/>
            </a:br>
            <a:endParaRPr lang="en-CA" sz="2400" dirty="0"/>
          </a:p>
        </p:txBody>
      </p:sp>
      <p:sp>
        <p:nvSpPr>
          <p:cNvPr id="5" name="Content Placeholder 4"/>
          <p:cNvSpPr>
            <a:spLocks noGrp="1"/>
          </p:cNvSpPr>
          <p:nvPr>
            <p:ph idx="1"/>
          </p:nvPr>
        </p:nvSpPr>
        <p:spPr>
          <a:xfrm>
            <a:off x="457200" y="1143000"/>
            <a:ext cx="8229600" cy="4983163"/>
          </a:xfrm>
        </p:spPr>
        <p:txBody>
          <a:bodyPr>
            <a:noAutofit/>
          </a:bodyPr>
          <a:lstStyle/>
          <a:p>
            <a:r>
              <a:rPr lang="en-CA" sz="2800" dirty="0" smtClean="0"/>
              <a:t>The intestinal epithelium is composed of a single layer of cells with apical and </a:t>
            </a:r>
            <a:r>
              <a:rPr lang="en-CA" sz="2800" dirty="0" err="1" smtClean="0"/>
              <a:t>basolateral</a:t>
            </a:r>
            <a:r>
              <a:rPr lang="en-CA" sz="2800" dirty="0" smtClean="0"/>
              <a:t> membranes.</a:t>
            </a:r>
          </a:p>
          <a:p>
            <a:endParaRPr lang="en-CA" sz="2800" dirty="0" smtClean="0"/>
          </a:p>
          <a:p>
            <a:r>
              <a:rPr lang="en-CA" sz="2800" dirty="0" smtClean="0"/>
              <a:t>The small intestine epithelium is composed of </a:t>
            </a:r>
            <a:r>
              <a:rPr lang="en-CA" sz="2800" dirty="0" err="1" smtClean="0"/>
              <a:t>villi</a:t>
            </a:r>
            <a:r>
              <a:rPr lang="en-CA" sz="2800" dirty="0" smtClean="0"/>
              <a:t> that extend into the lumen lined by specialized cells and  crypts . Among these are stem cells creating new epithelium every 5-7 days.</a:t>
            </a:r>
          </a:p>
          <a:p>
            <a:endParaRPr lang="en-CA" sz="2800" dirty="0" smtClean="0"/>
          </a:p>
          <a:p>
            <a:r>
              <a:rPr lang="en-CA" sz="2800" dirty="0" err="1" smtClean="0"/>
              <a:t>Secretory</a:t>
            </a:r>
            <a:r>
              <a:rPr lang="en-CA" sz="2800" dirty="0" smtClean="0"/>
              <a:t> epithelial cells maintain the digestive or barrier function via hormone, </a:t>
            </a:r>
            <a:r>
              <a:rPr lang="en-CA" sz="2800" dirty="0" err="1" smtClean="0"/>
              <a:t>mucin</a:t>
            </a:r>
            <a:r>
              <a:rPr lang="en-CA" sz="2800" dirty="0" smtClean="0"/>
              <a:t> and antimicrobial secretions.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CA" sz="3200" dirty="0" smtClean="0"/>
              <a:t>Intestinal  </a:t>
            </a:r>
            <a:r>
              <a:rPr lang="en-CA" sz="3200" dirty="0" err="1" smtClean="0"/>
              <a:t>Permiability</a:t>
            </a:r>
            <a:r>
              <a:rPr lang="en-CA" sz="3200" dirty="0" smtClean="0"/>
              <a:t>-the role of” leaky gut”</a:t>
            </a:r>
            <a:r>
              <a:rPr lang="en-CA" sz="2400" dirty="0" smtClean="0"/>
              <a:t/>
            </a:r>
            <a:br>
              <a:rPr lang="en-CA" sz="2400" dirty="0" smtClean="0"/>
            </a:br>
            <a:endParaRPr lang="en-CA" sz="2400" dirty="0"/>
          </a:p>
        </p:txBody>
      </p:sp>
      <p:sp>
        <p:nvSpPr>
          <p:cNvPr id="5" name="Content Placeholder 4"/>
          <p:cNvSpPr>
            <a:spLocks noGrp="1"/>
          </p:cNvSpPr>
          <p:nvPr>
            <p:ph idx="1"/>
          </p:nvPr>
        </p:nvSpPr>
        <p:spPr>
          <a:xfrm>
            <a:off x="457200" y="1143000"/>
            <a:ext cx="8229600" cy="4983163"/>
          </a:xfrm>
        </p:spPr>
        <p:txBody>
          <a:bodyPr>
            <a:noAutofit/>
          </a:bodyPr>
          <a:lstStyle/>
          <a:p>
            <a:r>
              <a:rPr lang="en-CA" sz="2800" dirty="0" smtClean="0"/>
              <a:t>When healthy, the epithelial barrier is impermeable to toxins, pathogens, and antigens and selecting for absorption of nutrients ions and water.</a:t>
            </a:r>
          </a:p>
          <a:p>
            <a:endParaRPr lang="en-CA" sz="2800" dirty="0" smtClean="0"/>
          </a:p>
          <a:p>
            <a:r>
              <a:rPr lang="en-CA" sz="2800" dirty="0" smtClean="0"/>
              <a:t>Strong connective bonds exist between epithelial cells</a:t>
            </a:r>
          </a:p>
          <a:p>
            <a:endParaRPr lang="en-CA" sz="2800" dirty="0" smtClean="0"/>
          </a:p>
          <a:p>
            <a:r>
              <a:rPr lang="en-CA" sz="2800" dirty="0" smtClean="0"/>
              <a:t>If disrupted, permeation of harmful  substances and organisms  from the intestinal lumen can result in a cascade of events including immune activation and inflammation  triggering  intestinal and systemic diseases</a:t>
            </a:r>
            <a:endParaRPr lang="en-CA" sz="28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n.OTTERFEED\Pictures\Scanned Images\IMG_20181025_0001.jpg"/>
          <p:cNvPicPr>
            <a:picLocks noChangeAspect="1" noChangeArrowheads="1"/>
          </p:cNvPicPr>
          <p:nvPr/>
        </p:nvPicPr>
        <p:blipFill>
          <a:blip r:embed="rId2" cstate="print"/>
          <a:srcRect l="6857" t="4556" r="50041" b="52159"/>
          <a:stretch>
            <a:fillRect/>
          </a:stretch>
        </p:blipFill>
        <p:spPr bwMode="auto">
          <a:xfrm>
            <a:off x="2286000" y="119495"/>
            <a:ext cx="5029200" cy="6515101"/>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en.OTTERFEED\Pictures\Scanned Images\IMG_20181025_0001.jpg"/>
          <p:cNvPicPr>
            <a:picLocks noChangeAspect="1" noChangeArrowheads="1"/>
          </p:cNvPicPr>
          <p:nvPr/>
        </p:nvPicPr>
        <p:blipFill>
          <a:blip r:embed="rId2" cstate="print"/>
          <a:srcRect l="49959" t="57713" r="7918" b="7356"/>
          <a:stretch>
            <a:fillRect/>
          </a:stretch>
        </p:blipFill>
        <p:spPr bwMode="auto">
          <a:xfrm>
            <a:off x="2362200" y="237460"/>
            <a:ext cx="5867400" cy="6276754"/>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a:bodyPr>
          <a:lstStyle/>
          <a:p>
            <a:r>
              <a:rPr lang="en-CA" sz="3200" dirty="0" smtClean="0"/>
              <a:t>Causes of increased intestinal permeability</a:t>
            </a:r>
            <a:endParaRPr lang="en-CA" sz="3200" dirty="0"/>
          </a:p>
        </p:txBody>
      </p:sp>
      <p:sp>
        <p:nvSpPr>
          <p:cNvPr id="3" name="Content Placeholder 2"/>
          <p:cNvSpPr>
            <a:spLocks noGrp="1"/>
          </p:cNvSpPr>
          <p:nvPr>
            <p:ph idx="1"/>
          </p:nvPr>
        </p:nvSpPr>
        <p:spPr>
          <a:xfrm>
            <a:off x="457200" y="762000"/>
            <a:ext cx="8229600" cy="5867400"/>
          </a:xfrm>
        </p:spPr>
        <p:txBody>
          <a:bodyPr>
            <a:normAutofit fontScale="92500" lnSpcReduction="10000"/>
          </a:bodyPr>
          <a:lstStyle/>
          <a:p>
            <a:r>
              <a:rPr lang="en-CA" sz="2800" dirty="0" smtClean="0"/>
              <a:t>Stress induced (physiological, pharmacological, psychological, and others. Simply physical restraint  in animals increases cortisone.</a:t>
            </a:r>
          </a:p>
          <a:p>
            <a:endParaRPr lang="en-CA" sz="2800" dirty="0" smtClean="0"/>
          </a:p>
          <a:p>
            <a:r>
              <a:rPr lang="en-CA" sz="2800" dirty="0" smtClean="0"/>
              <a:t>Moderate exercise in humans had decreases in </a:t>
            </a:r>
            <a:r>
              <a:rPr lang="en-CA" sz="2800" dirty="0" err="1" smtClean="0"/>
              <a:t>jejunal</a:t>
            </a:r>
            <a:r>
              <a:rPr lang="en-CA" sz="2800" dirty="0" smtClean="0"/>
              <a:t> absorption of sodium, chloride , potassium and water.</a:t>
            </a:r>
          </a:p>
          <a:p>
            <a:endParaRPr lang="en-CA" sz="2800" dirty="0" smtClean="0"/>
          </a:p>
          <a:p>
            <a:r>
              <a:rPr lang="en-CA" sz="2800" dirty="0" smtClean="0"/>
              <a:t>The mechanisms of stress altered </a:t>
            </a:r>
            <a:r>
              <a:rPr lang="en-CA" sz="2800" dirty="0" err="1" smtClean="0"/>
              <a:t>permiability</a:t>
            </a:r>
            <a:r>
              <a:rPr lang="en-CA" sz="2800" dirty="0" smtClean="0"/>
              <a:t> are likely related to changes in tissue perfusion and altered gastro –intestinal motility.</a:t>
            </a:r>
          </a:p>
          <a:p>
            <a:endParaRPr lang="en-CA" sz="2800" dirty="0" smtClean="0"/>
          </a:p>
          <a:p>
            <a:r>
              <a:rPr lang="en-CA" sz="2800" dirty="0" err="1" smtClean="0"/>
              <a:t>Eg</a:t>
            </a:r>
            <a:r>
              <a:rPr lang="en-CA" sz="2800" dirty="0" smtClean="0"/>
              <a:t> exercise-shown to reduce </a:t>
            </a:r>
            <a:r>
              <a:rPr lang="en-CA" sz="2800" dirty="0" err="1" smtClean="0"/>
              <a:t>splanchnic</a:t>
            </a:r>
            <a:r>
              <a:rPr lang="en-CA" sz="2800" dirty="0" smtClean="0"/>
              <a:t> blood flow in an effort to provide blood to working tissues and the skin, leaving the GIT in a state of relative </a:t>
            </a:r>
            <a:r>
              <a:rPr lang="en-CA" sz="2800" dirty="0" err="1" smtClean="0"/>
              <a:t>hypoperfusion</a:t>
            </a:r>
            <a:r>
              <a:rPr lang="en-CA" sz="2800" dirty="0" smtClean="0"/>
              <a:t>.</a:t>
            </a:r>
          </a:p>
          <a:p>
            <a:endParaRPr lang="en-CA" sz="2400" dirty="0" smtClean="0"/>
          </a:p>
          <a:p>
            <a:endParaRPr lang="en-CA" sz="2400" dirty="0" smtClean="0"/>
          </a:p>
          <a:p>
            <a:endParaRPr lang="en-CA" sz="24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en.OTTERFEED\Pictures\Stressed-Out-213x213.jpg"/>
          <p:cNvPicPr>
            <a:picLocks noChangeAspect="1" noChangeArrowheads="1"/>
          </p:cNvPicPr>
          <p:nvPr/>
        </p:nvPicPr>
        <p:blipFill>
          <a:blip r:embed="rId2" cstate="print"/>
          <a:srcRect/>
          <a:stretch>
            <a:fillRect/>
          </a:stretch>
        </p:blipFill>
        <p:spPr bwMode="auto">
          <a:xfrm>
            <a:off x="1371600" y="228602"/>
            <a:ext cx="6400800" cy="6400800"/>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CA" sz="3200" dirty="0" smtClean="0"/>
              <a:t>Causes of increased intestinal permeability</a:t>
            </a:r>
            <a:endParaRPr lang="en-CA" sz="3200" dirty="0"/>
          </a:p>
        </p:txBody>
      </p:sp>
      <p:sp>
        <p:nvSpPr>
          <p:cNvPr id="3" name="Content Placeholder 2"/>
          <p:cNvSpPr>
            <a:spLocks noGrp="1"/>
          </p:cNvSpPr>
          <p:nvPr>
            <p:ph idx="1"/>
          </p:nvPr>
        </p:nvSpPr>
        <p:spPr>
          <a:xfrm>
            <a:off x="0" y="609600"/>
            <a:ext cx="9144000" cy="6248400"/>
          </a:xfrm>
        </p:spPr>
        <p:txBody>
          <a:bodyPr>
            <a:normAutofit fontScale="92500" lnSpcReduction="20000"/>
          </a:bodyPr>
          <a:lstStyle/>
          <a:p>
            <a:r>
              <a:rPr lang="en-CA" sz="2400" dirty="0" smtClean="0"/>
              <a:t>Ponies on TM maximal exertion –significant </a:t>
            </a:r>
            <a:r>
              <a:rPr lang="en-CA" sz="2400" dirty="0" err="1" smtClean="0"/>
              <a:t>vasoconctriction</a:t>
            </a:r>
            <a:r>
              <a:rPr lang="en-CA" sz="2400" dirty="0" smtClean="0"/>
              <a:t> of the renal and </a:t>
            </a:r>
            <a:r>
              <a:rPr lang="en-CA" sz="2400" dirty="0" err="1" smtClean="0"/>
              <a:t>splanchnic</a:t>
            </a:r>
            <a:r>
              <a:rPr lang="en-CA" sz="2400" dirty="0" smtClean="0"/>
              <a:t> vascular beds and resultant decreases in blood flow to the spleen, pancreas, small intestine, and colon, among other organs.</a:t>
            </a:r>
          </a:p>
          <a:p>
            <a:endParaRPr lang="en-CA" sz="2400" dirty="0" smtClean="0"/>
          </a:p>
          <a:p>
            <a:r>
              <a:rPr lang="en-CA" sz="2400" dirty="0" smtClean="0"/>
              <a:t>Shunting of blood from visceral tissues to more active tissues during exercise can result in varying degrees of intestinal damage including alterations in </a:t>
            </a:r>
            <a:r>
              <a:rPr lang="en-CA" sz="2400" dirty="0" err="1" smtClean="0"/>
              <a:t>permiability</a:t>
            </a:r>
            <a:r>
              <a:rPr lang="en-CA" sz="2400" dirty="0" smtClean="0"/>
              <a:t>. </a:t>
            </a:r>
          </a:p>
          <a:p>
            <a:pPr>
              <a:buNone/>
            </a:pPr>
            <a:r>
              <a:rPr lang="en-CA" sz="2400" dirty="0" smtClean="0"/>
              <a:t>      </a:t>
            </a:r>
          </a:p>
          <a:p>
            <a:pPr>
              <a:buNone/>
            </a:pPr>
            <a:r>
              <a:rPr lang="en-CA" sz="2400" dirty="0" smtClean="0"/>
              <a:t>     Heat stress-similar damage with hyperthermia, -blood is distributed preferentially to the periphery to help maximize heat dissipation leaving the GIT in a state of </a:t>
            </a:r>
            <a:r>
              <a:rPr lang="en-CA" sz="2400" dirty="0" err="1" smtClean="0"/>
              <a:t>hypoperfusion</a:t>
            </a:r>
            <a:r>
              <a:rPr lang="en-CA" sz="2400" dirty="0" smtClean="0"/>
              <a:t> altering normal permeability leading to increased concentrations of </a:t>
            </a:r>
            <a:r>
              <a:rPr lang="en-CA" sz="2400" dirty="0" err="1" smtClean="0"/>
              <a:t>endotoxin</a:t>
            </a:r>
            <a:r>
              <a:rPr lang="en-CA" sz="2400" dirty="0" smtClean="0"/>
              <a:t> and reactive oxygen species promoting significant damage to the intestinal mucosa by disrupting cellular membranes and the tight junctions.</a:t>
            </a:r>
          </a:p>
          <a:p>
            <a:pPr>
              <a:buNone/>
            </a:pPr>
            <a:endParaRPr lang="en-CA" sz="2400" dirty="0" smtClean="0"/>
          </a:p>
          <a:p>
            <a:r>
              <a:rPr lang="en-CA" sz="2400" dirty="0" smtClean="0"/>
              <a:t>This damage allows influx of endotoxins , primarily LPS, into systemic circulation, stimulating production of </a:t>
            </a:r>
            <a:r>
              <a:rPr lang="en-CA" sz="2400" dirty="0" err="1" smtClean="0"/>
              <a:t>proinflammatory</a:t>
            </a:r>
            <a:r>
              <a:rPr lang="en-CA" sz="2400" dirty="0" smtClean="0"/>
              <a:t> cytokines and other immune responses. Local and systemic inflammation can occur due to the increased  flood of inflammatory cells. This can lead to mild symptoms like reduced feed intake to severe </a:t>
            </a:r>
            <a:r>
              <a:rPr lang="en-CA" sz="2400" dirty="0" err="1" smtClean="0"/>
              <a:t>comsequences</a:t>
            </a:r>
            <a:r>
              <a:rPr lang="en-CA" sz="2400" dirty="0" smtClean="0"/>
              <a:t> like altered immune response and SIRS  and multiple organ failure  and  possibly death.</a:t>
            </a:r>
          </a:p>
          <a:p>
            <a:endParaRPr lang="en-CA" sz="2400" dirty="0" smtClean="0"/>
          </a:p>
          <a:p>
            <a:endParaRPr lang="en-CA" sz="2400" dirty="0" smtClean="0"/>
          </a:p>
          <a:p>
            <a:endParaRPr lang="en-CA" sz="24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CA" sz="3600" dirty="0" smtClean="0"/>
              <a:t>Other nutrients for Gut Function</a:t>
            </a:r>
            <a:r>
              <a:rPr lang="en-CA" dirty="0" smtClean="0"/>
              <a:t>.</a:t>
            </a:r>
            <a:endParaRPr lang="en-CA" dirty="0"/>
          </a:p>
        </p:txBody>
      </p:sp>
      <p:sp>
        <p:nvSpPr>
          <p:cNvPr id="3" name="Content Placeholder 2"/>
          <p:cNvSpPr>
            <a:spLocks noGrp="1"/>
          </p:cNvSpPr>
          <p:nvPr>
            <p:ph idx="1"/>
          </p:nvPr>
        </p:nvSpPr>
        <p:spPr>
          <a:xfrm>
            <a:off x="457200" y="685800"/>
            <a:ext cx="8229600" cy="5867400"/>
          </a:xfrm>
        </p:spPr>
        <p:txBody>
          <a:bodyPr>
            <a:normAutofit fontScale="92500" lnSpcReduction="10000"/>
          </a:bodyPr>
          <a:lstStyle/>
          <a:p>
            <a:r>
              <a:rPr lang="en-CA" sz="2400" dirty="0" smtClean="0"/>
              <a:t>Zinc –functions in cellular turnover , regulation, and repair and is a key component of several enzyme systems </a:t>
            </a:r>
          </a:p>
          <a:p>
            <a:endParaRPr lang="en-CA" sz="2400" dirty="0" smtClean="0"/>
          </a:p>
          <a:p>
            <a:r>
              <a:rPr lang="en-CA" sz="2400" dirty="0" smtClean="0"/>
              <a:t>         -potential for zinc to enhance intestinal function in disease based on feeding trials with other species.</a:t>
            </a:r>
          </a:p>
          <a:p>
            <a:endParaRPr lang="en-CA" sz="2400" dirty="0" smtClean="0"/>
          </a:p>
          <a:p>
            <a:r>
              <a:rPr lang="en-CA" sz="2400" dirty="0" smtClean="0"/>
              <a:t>Selenium and Vitamin E may prove beneficial in improving intestinal permeability as per research with other species.</a:t>
            </a:r>
          </a:p>
          <a:p>
            <a:endParaRPr lang="en-CA" sz="2400" dirty="0" smtClean="0"/>
          </a:p>
          <a:p>
            <a:r>
              <a:rPr lang="en-CA" sz="2400" dirty="0" smtClean="0"/>
              <a:t>Pre and pro biotics.</a:t>
            </a:r>
          </a:p>
          <a:p>
            <a:r>
              <a:rPr lang="en-CA" sz="2400" dirty="0" smtClean="0"/>
              <a:t>Pro biotics are living organisms may be beneficial for immune system activation, and modulation, enhanced mucosal barrier function competitive exclusion of pathogens, and decreased risk of infection through production of anti microbial substances including lactic and acetic acids. </a:t>
            </a:r>
          </a:p>
          <a:p>
            <a:r>
              <a:rPr lang="en-CA" sz="2400" dirty="0" smtClean="0"/>
              <a:t>Butyrate</a:t>
            </a:r>
          </a:p>
          <a:p>
            <a:r>
              <a:rPr lang="en-CA" sz="2400" dirty="0" smtClean="0"/>
              <a:t>Glycine.</a:t>
            </a:r>
            <a:endParaRPr lang="en-CA" sz="24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a:bodyPr>
          <a:lstStyle/>
          <a:p>
            <a:r>
              <a:rPr lang="en-CA" sz="3200" dirty="0" smtClean="0"/>
              <a:t>Other nutrients </a:t>
            </a:r>
            <a:endParaRPr lang="en-CA" sz="3200" dirty="0"/>
          </a:p>
        </p:txBody>
      </p:sp>
      <p:sp>
        <p:nvSpPr>
          <p:cNvPr id="3" name="Content Placeholder 2"/>
          <p:cNvSpPr>
            <a:spLocks noGrp="1"/>
          </p:cNvSpPr>
          <p:nvPr>
            <p:ph idx="1"/>
          </p:nvPr>
        </p:nvSpPr>
        <p:spPr>
          <a:xfrm>
            <a:off x="457200" y="762000"/>
            <a:ext cx="8229600" cy="5364163"/>
          </a:xfrm>
        </p:spPr>
        <p:txBody>
          <a:bodyPr>
            <a:normAutofit fontScale="92500"/>
          </a:bodyPr>
          <a:lstStyle/>
          <a:p>
            <a:r>
              <a:rPr lang="en-CA" sz="2400" dirty="0" smtClean="0"/>
              <a:t>Probiotics have been used for treatment of and prevention of IBD, diarrhea, irritable bowel syndrome and gastroenteritis, among others. An example is yea sac live yeast culture </a:t>
            </a:r>
            <a:r>
              <a:rPr lang="en-CA" sz="2400" dirty="0" err="1" smtClean="0"/>
              <a:t>Saccharomyces</a:t>
            </a:r>
            <a:r>
              <a:rPr lang="en-CA" sz="2400" dirty="0" smtClean="0"/>
              <a:t> sp</a:t>
            </a:r>
          </a:p>
          <a:p>
            <a:pPr>
              <a:buNone/>
            </a:pPr>
            <a:endParaRPr lang="en-CA" sz="2400" dirty="0" smtClean="0"/>
          </a:p>
          <a:p>
            <a:pPr>
              <a:buNone/>
            </a:pPr>
            <a:r>
              <a:rPr lang="en-CA" sz="2400" dirty="0" smtClean="0"/>
              <a:t>	pre biotics  short chain  </a:t>
            </a:r>
            <a:r>
              <a:rPr lang="en-CA" sz="2400" dirty="0" err="1" smtClean="0"/>
              <a:t>fructooligo</a:t>
            </a:r>
            <a:r>
              <a:rPr lang="en-CA" sz="2400" dirty="0" smtClean="0"/>
              <a:t> sacharides have been shown to increase fecal butyrate . Short chain FOS supplementation mitigated an increase in lactate concentration following an abrupt change of barley (starch overdose).</a:t>
            </a:r>
          </a:p>
          <a:p>
            <a:pPr>
              <a:buNone/>
            </a:pPr>
            <a:endParaRPr lang="en-CA" sz="2400" dirty="0" smtClean="0"/>
          </a:p>
          <a:p>
            <a:pPr>
              <a:buNone/>
            </a:pPr>
            <a:r>
              <a:rPr lang="en-CA" sz="2400" dirty="0" smtClean="0"/>
              <a:t>	</a:t>
            </a:r>
            <a:r>
              <a:rPr lang="en-CA" sz="2400" dirty="0" err="1" smtClean="0"/>
              <a:t>eg</a:t>
            </a:r>
            <a:r>
              <a:rPr lang="en-CA" sz="2400" dirty="0" smtClean="0"/>
              <a:t> </a:t>
            </a:r>
            <a:r>
              <a:rPr lang="en-CA" sz="2400" dirty="0" err="1" smtClean="0"/>
              <a:t>Atigen</a:t>
            </a:r>
            <a:r>
              <a:rPr lang="en-CA" sz="2400" dirty="0" smtClean="0"/>
              <a:t> source of  biomoss , and the nucleotide product  N u Pro  a source of nucleotides. Nucleotides feed the </a:t>
            </a:r>
            <a:r>
              <a:rPr lang="en-CA" sz="2400" dirty="0" err="1" smtClean="0"/>
              <a:t>entrocytes</a:t>
            </a:r>
            <a:r>
              <a:rPr lang="en-CA" sz="2400" dirty="0" smtClean="0"/>
              <a:t> not the horse.</a:t>
            </a:r>
          </a:p>
          <a:p>
            <a:pPr>
              <a:buNone/>
            </a:pPr>
            <a:r>
              <a:rPr lang="en-CA" sz="2400" dirty="0" smtClean="0"/>
              <a:t>      requires research which is why we use Alltech Products.</a:t>
            </a:r>
          </a:p>
          <a:p>
            <a:pPr>
              <a:buNone/>
            </a:pPr>
            <a:r>
              <a:rPr lang="en-CA" sz="2400" dirty="0" smtClean="0"/>
              <a:t>	research is required.</a:t>
            </a:r>
          </a:p>
          <a:p>
            <a:endParaRPr lang="en-CA" sz="2400" dirty="0" smtClean="0"/>
          </a:p>
          <a:p>
            <a:endParaRPr lang="en-CA" sz="2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CA" sz="3200" dirty="0" smtClean="0"/>
              <a:t>Season Diet vs AT and gene expression </a:t>
            </a:r>
            <a:endParaRPr lang="en-CA" sz="3200" dirty="0"/>
          </a:p>
        </p:txBody>
      </p:sp>
      <p:sp>
        <p:nvSpPr>
          <p:cNvPr id="5" name="Content Placeholder 4"/>
          <p:cNvSpPr>
            <a:spLocks noGrp="1"/>
          </p:cNvSpPr>
          <p:nvPr>
            <p:ph idx="1"/>
          </p:nvPr>
        </p:nvSpPr>
        <p:spPr>
          <a:xfrm>
            <a:off x="457200" y="990600"/>
            <a:ext cx="8229600" cy="5562600"/>
          </a:xfrm>
        </p:spPr>
        <p:txBody>
          <a:bodyPr>
            <a:normAutofit fontScale="85000" lnSpcReduction="20000"/>
          </a:bodyPr>
          <a:lstStyle/>
          <a:p>
            <a:r>
              <a:rPr lang="en-CA" sz="2400" b="1" dirty="0" smtClean="0"/>
              <a:t>To determine whether AT gene expression differs for PL and NL ponies.</a:t>
            </a:r>
          </a:p>
          <a:p>
            <a:endParaRPr lang="en-CA" sz="2400" b="1" dirty="0" smtClean="0"/>
          </a:p>
          <a:p>
            <a:r>
              <a:rPr lang="en-CA" sz="2400" b="1" dirty="0" smtClean="0"/>
              <a:t>Effects of diet to simulate spring grass +/or season .</a:t>
            </a:r>
          </a:p>
          <a:p>
            <a:endParaRPr lang="en-CA" sz="2400" b="1" dirty="0" smtClean="0"/>
          </a:p>
          <a:p>
            <a:r>
              <a:rPr lang="en-CA" sz="2400" b="1" dirty="0" smtClean="0"/>
              <a:t>The total no. Of genes whose expression differed between previously  laminitic  and non laminitic  was greater in summer =192 genes compared to winter =58 genes.</a:t>
            </a:r>
          </a:p>
          <a:p>
            <a:endParaRPr lang="en-CA" sz="2400" b="1" dirty="0" smtClean="0"/>
          </a:p>
          <a:p>
            <a:r>
              <a:rPr lang="en-CA" sz="2400" b="1" dirty="0" smtClean="0"/>
              <a:t>40/192 were also seasonally regulated and predominantly associated with inflammation.</a:t>
            </a:r>
          </a:p>
          <a:p>
            <a:endParaRPr lang="en-CA" sz="2400" b="1" dirty="0" smtClean="0"/>
          </a:p>
          <a:p>
            <a:r>
              <a:rPr lang="en-CA" sz="2400" b="1" dirty="0" smtClean="0"/>
              <a:t>The genes modified by dietary intervention  and PBMC gene expression did not follow the same pattern as the season study.</a:t>
            </a:r>
          </a:p>
          <a:p>
            <a:endParaRPr lang="en-CA" sz="2400" b="1" dirty="0" smtClean="0"/>
          </a:p>
          <a:p>
            <a:r>
              <a:rPr lang="en-CA" sz="2400" b="1" dirty="0" smtClean="0"/>
              <a:t>AT global gene expression differed between Non Laminitic  and Previously Laminitic  ponies most in summer compared to winter and these differentially expressed genes </a:t>
            </a:r>
            <a:r>
              <a:rPr lang="en-CA" sz="2400" b="1" dirty="0" err="1" smtClean="0"/>
              <a:t>prodominantly</a:t>
            </a:r>
            <a:r>
              <a:rPr lang="en-CA" sz="2400" b="1" dirty="0" smtClean="0"/>
              <a:t> related to inflammation.</a:t>
            </a:r>
            <a:endParaRPr lang="en-CA" sz="2400" b="1"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a:bodyPr>
          <a:lstStyle/>
          <a:p>
            <a:r>
              <a:rPr lang="en-CA" sz="3200" dirty="0" smtClean="0"/>
              <a:t>GIT Ischemia –Reperfusion injury</a:t>
            </a:r>
            <a:endParaRPr lang="en-CA" sz="3200" dirty="0"/>
          </a:p>
        </p:txBody>
      </p:sp>
      <p:sp>
        <p:nvSpPr>
          <p:cNvPr id="3" name="Content Placeholder 2"/>
          <p:cNvSpPr>
            <a:spLocks noGrp="1"/>
          </p:cNvSpPr>
          <p:nvPr>
            <p:ph idx="1"/>
          </p:nvPr>
        </p:nvSpPr>
        <p:spPr>
          <a:xfrm>
            <a:off x="457200" y="685800"/>
            <a:ext cx="8229600" cy="5943600"/>
          </a:xfrm>
        </p:spPr>
        <p:txBody>
          <a:bodyPr>
            <a:normAutofit/>
          </a:bodyPr>
          <a:lstStyle/>
          <a:p>
            <a:r>
              <a:rPr lang="en-CA" sz="2400" dirty="0" smtClean="0"/>
              <a:t>Interruption of the blood supply results in ischemic injury/damage of metabolic tissues including the intestine.</a:t>
            </a:r>
          </a:p>
          <a:p>
            <a:endParaRPr lang="en-CA" sz="2400" dirty="0" smtClean="0"/>
          </a:p>
          <a:p>
            <a:r>
              <a:rPr lang="en-CA" sz="2400" dirty="0" smtClean="0"/>
              <a:t>Prolonged ischemia alters membrane potential, disrupts normal ion distribution, impairs </a:t>
            </a:r>
            <a:r>
              <a:rPr lang="en-CA" sz="2400" dirty="0" err="1" smtClean="0"/>
              <a:t>cytoskeletal</a:t>
            </a:r>
            <a:r>
              <a:rPr lang="en-CA" sz="2400" dirty="0" smtClean="0"/>
              <a:t> organization and leads to increases in intracellular volume.</a:t>
            </a:r>
          </a:p>
          <a:p>
            <a:endParaRPr lang="en-CA" sz="2400" dirty="0" smtClean="0"/>
          </a:p>
          <a:p>
            <a:r>
              <a:rPr lang="en-CA" sz="2400" dirty="0" smtClean="0"/>
              <a:t>Energy stores become depleted, expression of </a:t>
            </a:r>
            <a:r>
              <a:rPr lang="en-CA" sz="2400" dirty="0" err="1" smtClean="0"/>
              <a:t>proinflammatory</a:t>
            </a:r>
            <a:r>
              <a:rPr lang="en-CA" sz="2400" dirty="0" smtClean="0"/>
              <a:t> cytokines, adhesion molecules and bioactive agents such as endothelin and </a:t>
            </a:r>
            <a:r>
              <a:rPr lang="en-CA" sz="2400" dirty="0" err="1" smtClean="0"/>
              <a:t>thromboxane</a:t>
            </a:r>
            <a:r>
              <a:rPr lang="en-CA" sz="2400" dirty="0" smtClean="0"/>
              <a:t> A2 become accelerated.</a:t>
            </a:r>
          </a:p>
          <a:p>
            <a:endParaRPr lang="en-CA" sz="2400" dirty="0" smtClean="0"/>
          </a:p>
          <a:p>
            <a:r>
              <a:rPr lang="en-CA" sz="2400" dirty="0" smtClean="0"/>
              <a:t>These agents act as potent </a:t>
            </a:r>
            <a:r>
              <a:rPr lang="en-CA" sz="2400" dirty="0" err="1" smtClean="0"/>
              <a:t>vasoconstricters</a:t>
            </a:r>
            <a:r>
              <a:rPr lang="en-CA" sz="2400" dirty="0" smtClean="0"/>
              <a:t> and may lead to further alterations in blood flow.</a:t>
            </a:r>
          </a:p>
          <a:p>
            <a:endParaRPr lang="en-CA" sz="24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a:bodyPr>
          <a:lstStyle/>
          <a:p>
            <a:r>
              <a:rPr lang="en-CA" sz="3200" dirty="0" smtClean="0"/>
              <a:t>Small intestine </a:t>
            </a:r>
            <a:r>
              <a:rPr lang="en-CA" sz="3200" dirty="0" err="1" smtClean="0"/>
              <a:t>villus</a:t>
            </a:r>
            <a:r>
              <a:rPr lang="en-CA" sz="3200" dirty="0" smtClean="0"/>
              <a:t> lining</a:t>
            </a:r>
            <a:endParaRPr lang="en-CA" sz="3200" dirty="0"/>
          </a:p>
        </p:txBody>
      </p:sp>
      <p:pic>
        <p:nvPicPr>
          <p:cNvPr id="2050" name="Picture 2" descr="C:\Users\ken.OTTERFEED\Pictures\Scanned Images\IMG_20181029_0001.jpg"/>
          <p:cNvPicPr>
            <a:picLocks noGrp="1" noChangeAspect="1" noChangeArrowheads="1"/>
          </p:cNvPicPr>
          <p:nvPr>
            <p:ph idx="1"/>
          </p:nvPr>
        </p:nvPicPr>
        <p:blipFill>
          <a:blip r:embed="rId2" cstate="print"/>
          <a:srcRect l="50067" t="3628" r="10593" b="57910"/>
          <a:stretch>
            <a:fillRect/>
          </a:stretch>
        </p:blipFill>
        <p:spPr bwMode="auto">
          <a:xfrm>
            <a:off x="2209800" y="727364"/>
            <a:ext cx="5105400" cy="6149686"/>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a:bodyPr>
          <a:lstStyle/>
          <a:p>
            <a:r>
              <a:rPr lang="en-CA" sz="3200" dirty="0" smtClean="0"/>
              <a:t>Reperfusion of ischemic tissue</a:t>
            </a:r>
            <a:endParaRPr lang="en-CA" sz="3200" dirty="0"/>
          </a:p>
        </p:txBody>
      </p:sp>
      <p:sp>
        <p:nvSpPr>
          <p:cNvPr id="3" name="Content Placeholder 2"/>
          <p:cNvSpPr>
            <a:spLocks noGrp="1"/>
          </p:cNvSpPr>
          <p:nvPr>
            <p:ph idx="1"/>
          </p:nvPr>
        </p:nvSpPr>
        <p:spPr>
          <a:xfrm>
            <a:off x="457200" y="609600"/>
            <a:ext cx="8229600" cy="6248400"/>
          </a:xfrm>
        </p:spPr>
        <p:txBody>
          <a:bodyPr>
            <a:normAutofit fontScale="92500"/>
          </a:bodyPr>
          <a:lstStyle/>
          <a:p>
            <a:r>
              <a:rPr lang="en-CA" sz="2400" dirty="0" smtClean="0"/>
              <a:t>Results in formation of toxic ROS.</a:t>
            </a:r>
          </a:p>
          <a:p>
            <a:r>
              <a:rPr lang="en-CA" sz="2400" dirty="0" smtClean="0"/>
              <a:t>These ROS have high reactivity with tissues inducing oxidative stress and directly damaging cellular membranes via lipid </a:t>
            </a:r>
            <a:r>
              <a:rPr lang="en-CA" sz="2400" dirty="0" err="1" smtClean="0"/>
              <a:t>peroxidation</a:t>
            </a:r>
            <a:r>
              <a:rPr lang="en-CA" sz="2400" dirty="0" smtClean="0"/>
              <a:t>.</a:t>
            </a:r>
          </a:p>
          <a:p>
            <a:r>
              <a:rPr lang="en-CA" sz="2400" dirty="0" smtClean="0"/>
              <a:t>ROS increase </a:t>
            </a:r>
            <a:r>
              <a:rPr lang="en-CA" sz="2400" dirty="0" err="1" smtClean="0"/>
              <a:t>leucocyte</a:t>
            </a:r>
            <a:r>
              <a:rPr lang="en-CA" sz="2400" dirty="0" smtClean="0"/>
              <a:t> activation , </a:t>
            </a:r>
            <a:r>
              <a:rPr lang="en-CA" sz="2400" dirty="0" err="1" smtClean="0"/>
              <a:t>chemotaxis</a:t>
            </a:r>
            <a:r>
              <a:rPr lang="en-CA" sz="2400" dirty="0" smtClean="0"/>
              <a:t>, and adherence resulting in a vicious cycle of cellular damage as the activated leucocytes continue to release harmful proteases, </a:t>
            </a:r>
            <a:r>
              <a:rPr lang="en-CA" sz="2400" dirty="0" err="1" smtClean="0"/>
              <a:t>elastases</a:t>
            </a:r>
            <a:r>
              <a:rPr lang="en-CA" sz="2400" dirty="0" smtClean="0"/>
              <a:t>, and additional ROS.</a:t>
            </a:r>
          </a:p>
          <a:p>
            <a:r>
              <a:rPr lang="en-CA" sz="2400" dirty="0" smtClean="0"/>
              <a:t>Ischemia reperfusion injury seen in shock, vascular surgery, strangulated bowel, trauma, intestinal </a:t>
            </a:r>
            <a:r>
              <a:rPr lang="en-CA" sz="2400" dirty="0" err="1" smtClean="0"/>
              <a:t>volvulus</a:t>
            </a:r>
            <a:r>
              <a:rPr lang="en-CA" sz="2400" dirty="0" smtClean="0"/>
              <a:t>, and transplantation.</a:t>
            </a:r>
          </a:p>
          <a:p>
            <a:r>
              <a:rPr lang="en-CA" sz="2400" dirty="0" smtClean="0"/>
              <a:t>A decreased chance of survival  as the mucosal barrier is lost due to tissue hypoxia, inflammation, and cellular infiltration. </a:t>
            </a:r>
          </a:p>
          <a:p>
            <a:r>
              <a:rPr lang="en-CA" sz="2400" dirty="0" smtClean="0"/>
              <a:t>Bacteria can </a:t>
            </a:r>
            <a:r>
              <a:rPr lang="en-CA" sz="2400" dirty="0" err="1" smtClean="0"/>
              <a:t>translocate</a:t>
            </a:r>
            <a:r>
              <a:rPr lang="en-CA" sz="2400" dirty="0" smtClean="0"/>
              <a:t> to the systemic circulation contributing to SIRS.</a:t>
            </a:r>
          </a:p>
          <a:p>
            <a:r>
              <a:rPr lang="en-CA" sz="2400" dirty="0" smtClean="0"/>
              <a:t>Survival rate for ischemic /strangulating lesions was lower than simple </a:t>
            </a:r>
            <a:r>
              <a:rPr lang="en-CA" sz="2400" dirty="0" err="1" smtClean="0"/>
              <a:t>obstructiions</a:t>
            </a:r>
            <a:r>
              <a:rPr lang="en-CA" sz="2400" dirty="0" smtClean="0"/>
              <a:t>. Higher rate of post operative shock likely due to barrier dysfunction and resultant endotoxemia.</a:t>
            </a:r>
            <a:endParaRPr lang="en-CA" sz="24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CA" sz="3200" dirty="0" smtClean="0"/>
              <a:t>Intestinal </a:t>
            </a:r>
            <a:r>
              <a:rPr lang="en-CA" sz="3200" dirty="0" err="1" smtClean="0"/>
              <a:t>volvulus</a:t>
            </a:r>
            <a:endParaRPr lang="en-CA" sz="3200" dirty="0"/>
          </a:p>
        </p:txBody>
      </p:sp>
      <p:pic>
        <p:nvPicPr>
          <p:cNvPr id="1026" name="Picture 2" descr="C:\Users\ken.OTTERFEED\Pictures\intestinal-obstruction-31-728-volvulus.jpg"/>
          <p:cNvPicPr>
            <a:picLocks noGrp="1" noChangeAspect="1" noChangeArrowheads="1"/>
          </p:cNvPicPr>
          <p:nvPr>
            <p:ph idx="1"/>
          </p:nvPr>
        </p:nvPicPr>
        <p:blipFill>
          <a:blip r:embed="rId2" cstate="print"/>
          <a:srcRect/>
          <a:stretch>
            <a:fillRect/>
          </a:stretch>
        </p:blipFill>
        <p:spPr bwMode="auto">
          <a:xfrm>
            <a:off x="685800" y="948531"/>
            <a:ext cx="7772400" cy="5829300"/>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24400" y="273050"/>
            <a:ext cx="4114800" cy="1936750"/>
          </a:xfrm>
        </p:spPr>
        <p:txBody>
          <a:bodyPr>
            <a:normAutofit/>
          </a:bodyPr>
          <a:lstStyle/>
          <a:p>
            <a:r>
              <a:rPr lang="en-CA" sz="2400" dirty="0" smtClean="0"/>
              <a:t>The gut micro flora may change causing abnormal permeability and diarrhea, endotoxemia, and laminitis and colic and colitis</a:t>
            </a:r>
            <a:endParaRPr lang="en-CA" sz="2400" dirty="0"/>
          </a:p>
        </p:txBody>
      </p:sp>
      <p:sp>
        <p:nvSpPr>
          <p:cNvPr id="6" name="Text Placeholder 5"/>
          <p:cNvSpPr>
            <a:spLocks noGrp="1"/>
          </p:cNvSpPr>
          <p:nvPr>
            <p:ph type="body" sz="half" idx="2"/>
          </p:nvPr>
        </p:nvSpPr>
        <p:spPr>
          <a:xfrm>
            <a:off x="228600" y="0"/>
            <a:ext cx="4419600" cy="6629400"/>
          </a:xfrm>
        </p:spPr>
        <p:txBody>
          <a:bodyPr>
            <a:noAutofit/>
          </a:bodyPr>
          <a:lstStyle/>
          <a:p>
            <a:r>
              <a:rPr lang="en-CA" sz="2400" dirty="0" smtClean="0"/>
              <a:t>Environmental  interactions change symbiotic organisms to pathogens.</a:t>
            </a:r>
          </a:p>
          <a:p>
            <a:endParaRPr lang="en-CA" sz="2400" dirty="0" smtClean="0"/>
          </a:p>
          <a:p>
            <a:r>
              <a:rPr lang="en-CA" sz="2400" dirty="0" smtClean="0"/>
              <a:t>Resulting in immune system activation and inflammatory disease.</a:t>
            </a:r>
          </a:p>
          <a:p>
            <a:endParaRPr lang="en-CA" sz="2400" dirty="0" smtClean="0"/>
          </a:p>
          <a:p>
            <a:r>
              <a:rPr lang="en-CA" sz="2400" dirty="0" smtClean="0"/>
              <a:t>Genetics</a:t>
            </a:r>
          </a:p>
          <a:p>
            <a:r>
              <a:rPr lang="en-CA" sz="2400" dirty="0" smtClean="0"/>
              <a:t>Antibiotic use</a:t>
            </a:r>
          </a:p>
          <a:p>
            <a:r>
              <a:rPr lang="en-CA" sz="2400" dirty="0" smtClean="0"/>
              <a:t>Changes in management and nutrition.</a:t>
            </a:r>
          </a:p>
          <a:p>
            <a:endParaRPr lang="en-CA" sz="2400" dirty="0" smtClean="0"/>
          </a:p>
          <a:p>
            <a:r>
              <a:rPr lang="en-CA" sz="2400" dirty="0" smtClean="0"/>
              <a:t>Hives and sweet itch from a holistic point of view. The overall immune system is over stimulated.</a:t>
            </a:r>
          </a:p>
          <a:p>
            <a:r>
              <a:rPr lang="en-CA" sz="2400" dirty="0" smtClean="0"/>
              <a:t> </a:t>
            </a:r>
            <a:endParaRPr lang="en-CA" sz="2400" dirty="0"/>
          </a:p>
        </p:txBody>
      </p:sp>
      <p:pic>
        <p:nvPicPr>
          <p:cNvPr id="1026" name="Picture 2" descr="C:\Users\ken.OTTERFEED\Pictures\colic two.jpg"/>
          <p:cNvPicPr>
            <a:picLocks noGrp="1" noChangeAspect="1" noChangeArrowheads="1"/>
          </p:cNvPicPr>
          <p:nvPr>
            <p:ph idx="1"/>
          </p:nvPr>
        </p:nvPicPr>
        <p:blipFill>
          <a:blip r:embed="rId2" cstate="print"/>
          <a:srcRect/>
          <a:stretch>
            <a:fillRect/>
          </a:stretch>
        </p:blipFill>
        <p:spPr bwMode="auto">
          <a:xfrm>
            <a:off x="4948633" y="2514600"/>
            <a:ext cx="4195366" cy="2362200"/>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0" y="273050"/>
            <a:ext cx="3505200" cy="1162050"/>
          </a:xfrm>
        </p:spPr>
        <p:txBody>
          <a:bodyPr/>
          <a:lstStyle/>
          <a:p>
            <a:r>
              <a:rPr lang="en-CA" dirty="0" smtClean="0"/>
              <a:t>Amino Acids-</a:t>
            </a:r>
            <a:endParaRPr lang="en-CA" dirty="0"/>
          </a:p>
        </p:txBody>
      </p:sp>
      <p:sp>
        <p:nvSpPr>
          <p:cNvPr id="4" name="Text Placeholder 3"/>
          <p:cNvSpPr>
            <a:spLocks noGrp="1"/>
          </p:cNvSpPr>
          <p:nvPr>
            <p:ph type="body" sz="half" idx="2"/>
          </p:nvPr>
        </p:nvSpPr>
        <p:spPr>
          <a:xfrm>
            <a:off x="457200" y="304800"/>
            <a:ext cx="3886200" cy="5821363"/>
          </a:xfrm>
        </p:spPr>
        <p:txBody>
          <a:bodyPr>
            <a:normAutofit lnSpcReduction="10000"/>
          </a:bodyPr>
          <a:lstStyle/>
          <a:p>
            <a:r>
              <a:rPr lang="en-CA" sz="2400" dirty="0" smtClean="0"/>
              <a:t>Required for protein, nitric oxide and polyamine synthesis.</a:t>
            </a:r>
          </a:p>
          <a:p>
            <a:endParaRPr lang="en-CA" sz="2400" dirty="0" smtClean="0"/>
          </a:p>
          <a:p>
            <a:r>
              <a:rPr lang="en-CA" sz="2400" dirty="0" smtClean="0"/>
              <a:t>And serve as a major fuel for the small intestinal mucosa.</a:t>
            </a:r>
          </a:p>
          <a:p>
            <a:endParaRPr lang="en-CA" sz="2400" dirty="0" smtClean="0"/>
          </a:p>
          <a:p>
            <a:r>
              <a:rPr lang="en-CA" sz="2400" dirty="0" err="1" smtClean="0"/>
              <a:t>Eg</a:t>
            </a:r>
            <a:r>
              <a:rPr lang="en-CA" sz="2400" dirty="0" smtClean="0"/>
              <a:t> glutamine, </a:t>
            </a:r>
            <a:r>
              <a:rPr lang="en-CA" sz="2400" dirty="0" err="1" smtClean="0"/>
              <a:t>arginine</a:t>
            </a:r>
            <a:r>
              <a:rPr lang="en-CA" sz="2400" dirty="0" smtClean="0"/>
              <a:t>, lysine, threonine, and others in gut related disease.</a:t>
            </a:r>
          </a:p>
          <a:p>
            <a:endParaRPr lang="en-CA" sz="2400" dirty="0" smtClean="0"/>
          </a:p>
          <a:p>
            <a:r>
              <a:rPr lang="en-CA" sz="2400" dirty="0" err="1" smtClean="0"/>
              <a:t>Arginine</a:t>
            </a:r>
            <a:r>
              <a:rPr lang="en-CA" sz="2400" dirty="0" smtClean="0"/>
              <a:t> may affect absorption of other amino acids. Requires research for GIT disease.</a:t>
            </a:r>
          </a:p>
        </p:txBody>
      </p:sp>
      <p:pic>
        <p:nvPicPr>
          <p:cNvPr id="4098" name="Picture 2" descr="C:\Users\ken.OTTERFEED\Pictures\20170703-Ken and Hailey (13).jpg"/>
          <p:cNvPicPr>
            <a:picLocks noGrp="1" noChangeAspect="1" noChangeArrowheads="1"/>
          </p:cNvPicPr>
          <p:nvPr>
            <p:ph idx="1"/>
          </p:nvPr>
        </p:nvPicPr>
        <p:blipFill>
          <a:blip r:embed="rId2" cstate="print"/>
          <a:srcRect l="13175" r="15590"/>
          <a:stretch>
            <a:fillRect/>
          </a:stretch>
        </p:blipFill>
        <p:spPr bwMode="auto">
          <a:xfrm>
            <a:off x="4419600" y="1981199"/>
            <a:ext cx="4689764" cy="4390417"/>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0" y="273050"/>
            <a:ext cx="4267200" cy="1162050"/>
          </a:xfrm>
        </p:spPr>
        <p:txBody>
          <a:bodyPr>
            <a:normAutofit fontScale="90000"/>
          </a:bodyPr>
          <a:lstStyle/>
          <a:p>
            <a:r>
              <a:rPr lang="en-CA" sz="2800" dirty="0" smtClean="0"/>
              <a:t>Glutamine-a non essential amino acid-usually adequate in well balanced diets.</a:t>
            </a:r>
            <a:endParaRPr lang="en-CA" sz="2800" dirty="0"/>
          </a:p>
        </p:txBody>
      </p:sp>
      <p:sp>
        <p:nvSpPr>
          <p:cNvPr id="4" name="Text Placeholder 3"/>
          <p:cNvSpPr>
            <a:spLocks noGrp="1"/>
          </p:cNvSpPr>
          <p:nvPr>
            <p:ph type="body" sz="half" idx="2"/>
          </p:nvPr>
        </p:nvSpPr>
        <p:spPr>
          <a:xfrm>
            <a:off x="0" y="228600"/>
            <a:ext cx="4648200" cy="5897563"/>
          </a:xfrm>
        </p:spPr>
        <p:txBody>
          <a:bodyPr>
            <a:normAutofit lnSpcReduction="10000"/>
          </a:bodyPr>
          <a:lstStyle/>
          <a:p>
            <a:r>
              <a:rPr lang="en-CA" sz="2400" dirty="0" smtClean="0"/>
              <a:t>Glutamine has several functions. It accounts for the majority of energy generated in the small intestine, along with glutamate and </a:t>
            </a:r>
            <a:r>
              <a:rPr lang="en-CA" sz="2400" dirty="0" err="1" smtClean="0"/>
              <a:t>aspartate</a:t>
            </a:r>
            <a:r>
              <a:rPr lang="en-CA" sz="2400" dirty="0" smtClean="0"/>
              <a:t>.</a:t>
            </a:r>
          </a:p>
          <a:p>
            <a:endParaRPr lang="en-CA" sz="2400" dirty="0" smtClean="0"/>
          </a:p>
          <a:p>
            <a:r>
              <a:rPr lang="en-CA" sz="2400" dirty="0" smtClean="0"/>
              <a:t>Conditionally essential in stress and disease.</a:t>
            </a:r>
          </a:p>
          <a:p>
            <a:endParaRPr lang="en-CA" sz="2400" dirty="0" smtClean="0"/>
          </a:p>
          <a:p>
            <a:r>
              <a:rPr lang="en-CA" sz="2400" dirty="0" smtClean="0"/>
              <a:t>Glutamine showed an increase  in the efficiency of intestinal restitution in a model of colitis </a:t>
            </a:r>
          </a:p>
          <a:p>
            <a:endParaRPr lang="en-CA" sz="2400" dirty="0" smtClean="0"/>
          </a:p>
          <a:p>
            <a:r>
              <a:rPr lang="en-CA" sz="2400" dirty="0" smtClean="0"/>
              <a:t>No research has been performed re GIT disease in horses, but feeding it has no adverse effects. </a:t>
            </a:r>
            <a:endParaRPr lang="en-CA" sz="2400" dirty="0"/>
          </a:p>
        </p:txBody>
      </p:sp>
      <p:pic>
        <p:nvPicPr>
          <p:cNvPr id="1026" name="Picture 2" descr="C:\Users\ken.OTTERFEED\Pictures\heat stress.jpg"/>
          <p:cNvPicPr>
            <a:picLocks noGrp="1" noChangeAspect="1" noChangeArrowheads="1"/>
          </p:cNvPicPr>
          <p:nvPr>
            <p:ph idx="1"/>
          </p:nvPr>
        </p:nvPicPr>
        <p:blipFill>
          <a:blip r:embed="rId2" cstate="print"/>
          <a:srcRect/>
          <a:stretch>
            <a:fillRect/>
          </a:stretch>
        </p:blipFill>
        <p:spPr bwMode="auto">
          <a:xfrm>
            <a:off x="4724400" y="3151981"/>
            <a:ext cx="3962400" cy="2641600"/>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a:bodyPr>
          <a:lstStyle/>
          <a:p>
            <a:r>
              <a:rPr lang="en-CA" sz="2400" dirty="0" smtClean="0"/>
              <a:t>The hind gut-the collection of microbes is called the biome </a:t>
            </a:r>
            <a:endParaRPr lang="en-CA" sz="2400" dirty="0"/>
          </a:p>
        </p:txBody>
      </p:sp>
      <p:sp>
        <p:nvSpPr>
          <p:cNvPr id="3" name="Content Placeholder 2"/>
          <p:cNvSpPr>
            <a:spLocks noGrp="1"/>
          </p:cNvSpPr>
          <p:nvPr>
            <p:ph idx="1"/>
          </p:nvPr>
        </p:nvSpPr>
        <p:spPr>
          <a:xfrm>
            <a:off x="0" y="609600"/>
            <a:ext cx="8915400" cy="5943600"/>
          </a:xfrm>
        </p:spPr>
        <p:txBody>
          <a:bodyPr>
            <a:normAutofit fontScale="92500" lnSpcReduction="20000"/>
          </a:bodyPr>
          <a:lstStyle/>
          <a:p>
            <a:r>
              <a:rPr lang="en-CA" sz="2400" b="1" dirty="0" smtClean="0"/>
              <a:t>Gram (-) Bacteria ferment fiber producing  mild VFA’s (volatile fatty acids).</a:t>
            </a:r>
          </a:p>
          <a:p>
            <a:endParaRPr lang="en-CA" sz="2400" b="1" dirty="0" smtClean="0"/>
          </a:p>
          <a:p>
            <a:r>
              <a:rPr lang="en-CA" sz="2400" b="1" dirty="0" smtClean="0"/>
              <a:t>The VFA’s are taken directly into the blood stream and delivered to tissues without being packaged . VFA’s can normally supply most of the energy needs of horses.</a:t>
            </a:r>
          </a:p>
          <a:p>
            <a:endParaRPr lang="en-CA" sz="2400" b="1" dirty="0" smtClean="0"/>
          </a:p>
          <a:p>
            <a:r>
              <a:rPr lang="en-CA" sz="2400" b="1" dirty="0" smtClean="0"/>
              <a:t>VFA’s are transported to the liver where butyrate and propionate are taken up .</a:t>
            </a:r>
          </a:p>
          <a:p>
            <a:r>
              <a:rPr lang="en-CA" sz="2400" b="1" dirty="0" smtClean="0"/>
              <a:t>Acetate appears to remain in the  blood, and can be used directly by muscle tissue for energy or metabolised by AT.</a:t>
            </a:r>
          </a:p>
          <a:p>
            <a:endParaRPr lang="en-CA" sz="2400" b="1" dirty="0" smtClean="0"/>
          </a:p>
          <a:p>
            <a:r>
              <a:rPr lang="en-CA" sz="2400" b="1" dirty="0" smtClean="0"/>
              <a:t>Propionate is largely </a:t>
            </a:r>
            <a:r>
              <a:rPr lang="en-CA" sz="2400" b="1" dirty="0" err="1" smtClean="0"/>
              <a:t>glucogenic</a:t>
            </a:r>
            <a:r>
              <a:rPr lang="en-CA" sz="2400" b="1" dirty="0" smtClean="0"/>
              <a:t>, 50-61% of blood glucose is derived from colonic propionate, depending on the diet.</a:t>
            </a:r>
          </a:p>
          <a:p>
            <a:r>
              <a:rPr lang="en-CA" sz="2400" b="1" dirty="0" smtClean="0"/>
              <a:t>Butyrate is converted to acetate and ultimately acetyl –</a:t>
            </a:r>
            <a:r>
              <a:rPr lang="en-CA" sz="2400" b="1" dirty="0" err="1" smtClean="0"/>
              <a:t>CoA</a:t>
            </a:r>
            <a:r>
              <a:rPr lang="en-CA" sz="2400" b="1" dirty="0" smtClean="0"/>
              <a:t> (coenzyme A) which can be oxidized via Krebs cycle for energy or used for fat synthesis. Butyrate is a prime source of energy for cells lining the hind gut, and crucial for gut health.</a:t>
            </a:r>
          </a:p>
          <a:p>
            <a:r>
              <a:rPr lang="en-CA" sz="2400" b="1" dirty="0" smtClean="0"/>
              <a:t>A proper microbial balance ensures hind gut health.</a:t>
            </a:r>
            <a:endParaRPr lang="en-CA" sz="2400" b="1"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00600" y="273050"/>
            <a:ext cx="4114800" cy="2165350"/>
          </a:xfrm>
        </p:spPr>
        <p:txBody>
          <a:bodyPr>
            <a:normAutofit/>
          </a:bodyPr>
          <a:lstStyle/>
          <a:p>
            <a:r>
              <a:rPr lang="en-CA" sz="2400" dirty="0" smtClean="0"/>
              <a:t>Proportion of fiber  to simple carbohydrates (starch and sugars) cause fluctuations in the populations of microbes in the hind gut</a:t>
            </a:r>
            <a:endParaRPr lang="en-CA" sz="2400" dirty="0"/>
          </a:p>
        </p:txBody>
      </p:sp>
      <p:sp>
        <p:nvSpPr>
          <p:cNvPr id="6" name="Text Placeholder 5"/>
          <p:cNvSpPr>
            <a:spLocks noGrp="1"/>
          </p:cNvSpPr>
          <p:nvPr>
            <p:ph type="body" sz="half" idx="2"/>
          </p:nvPr>
        </p:nvSpPr>
        <p:spPr>
          <a:xfrm>
            <a:off x="228600" y="304800"/>
            <a:ext cx="3733800" cy="6324600"/>
          </a:xfrm>
        </p:spPr>
        <p:txBody>
          <a:bodyPr>
            <a:normAutofit lnSpcReduction="10000"/>
          </a:bodyPr>
          <a:lstStyle/>
          <a:p>
            <a:r>
              <a:rPr lang="en-CA" sz="2400" dirty="0" smtClean="0"/>
              <a:t>Higher starch and sugar result in higher production of hydrogen, lactate and </a:t>
            </a:r>
            <a:r>
              <a:rPr lang="en-CA" sz="2400" dirty="0" err="1" smtClean="0"/>
              <a:t>proprionate</a:t>
            </a:r>
            <a:r>
              <a:rPr lang="en-CA" sz="2400" dirty="0" smtClean="0"/>
              <a:t>.</a:t>
            </a:r>
          </a:p>
          <a:p>
            <a:endParaRPr lang="en-CA" sz="2400" dirty="0" smtClean="0"/>
          </a:p>
          <a:p>
            <a:r>
              <a:rPr lang="en-CA" sz="2400" dirty="0" smtClean="0"/>
              <a:t>Higher fiber increase acetate.</a:t>
            </a:r>
          </a:p>
          <a:p>
            <a:r>
              <a:rPr lang="en-CA" sz="2400" dirty="0" err="1" smtClean="0"/>
              <a:t>Preileal</a:t>
            </a:r>
            <a:r>
              <a:rPr lang="en-CA" sz="2400" dirty="0" smtClean="0"/>
              <a:t> starch intake over 3 grams per kg </a:t>
            </a:r>
            <a:r>
              <a:rPr lang="en-CA" sz="2400" dirty="0" err="1" smtClean="0"/>
              <a:t>bwt</a:t>
            </a:r>
            <a:r>
              <a:rPr lang="en-CA" sz="2400" dirty="0" smtClean="0"/>
              <a:t> results in a spill over of undigested starch to the large intestine.</a:t>
            </a:r>
          </a:p>
          <a:p>
            <a:r>
              <a:rPr lang="en-CA" sz="2400" dirty="0" smtClean="0"/>
              <a:t>Excess starch increases total VFA production , LA, and a drop in pH and acidosis.</a:t>
            </a:r>
          </a:p>
          <a:p>
            <a:r>
              <a:rPr lang="en-CA" sz="2400" dirty="0" smtClean="0"/>
              <a:t>Acidosis may damage the epithelium altering permeability.</a:t>
            </a:r>
            <a:endParaRPr lang="en-CA" sz="2400" dirty="0"/>
          </a:p>
        </p:txBody>
      </p:sp>
      <p:pic>
        <p:nvPicPr>
          <p:cNvPr id="2050" name="Picture 2" descr="C:\Users\ken.OTTERFEED\Pictures\begging for grain.jpg"/>
          <p:cNvPicPr>
            <a:picLocks noGrp="1" noChangeAspect="1" noChangeArrowheads="1"/>
          </p:cNvPicPr>
          <p:nvPr>
            <p:ph idx="1"/>
          </p:nvPr>
        </p:nvPicPr>
        <p:blipFill>
          <a:blip r:embed="rId2" cstate="print"/>
          <a:srcRect/>
          <a:stretch>
            <a:fillRect/>
          </a:stretch>
        </p:blipFill>
        <p:spPr bwMode="auto">
          <a:xfrm>
            <a:off x="3989573" y="2556408"/>
            <a:ext cx="5154427" cy="3615792"/>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1600" y="273050"/>
            <a:ext cx="3581400" cy="2470150"/>
          </a:xfrm>
        </p:spPr>
        <p:txBody>
          <a:bodyPr>
            <a:noAutofit/>
          </a:bodyPr>
          <a:lstStyle/>
          <a:p>
            <a:r>
              <a:rPr lang="en-CA" sz="2400" dirty="0" smtClean="0"/>
              <a:t>Hind gut=60-62% of  GIT.</a:t>
            </a:r>
            <a:br>
              <a:rPr lang="en-CA" sz="2400" dirty="0" smtClean="0"/>
            </a:br>
            <a:r>
              <a:rPr lang="en-CA" sz="2400" dirty="0" smtClean="0"/>
              <a:t>fermentation provides far more energy as VFA’s than  regular digestion on the natural forage diet.</a:t>
            </a:r>
            <a:endParaRPr lang="en-CA" sz="2400" dirty="0"/>
          </a:p>
        </p:txBody>
      </p:sp>
      <p:sp>
        <p:nvSpPr>
          <p:cNvPr id="4" name="Text Placeholder 3"/>
          <p:cNvSpPr>
            <a:spLocks noGrp="1"/>
          </p:cNvSpPr>
          <p:nvPr>
            <p:ph type="body" sz="half" idx="2"/>
          </p:nvPr>
        </p:nvSpPr>
        <p:spPr>
          <a:xfrm>
            <a:off x="457200" y="838200"/>
            <a:ext cx="4419600" cy="5287963"/>
          </a:xfrm>
        </p:spPr>
        <p:txBody>
          <a:bodyPr>
            <a:normAutofit/>
          </a:bodyPr>
          <a:lstStyle/>
          <a:p>
            <a:r>
              <a:rPr lang="en-CA" sz="2400" dirty="0" smtClean="0"/>
              <a:t>Cecum          =33 liters</a:t>
            </a:r>
          </a:p>
          <a:p>
            <a:r>
              <a:rPr lang="en-CA" sz="2400" dirty="0" smtClean="0"/>
              <a:t>Large colon  =80-90 liters</a:t>
            </a:r>
          </a:p>
          <a:p>
            <a:r>
              <a:rPr lang="en-CA" sz="2400" dirty="0" smtClean="0"/>
              <a:t>Small colon =19 liters</a:t>
            </a:r>
          </a:p>
          <a:p>
            <a:r>
              <a:rPr lang="en-CA" sz="2400" dirty="0" smtClean="0"/>
              <a:t>Rectum         =1-3 liters</a:t>
            </a:r>
          </a:p>
          <a:p>
            <a:r>
              <a:rPr lang="en-CA" sz="2400" dirty="0" smtClean="0"/>
              <a:t>Total git       =188 liters</a:t>
            </a:r>
          </a:p>
          <a:p>
            <a:endParaRPr lang="en-CA" sz="2400" dirty="0" smtClean="0"/>
          </a:p>
          <a:p>
            <a:r>
              <a:rPr lang="en-CA" sz="2400" dirty="0" smtClean="0"/>
              <a:t>The cecum has only  one way in and out. This can be prone to impaction colic with very coarse forage or dehydration.</a:t>
            </a:r>
          </a:p>
          <a:p>
            <a:endParaRPr lang="en-CA" sz="2400" dirty="0" smtClean="0"/>
          </a:p>
          <a:p>
            <a:r>
              <a:rPr lang="en-CA" sz="2400" dirty="0" smtClean="0"/>
              <a:t>.</a:t>
            </a:r>
          </a:p>
          <a:p>
            <a:endParaRPr lang="en-CA" sz="1800" dirty="0"/>
          </a:p>
          <a:p>
            <a:endParaRPr lang="en-CA" sz="1800" dirty="0" smtClean="0"/>
          </a:p>
          <a:p>
            <a:endParaRPr lang="en-CA" sz="1800" dirty="0"/>
          </a:p>
          <a:p>
            <a:endParaRPr lang="en-CA" sz="1800" dirty="0" smtClean="0"/>
          </a:p>
          <a:p>
            <a:endParaRPr lang="en-CA" sz="1800" dirty="0" smtClean="0"/>
          </a:p>
          <a:p>
            <a:endParaRPr lang="en-CA" sz="1800" dirty="0"/>
          </a:p>
        </p:txBody>
      </p:sp>
      <p:pic>
        <p:nvPicPr>
          <p:cNvPr id="1026" name="Picture 2" descr="C:\Users\ken.OTTERFEED\Pictures\black horses grazing.jpg"/>
          <p:cNvPicPr>
            <a:picLocks noChangeAspect="1" noChangeArrowheads="1"/>
          </p:cNvPicPr>
          <p:nvPr/>
        </p:nvPicPr>
        <p:blipFill>
          <a:blip r:embed="rId2" cstate="print"/>
          <a:srcRect l="11092" r="7857"/>
          <a:stretch>
            <a:fillRect/>
          </a:stretch>
        </p:blipFill>
        <p:spPr bwMode="auto">
          <a:xfrm>
            <a:off x="4800600" y="3886200"/>
            <a:ext cx="3733800" cy="262890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52600" y="228600"/>
            <a:ext cx="6477000" cy="838200"/>
          </a:xfrm>
        </p:spPr>
        <p:txBody>
          <a:bodyPr>
            <a:noAutofit/>
          </a:bodyPr>
          <a:lstStyle/>
          <a:p>
            <a:pPr algn="ctr"/>
            <a:r>
              <a:rPr lang="en-CA" sz="2400" dirty="0" smtClean="0"/>
              <a:t>The horse is a grazer, eating many small meals over as much as 16-17 hours/day</a:t>
            </a:r>
            <a:endParaRPr lang="en-CA" sz="2400" dirty="0"/>
          </a:p>
        </p:txBody>
      </p:sp>
      <p:sp>
        <p:nvSpPr>
          <p:cNvPr id="8" name="Text Placeholder 7"/>
          <p:cNvSpPr>
            <a:spLocks noGrp="1"/>
          </p:cNvSpPr>
          <p:nvPr>
            <p:ph type="body" sz="half" idx="2"/>
          </p:nvPr>
        </p:nvSpPr>
        <p:spPr>
          <a:xfrm>
            <a:off x="304800" y="1219200"/>
            <a:ext cx="3810000" cy="4906963"/>
          </a:xfrm>
        </p:spPr>
        <p:txBody>
          <a:bodyPr>
            <a:normAutofit/>
          </a:bodyPr>
          <a:lstStyle/>
          <a:p>
            <a:r>
              <a:rPr lang="en-CA" sz="2800" b="1" dirty="0" smtClean="0"/>
              <a:t>The horse is a superb athlete. They have evolved on open range.</a:t>
            </a:r>
          </a:p>
          <a:p>
            <a:r>
              <a:rPr lang="en-CA" sz="2800" b="1" dirty="0" smtClean="0"/>
              <a:t>They have speed to escape predators and endurance necessary in the search for nutrition.</a:t>
            </a:r>
          </a:p>
          <a:p>
            <a:r>
              <a:rPr lang="en-CA" sz="2800" b="1" dirty="0" smtClean="0"/>
              <a:t>Selective breeding has further modified these traits.</a:t>
            </a:r>
            <a:endParaRPr lang="en-CA" sz="2800" b="1" dirty="0"/>
          </a:p>
        </p:txBody>
      </p:sp>
      <p:pic>
        <p:nvPicPr>
          <p:cNvPr id="1026" name="Picture 2" descr="C:\Users\ken.OTTERFEED\Pictures\black horses grazing.jpg"/>
          <p:cNvPicPr>
            <a:picLocks noChangeAspect="1" noChangeArrowheads="1"/>
          </p:cNvPicPr>
          <p:nvPr/>
        </p:nvPicPr>
        <p:blipFill>
          <a:blip r:embed="rId2" cstate="print"/>
          <a:srcRect/>
          <a:stretch>
            <a:fillRect/>
          </a:stretch>
        </p:blipFill>
        <p:spPr bwMode="auto">
          <a:xfrm>
            <a:off x="4419600" y="1905000"/>
            <a:ext cx="4495800" cy="3790950"/>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273050"/>
            <a:ext cx="4343400" cy="2089150"/>
          </a:xfrm>
        </p:spPr>
        <p:txBody>
          <a:bodyPr>
            <a:normAutofit fontScale="90000"/>
          </a:bodyPr>
          <a:lstStyle/>
          <a:p>
            <a:pPr algn="l"/>
            <a:r>
              <a:rPr lang="en-CA" sz="2700" dirty="0" smtClean="0"/>
              <a:t>Hind gut-the cecum and large intestine make up the bulk of the GIT with millions of microbes producing the VFA’s and other nutrients.</a:t>
            </a:r>
            <a:r>
              <a:rPr lang="en-CA" sz="3200" dirty="0" smtClean="0"/>
              <a:t>.</a:t>
            </a:r>
            <a:endParaRPr lang="en-CA" sz="3200" dirty="0"/>
          </a:p>
        </p:txBody>
      </p:sp>
      <p:sp>
        <p:nvSpPr>
          <p:cNvPr id="4" name="Text Placeholder 3"/>
          <p:cNvSpPr>
            <a:spLocks noGrp="1"/>
          </p:cNvSpPr>
          <p:nvPr>
            <p:ph type="body" sz="half" idx="2"/>
          </p:nvPr>
        </p:nvSpPr>
        <p:spPr>
          <a:xfrm>
            <a:off x="457200" y="457200"/>
            <a:ext cx="3352800" cy="5668963"/>
          </a:xfrm>
        </p:spPr>
        <p:txBody>
          <a:bodyPr/>
          <a:lstStyle/>
          <a:p>
            <a:r>
              <a:rPr lang="en-CA" sz="2400" b="1" dirty="0" smtClean="0"/>
              <a:t>Acetate          70%</a:t>
            </a:r>
          </a:p>
          <a:p>
            <a:r>
              <a:rPr lang="en-CA" sz="2400" b="1" dirty="0" smtClean="0"/>
              <a:t>Propionate    17%</a:t>
            </a:r>
          </a:p>
          <a:p>
            <a:r>
              <a:rPr lang="en-CA" sz="2400" b="1" dirty="0" smtClean="0"/>
              <a:t>Butyrate         8%</a:t>
            </a:r>
          </a:p>
          <a:p>
            <a:r>
              <a:rPr lang="en-CA" sz="2400" b="1" dirty="0" smtClean="0"/>
              <a:t>Others             5%</a:t>
            </a:r>
          </a:p>
          <a:p>
            <a:endParaRPr lang="en-CA" sz="2400" b="1" dirty="0" smtClean="0"/>
          </a:p>
          <a:p>
            <a:r>
              <a:rPr lang="en-CA" sz="2400" b="1" dirty="0" smtClean="0"/>
              <a:t>     Acetate may be 32% of total energy supply to the hind limb.</a:t>
            </a:r>
          </a:p>
          <a:p>
            <a:endParaRPr lang="en-CA" sz="2400" b="1" dirty="0" smtClean="0"/>
          </a:p>
          <a:p>
            <a:r>
              <a:rPr lang="en-CA" sz="2400" b="1" dirty="0" smtClean="0"/>
              <a:t>Higher concentrate diets shift to more propionic /LA and less acetate and butyrate.</a:t>
            </a:r>
          </a:p>
        </p:txBody>
      </p:sp>
      <p:pic>
        <p:nvPicPr>
          <p:cNvPr id="3074" name="Picture 2" descr="C:\Users\ken.OTTERFEED\Pictures\horse biting grass.jpg"/>
          <p:cNvPicPr>
            <a:picLocks noGrp="1" noChangeAspect="1" noChangeArrowheads="1"/>
          </p:cNvPicPr>
          <p:nvPr>
            <p:ph idx="1"/>
          </p:nvPr>
        </p:nvPicPr>
        <p:blipFill>
          <a:blip r:embed="rId2" cstate="print"/>
          <a:srcRect/>
          <a:stretch>
            <a:fillRect/>
          </a:stretch>
        </p:blipFill>
        <p:spPr bwMode="auto">
          <a:xfrm>
            <a:off x="4572000" y="3178436"/>
            <a:ext cx="4114800" cy="2741090"/>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l"/>
            <a:r>
              <a:rPr lang="en-CA" sz="2700" dirty="0" smtClean="0"/>
              <a:t>Hind gut- the bulk of the GIT with millions of microbes producing the VFA’s and other nutrients.</a:t>
            </a:r>
            <a:r>
              <a:rPr lang="en-CA" sz="3200" dirty="0" smtClean="0"/>
              <a:t>.</a:t>
            </a:r>
            <a:endParaRPr lang="en-CA" sz="3200" dirty="0"/>
          </a:p>
        </p:txBody>
      </p:sp>
      <p:sp>
        <p:nvSpPr>
          <p:cNvPr id="3" name="Content Placeholder 2"/>
          <p:cNvSpPr>
            <a:spLocks noGrp="1"/>
          </p:cNvSpPr>
          <p:nvPr>
            <p:ph idx="1"/>
          </p:nvPr>
        </p:nvSpPr>
        <p:spPr>
          <a:xfrm>
            <a:off x="457200" y="1066800"/>
            <a:ext cx="8229600" cy="5410200"/>
          </a:xfrm>
        </p:spPr>
        <p:txBody>
          <a:bodyPr>
            <a:normAutofit lnSpcReduction="10000"/>
          </a:bodyPr>
          <a:lstStyle/>
          <a:p>
            <a:r>
              <a:rPr lang="en-CA" sz="2400" b="1" dirty="0" smtClean="0"/>
              <a:t>Excess sugar , starch and OF will be fermented  rapidly to LA.</a:t>
            </a:r>
          </a:p>
          <a:p>
            <a:endParaRPr lang="en-CA" sz="2400" b="1" dirty="0" smtClean="0"/>
          </a:p>
          <a:p>
            <a:r>
              <a:rPr lang="en-CA" sz="2400" b="1" dirty="0" smtClean="0"/>
              <a:t>VFA’s can only be metabolized aerobically, high yield but  slow release energy .</a:t>
            </a:r>
          </a:p>
          <a:p>
            <a:endParaRPr lang="en-CA" sz="2400" b="1" dirty="0" smtClean="0"/>
          </a:p>
          <a:p>
            <a:r>
              <a:rPr lang="en-CA" sz="2400" b="1" dirty="0" smtClean="0"/>
              <a:t>Butyrate is a prime energy source for the cells lining the hind gut called enterocytes. and is required for gut health and prevention of leaky gut. Butyrate improves intestinal permeability and minimizes  intestinal damage.</a:t>
            </a:r>
          </a:p>
          <a:p>
            <a:endParaRPr lang="en-CA" sz="2400" b="1" dirty="0" smtClean="0"/>
          </a:p>
          <a:p>
            <a:r>
              <a:rPr lang="en-CA" sz="2400" b="1" dirty="0" smtClean="0"/>
              <a:t>SCFA’s have anti-inflammatory properties</a:t>
            </a:r>
          </a:p>
          <a:p>
            <a:endParaRPr lang="en-CA" sz="2400" b="1" dirty="0" smtClean="0"/>
          </a:p>
          <a:p>
            <a:r>
              <a:rPr lang="en-CA" sz="2400" b="1" dirty="0" err="1" smtClean="0"/>
              <a:t>Prebiotics</a:t>
            </a:r>
            <a:r>
              <a:rPr lang="en-CA" sz="2400" b="1" dirty="0" smtClean="0"/>
              <a:t> that stabilize certain bacterial families may have promise for treating equine GIT disease.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381000"/>
            <a:ext cx="4572000" cy="1981200"/>
          </a:xfrm>
        </p:spPr>
        <p:txBody>
          <a:bodyPr>
            <a:normAutofit fontScale="90000"/>
          </a:bodyPr>
          <a:lstStyle/>
          <a:p>
            <a:r>
              <a:rPr lang="en-CA" sz="2400" dirty="0" smtClean="0"/>
              <a:t>The hind gut-the cecum and large intestine  and trans verse colon and short colon finally to the rectum.</a:t>
            </a:r>
            <a:br>
              <a:rPr lang="en-CA" sz="2400" dirty="0" smtClean="0"/>
            </a:br>
            <a:r>
              <a:rPr lang="en-CA" sz="2400" dirty="0" smtClean="0"/>
              <a:t>7 m long, 140-150 liters.</a:t>
            </a:r>
            <a:br>
              <a:rPr lang="en-CA" sz="2400" dirty="0" smtClean="0"/>
            </a:br>
            <a:endParaRPr lang="en-CA" sz="2400" dirty="0"/>
          </a:p>
        </p:txBody>
      </p:sp>
      <p:sp>
        <p:nvSpPr>
          <p:cNvPr id="5" name="Text Placeholder 4"/>
          <p:cNvSpPr>
            <a:spLocks noGrp="1"/>
          </p:cNvSpPr>
          <p:nvPr>
            <p:ph type="body" sz="half" idx="2"/>
          </p:nvPr>
        </p:nvSpPr>
        <p:spPr>
          <a:xfrm>
            <a:off x="381000" y="381000"/>
            <a:ext cx="4038600" cy="6172200"/>
          </a:xfrm>
        </p:spPr>
        <p:txBody>
          <a:bodyPr>
            <a:normAutofit lnSpcReduction="10000"/>
          </a:bodyPr>
          <a:lstStyle/>
          <a:p>
            <a:r>
              <a:rPr lang="en-CA" sz="2400" dirty="0" smtClean="0"/>
              <a:t>The food bolus of mostly fermentable feed passes from the ileum through a tiny </a:t>
            </a:r>
            <a:r>
              <a:rPr lang="en-CA" sz="2400" dirty="0" err="1" smtClean="0"/>
              <a:t>ileocecal</a:t>
            </a:r>
            <a:r>
              <a:rPr lang="en-CA" sz="2400" dirty="0" smtClean="0"/>
              <a:t> orifice ,into the cecum  (30 liters) where fermentation begins. </a:t>
            </a:r>
          </a:p>
          <a:p>
            <a:endParaRPr lang="en-CA" sz="2400" dirty="0" smtClean="0"/>
          </a:p>
          <a:p>
            <a:r>
              <a:rPr lang="en-CA" sz="2400" dirty="0" smtClean="0"/>
              <a:t>After about 7 hours of fermentation, feed passes into the large intestine (large colon). </a:t>
            </a:r>
          </a:p>
          <a:p>
            <a:endParaRPr lang="en-CA" sz="2400" dirty="0" smtClean="0"/>
          </a:p>
          <a:p>
            <a:r>
              <a:rPr lang="en-CA" sz="2400" dirty="0" smtClean="0"/>
              <a:t>The 12 foot long  (large colon) volume =75 liters or 20 gallons.</a:t>
            </a:r>
          </a:p>
          <a:p>
            <a:r>
              <a:rPr lang="en-CA" sz="2400" dirty="0" smtClean="0"/>
              <a:t>Dr. Pratt Phillips says this is the most delicate part due to the twists and turns. </a:t>
            </a:r>
            <a:endParaRPr lang="en-CA" sz="2400" dirty="0"/>
          </a:p>
        </p:txBody>
      </p:sp>
      <p:pic>
        <p:nvPicPr>
          <p:cNvPr id="2050" name="Picture 2" descr="C:\Users\ken.OTTERFEED\Pictures\hind gut two.jpg"/>
          <p:cNvPicPr>
            <a:picLocks noGrp="1" noChangeAspect="1" noChangeArrowheads="1"/>
          </p:cNvPicPr>
          <p:nvPr>
            <p:ph idx="1"/>
          </p:nvPr>
        </p:nvPicPr>
        <p:blipFill>
          <a:blip r:embed="rId2" cstate="print"/>
          <a:srcRect/>
          <a:stretch>
            <a:fillRect/>
          </a:stretch>
        </p:blipFill>
        <p:spPr bwMode="auto">
          <a:xfrm>
            <a:off x="4512924" y="2514600"/>
            <a:ext cx="4173876" cy="2971800"/>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3400" y="273050"/>
            <a:ext cx="4572000" cy="717550"/>
          </a:xfrm>
        </p:spPr>
        <p:txBody>
          <a:bodyPr/>
          <a:lstStyle/>
          <a:p>
            <a:r>
              <a:rPr lang="en-CA" dirty="0" smtClean="0"/>
              <a:t>Microbes produce Vit K , b vits , available phosphorus , VFA’s </a:t>
            </a:r>
            <a:endParaRPr lang="en-CA" dirty="0"/>
          </a:p>
        </p:txBody>
      </p:sp>
      <p:sp>
        <p:nvSpPr>
          <p:cNvPr id="4" name="Text Placeholder 3"/>
          <p:cNvSpPr>
            <a:spLocks noGrp="1"/>
          </p:cNvSpPr>
          <p:nvPr>
            <p:ph type="body" sz="half" idx="2"/>
          </p:nvPr>
        </p:nvSpPr>
        <p:spPr>
          <a:xfrm>
            <a:off x="457200" y="304800"/>
            <a:ext cx="3657600" cy="6324600"/>
          </a:xfrm>
        </p:spPr>
        <p:txBody>
          <a:bodyPr>
            <a:normAutofit lnSpcReduction="10000"/>
          </a:bodyPr>
          <a:lstStyle/>
          <a:p>
            <a:r>
              <a:rPr lang="en-CA" sz="2400" dirty="0" smtClean="0"/>
              <a:t>The final few feet </a:t>
            </a:r>
          </a:p>
          <a:p>
            <a:r>
              <a:rPr lang="en-CA" sz="2400" dirty="0" smtClean="0"/>
              <a:t>The small colon </a:t>
            </a:r>
            <a:r>
              <a:rPr lang="en-CA" sz="2400" dirty="0" err="1" smtClean="0"/>
              <a:t>decends</a:t>
            </a:r>
            <a:r>
              <a:rPr lang="en-CA" sz="2400" dirty="0" smtClean="0"/>
              <a:t> from the transverse colon , terminating at the rectum and anus.</a:t>
            </a:r>
          </a:p>
          <a:p>
            <a:endParaRPr lang="en-CA" sz="2400" dirty="0" smtClean="0"/>
          </a:p>
          <a:p>
            <a:r>
              <a:rPr lang="en-CA" sz="2400" dirty="0" smtClean="0"/>
              <a:t>Here fecal balls are formed and excess water is absorbed before manure is expelled. Susceptible to the squirts.</a:t>
            </a:r>
          </a:p>
          <a:p>
            <a:endParaRPr lang="en-CA" sz="2400" dirty="0" smtClean="0"/>
          </a:p>
          <a:p>
            <a:r>
              <a:rPr lang="en-CA" sz="2400" dirty="0" smtClean="0"/>
              <a:t>Note cecum –one way i n and out. Mixes feed. Dry feed with inadequate water may cause impaction. Feed stays for about 7 hours.</a:t>
            </a:r>
          </a:p>
          <a:p>
            <a:endParaRPr lang="en-CA" sz="2400" dirty="0" smtClean="0"/>
          </a:p>
          <a:p>
            <a:endParaRPr lang="en-CA" sz="2400" dirty="0" smtClean="0"/>
          </a:p>
          <a:p>
            <a:endParaRPr lang="en-CA" sz="2400" dirty="0" smtClean="0"/>
          </a:p>
          <a:p>
            <a:endParaRPr lang="en-CA" sz="2400" dirty="0"/>
          </a:p>
        </p:txBody>
      </p:sp>
      <p:pic>
        <p:nvPicPr>
          <p:cNvPr id="1026" name="Picture 2" descr="C:\Users\ken.OTTERFEED\Pictures\equine-gut.jpg"/>
          <p:cNvPicPr>
            <a:picLocks noGrp="1" noChangeAspect="1" noChangeArrowheads="1"/>
          </p:cNvPicPr>
          <p:nvPr>
            <p:ph idx="1"/>
          </p:nvPr>
        </p:nvPicPr>
        <p:blipFill>
          <a:blip r:embed="rId2" cstate="print"/>
          <a:srcRect/>
          <a:stretch>
            <a:fillRect/>
          </a:stretch>
        </p:blipFill>
        <p:spPr bwMode="auto">
          <a:xfrm>
            <a:off x="4191001" y="1752600"/>
            <a:ext cx="4823644" cy="3794600"/>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0200" y="273050"/>
            <a:ext cx="3276600" cy="717550"/>
          </a:xfrm>
        </p:spPr>
        <p:txBody>
          <a:bodyPr/>
          <a:lstStyle/>
          <a:p>
            <a:r>
              <a:rPr lang="en-CA" dirty="0" smtClean="0"/>
              <a:t>Health risks-use a veterinary supervised health program.</a:t>
            </a:r>
            <a:endParaRPr lang="en-CA" dirty="0"/>
          </a:p>
        </p:txBody>
      </p:sp>
      <p:sp>
        <p:nvSpPr>
          <p:cNvPr id="4" name="Text Placeholder 3"/>
          <p:cNvSpPr>
            <a:spLocks noGrp="1"/>
          </p:cNvSpPr>
          <p:nvPr>
            <p:ph type="body" sz="half" idx="2"/>
          </p:nvPr>
        </p:nvSpPr>
        <p:spPr>
          <a:xfrm>
            <a:off x="228600" y="381000"/>
            <a:ext cx="4800600" cy="6477000"/>
          </a:xfrm>
        </p:spPr>
        <p:txBody>
          <a:bodyPr>
            <a:normAutofit fontScale="92500" lnSpcReduction="20000"/>
          </a:bodyPr>
          <a:lstStyle/>
          <a:p>
            <a:r>
              <a:rPr lang="en-CA" sz="2400" dirty="0" smtClean="0"/>
              <a:t>Gastric ulcers</a:t>
            </a:r>
          </a:p>
          <a:p>
            <a:r>
              <a:rPr lang="en-CA" sz="2400" dirty="0" smtClean="0"/>
              <a:t>Colic</a:t>
            </a:r>
          </a:p>
          <a:p>
            <a:r>
              <a:rPr lang="en-CA" sz="2400" dirty="0" smtClean="0"/>
              <a:t>Internal parasites</a:t>
            </a:r>
          </a:p>
          <a:p>
            <a:r>
              <a:rPr lang="en-CA" sz="2400" dirty="0" smtClean="0"/>
              <a:t>(</a:t>
            </a:r>
            <a:r>
              <a:rPr lang="en-CA" sz="2400" dirty="0" err="1" smtClean="0"/>
              <a:t>ascarids</a:t>
            </a:r>
            <a:r>
              <a:rPr lang="en-CA" sz="2400" dirty="0" smtClean="0"/>
              <a:t>) round worm</a:t>
            </a:r>
          </a:p>
          <a:p>
            <a:r>
              <a:rPr lang="en-CA" sz="2400" dirty="0" smtClean="0"/>
              <a:t>Small strongyles</a:t>
            </a:r>
          </a:p>
          <a:p>
            <a:endParaRPr lang="en-CA" sz="2400" dirty="0" smtClean="0"/>
          </a:p>
          <a:p>
            <a:r>
              <a:rPr lang="en-CA" sz="2400" dirty="0" smtClean="0"/>
              <a:t>A less common but more serious condition is larval </a:t>
            </a:r>
            <a:r>
              <a:rPr lang="en-CA" sz="2400" dirty="0" err="1" smtClean="0"/>
              <a:t>cyathostominosis</a:t>
            </a:r>
            <a:r>
              <a:rPr lang="en-CA" sz="2400" dirty="0" smtClean="0"/>
              <a:t> , caused by mass eruption of encysted larvae.</a:t>
            </a:r>
          </a:p>
          <a:p>
            <a:endParaRPr lang="en-CA" sz="2400" dirty="0" smtClean="0"/>
          </a:p>
          <a:p>
            <a:r>
              <a:rPr lang="en-CA" sz="2400" dirty="0" smtClean="0"/>
              <a:t>Diarrhea a potentially life threatening condition.</a:t>
            </a:r>
          </a:p>
          <a:p>
            <a:endParaRPr lang="en-CA" sz="2400" dirty="0" smtClean="0"/>
          </a:p>
          <a:p>
            <a:r>
              <a:rPr lang="en-CA" sz="2400" dirty="0" smtClean="0"/>
              <a:t>Hind gut acidosis due to a sudden decrease in pH from rich food , altering the biome causing upset fermentation , ulceration of the cecum and large intestine, diarrhea and laminitis among other issues.</a:t>
            </a:r>
          </a:p>
          <a:p>
            <a:endParaRPr lang="en-CA" sz="2400" dirty="0"/>
          </a:p>
        </p:txBody>
      </p:sp>
      <p:pic>
        <p:nvPicPr>
          <p:cNvPr id="3074" name="Picture 2" descr="C:\Users\ken.OTTERFEED\Pictures\bay horse stomach.jpg"/>
          <p:cNvPicPr>
            <a:picLocks noGrp="1" noChangeAspect="1" noChangeArrowheads="1"/>
          </p:cNvPicPr>
          <p:nvPr>
            <p:ph idx="1"/>
          </p:nvPr>
        </p:nvPicPr>
        <p:blipFill>
          <a:blip r:embed="rId2" cstate="print"/>
          <a:srcRect/>
          <a:stretch>
            <a:fillRect/>
          </a:stretch>
        </p:blipFill>
        <p:spPr bwMode="auto">
          <a:xfrm>
            <a:off x="5027324" y="2186061"/>
            <a:ext cx="3979273" cy="2614540"/>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CA" sz="3200" dirty="0" smtClean="0"/>
              <a:t>Water</a:t>
            </a:r>
            <a:endParaRPr lang="en-CA" sz="3200" dirty="0"/>
          </a:p>
        </p:txBody>
      </p:sp>
      <p:sp>
        <p:nvSpPr>
          <p:cNvPr id="3" name="Content Placeholder 2"/>
          <p:cNvSpPr>
            <a:spLocks noGrp="1"/>
          </p:cNvSpPr>
          <p:nvPr>
            <p:ph idx="1"/>
          </p:nvPr>
        </p:nvSpPr>
        <p:spPr>
          <a:xfrm>
            <a:off x="228600" y="762000"/>
            <a:ext cx="8458200" cy="5791200"/>
          </a:xfrm>
        </p:spPr>
        <p:txBody>
          <a:bodyPr>
            <a:normAutofit lnSpcReduction="10000"/>
          </a:bodyPr>
          <a:lstStyle/>
          <a:p>
            <a:r>
              <a:rPr lang="en-CA" sz="2400" b="1" dirty="0" smtClean="0"/>
              <a:t>Most medium sized  horses drink 5-9 gallons a day </a:t>
            </a:r>
          </a:p>
          <a:p>
            <a:r>
              <a:rPr lang="en-CA" sz="2400" b="1" dirty="0" smtClean="0"/>
              <a:t>Double in hot weather</a:t>
            </a:r>
          </a:p>
          <a:p>
            <a:r>
              <a:rPr lang="en-CA" sz="2400" b="1" dirty="0" smtClean="0"/>
              <a:t>May drink less in winter </a:t>
            </a:r>
          </a:p>
          <a:p>
            <a:r>
              <a:rPr lang="en-CA" sz="2400" b="1" dirty="0" smtClean="0"/>
              <a:t>Drink more at about 20C </a:t>
            </a:r>
          </a:p>
          <a:p>
            <a:r>
              <a:rPr lang="en-CA" sz="2400" b="1" dirty="0" smtClean="0"/>
              <a:t>Horses do not drink water if very cold as it deadens  nerves in the mouth blocking the thirst reflex.</a:t>
            </a:r>
          </a:p>
          <a:p>
            <a:r>
              <a:rPr lang="en-CA" sz="2400" b="1" dirty="0" smtClean="0"/>
              <a:t>A horse will not drink if excited or fearful.</a:t>
            </a:r>
          </a:p>
          <a:p>
            <a:r>
              <a:rPr lang="en-CA" sz="2400" b="1" dirty="0" smtClean="0"/>
              <a:t>Horses sweat is iso to hyper tonic . A horse cannot tell if it is dehydrated. 4% loss in BW as water a problem , 7% fatal</a:t>
            </a:r>
          </a:p>
          <a:p>
            <a:r>
              <a:rPr lang="en-CA" sz="2400" b="1" dirty="0" smtClean="0"/>
              <a:t>It is difficult to estimate water loss.</a:t>
            </a:r>
          </a:p>
          <a:p>
            <a:r>
              <a:rPr lang="en-CA" sz="2400" b="1" dirty="0" smtClean="0"/>
              <a:t>Training to drink saline water will enhance water intake and hydration. </a:t>
            </a:r>
          </a:p>
          <a:p>
            <a:r>
              <a:rPr lang="en-CA" sz="2400" b="1" dirty="0" smtClean="0"/>
              <a:t>Proper training will enhance glycogen reserves by 10%. plasma volume by 10% and heart size by 10% aiding  gut health, cooling and performance .</a:t>
            </a:r>
            <a:endParaRPr lang="en-CA" sz="2400" b="1"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CA" dirty="0" smtClean="0"/>
              <a:t>Forage vs ulcers</a:t>
            </a:r>
            <a:endParaRPr lang="en-CA" dirty="0"/>
          </a:p>
        </p:txBody>
      </p:sp>
      <p:sp>
        <p:nvSpPr>
          <p:cNvPr id="3" name="Content Placeholder 2"/>
          <p:cNvSpPr>
            <a:spLocks noGrp="1"/>
          </p:cNvSpPr>
          <p:nvPr>
            <p:ph idx="1"/>
          </p:nvPr>
        </p:nvSpPr>
        <p:spPr>
          <a:xfrm>
            <a:off x="457200" y="990600"/>
            <a:ext cx="8229600" cy="5135563"/>
          </a:xfrm>
        </p:spPr>
        <p:txBody>
          <a:bodyPr>
            <a:normAutofit lnSpcReduction="10000"/>
          </a:bodyPr>
          <a:lstStyle/>
          <a:p>
            <a:r>
              <a:rPr lang="en-CA" dirty="0" smtClean="0"/>
              <a:t>Ulcers =95% of  race horses </a:t>
            </a:r>
          </a:p>
          <a:p>
            <a:r>
              <a:rPr lang="en-CA" dirty="0" smtClean="0"/>
              <a:t>90% of elite endurance horses during race season and 46% during off season.</a:t>
            </a:r>
          </a:p>
          <a:p>
            <a:r>
              <a:rPr lang="en-CA" dirty="0" smtClean="0"/>
              <a:t>80% of lower level endurance horses </a:t>
            </a:r>
          </a:p>
          <a:p>
            <a:r>
              <a:rPr lang="en-CA" dirty="0" smtClean="0"/>
              <a:t>57% of dressage horses</a:t>
            </a:r>
          </a:p>
          <a:p>
            <a:r>
              <a:rPr lang="en-CA" dirty="0" smtClean="0"/>
              <a:t>70% of foals at weaning time</a:t>
            </a:r>
          </a:p>
          <a:p>
            <a:r>
              <a:rPr lang="en-CA" dirty="0" smtClean="0"/>
              <a:t>20-30% of pleasure horses</a:t>
            </a:r>
          </a:p>
          <a:p>
            <a:r>
              <a:rPr lang="en-CA" dirty="0" smtClean="0"/>
              <a:t>20-40% of wild horses </a:t>
            </a:r>
          </a:p>
          <a:p>
            <a:r>
              <a:rPr lang="en-CA" dirty="0" smtClean="0"/>
              <a:t>Nearly 100% of cribbers</a:t>
            </a:r>
            <a:endParaRPr lang="en-CA"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a:bodyPr>
          <a:lstStyle/>
          <a:p>
            <a:r>
              <a:rPr lang="en-CA" sz="2800" b="1" dirty="0" smtClean="0"/>
              <a:t>Forage –fiber fermentation to VFA’s</a:t>
            </a:r>
            <a:endParaRPr lang="en-CA" sz="2800" b="1" dirty="0"/>
          </a:p>
        </p:txBody>
      </p:sp>
      <p:sp>
        <p:nvSpPr>
          <p:cNvPr id="3" name="Content Placeholder 2"/>
          <p:cNvSpPr>
            <a:spLocks noGrp="1"/>
          </p:cNvSpPr>
          <p:nvPr>
            <p:ph idx="1"/>
          </p:nvPr>
        </p:nvSpPr>
        <p:spPr>
          <a:xfrm>
            <a:off x="228600" y="685800"/>
            <a:ext cx="8686800" cy="6172200"/>
          </a:xfrm>
        </p:spPr>
        <p:txBody>
          <a:bodyPr>
            <a:normAutofit fontScale="92500" lnSpcReduction="20000"/>
          </a:bodyPr>
          <a:lstStyle/>
          <a:p>
            <a:r>
              <a:rPr lang="en-CA" sz="2400" b="1" dirty="0" smtClean="0"/>
              <a:t>Provides energy as VFA’s as slow release over time. The VFA  propionic acid is largely gluconeogenic about 50-60% of blood glucose , acetate remains in blood and can be used directly for energy or stored as fat.</a:t>
            </a:r>
          </a:p>
          <a:p>
            <a:endParaRPr lang="en-CA" sz="2400" b="1" dirty="0" smtClean="0"/>
          </a:p>
          <a:p>
            <a:r>
              <a:rPr lang="en-CA" sz="2400" b="1" dirty="0" smtClean="0"/>
              <a:t> butyric converted to acetate – converted to acetyl co A and enters energy cycle and provides energy to cells lining the gut promoting good health.</a:t>
            </a:r>
          </a:p>
          <a:p>
            <a:pPr>
              <a:buNone/>
            </a:pPr>
            <a:r>
              <a:rPr lang="en-CA" sz="2400" b="1" dirty="0" smtClean="0"/>
              <a:t>     </a:t>
            </a:r>
          </a:p>
          <a:p>
            <a:pPr>
              <a:buNone/>
            </a:pPr>
            <a:r>
              <a:rPr lang="en-CA" sz="2400" b="1" dirty="0" smtClean="0"/>
              <a:t>     Forage stimulates water intake and soluble fiber in forage and super fibers enable water holding in the gut .</a:t>
            </a:r>
          </a:p>
          <a:p>
            <a:pPr>
              <a:buNone/>
            </a:pPr>
            <a:endParaRPr lang="en-CA" sz="2400" b="1" dirty="0" smtClean="0"/>
          </a:p>
          <a:p>
            <a:r>
              <a:rPr lang="en-CA" sz="2400" b="1" dirty="0" smtClean="0"/>
              <a:t>One lb of forage stimulates 3.5-4 lb water intake whereas grain only stimulates 2-2.5 lbs water intake.</a:t>
            </a:r>
          </a:p>
          <a:p>
            <a:endParaRPr lang="en-CA" sz="2400" b="1" dirty="0" smtClean="0"/>
          </a:p>
          <a:p>
            <a:r>
              <a:rPr lang="en-CA" sz="2400" b="1" dirty="0" smtClean="0"/>
              <a:t>Super fibers help as forage substitutes. They provide highly fermentable fiber and water soluble fiber that helps hold water in the GIT.  </a:t>
            </a:r>
          </a:p>
          <a:p>
            <a:endParaRPr lang="en-CA" sz="2400" b="1" dirty="0" smtClean="0"/>
          </a:p>
          <a:p>
            <a:pPr>
              <a:buNone/>
            </a:pPr>
            <a:r>
              <a:rPr lang="en-CA" sz="2400" b="1" dirty="0" smtClean="0"/>
              <a:t>     The large intestine may hold 8-10% of body weight as water and 10-20% of total body sodium, potassium and Chloride.</a:t>
            </a:r>
            <a:endParaRPr lang="en-CA" sz="2400" b="1"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2"/>
          </a:xfrm>
        </p:spPr>
        <p:txBody>
          <a:bodyPr>
            <a:normAutofit/>
          </a:bodyPr>
          <a:lstStyle/>
          <a:p>
            <a:r>
              <a:rPr lang="en-CA" sz="2800" b="1" dirty="0" smtClean="0"/>
              <a:t>Forage is the foundation</a:t>
            </a:r>
            <a:endParaRPr lang="en-CA" sz="2800" b="1" dirty="0"/>
          </a:p>
        </p:txBody>
      </p:sp>
      <p:sp>
        <p:nvSpPr>
          <p:cNvPr id="3" name="Content Placeholder 2"/>
          <p:cNvSpPr>
            <a:spLocks noGrp="1"/>
          </p:cNvSpPr>
          <p:nvPr>
            <p:ph idx="1"/>
          </p:nvPr>
        </p:nvSpPr>
        <p:spPr>
          <a:xfrm>
            <a:off x="228600" y="914400"/>
            <a:ext cx="8610600" cy="5715000"/>
          </a:xfrm>
        </p:spPr>
        <p:txBody>
          <a:bodyPr>
            <a:normAutofit fontScale="92500" lnSpcReduction="20000"/>
          </a:bodyPr>
          <a:lstStyle/>
          <a:p>
            <a:r>
              <a:rPr lang="en-CA" sz="2400" b="1" dirty="0" smtClean="0"/>
              <a:t>Average   levels of exercise e.g. Lower level endurance riding have about 78% of the ration as forage.</a:t>
            </a:r>
          </a:p>
          <a:p>
            <a:endParaRPr lang="en-CA" sz="2400" b="1" dirty="0" smtClean="0"/>
          </a:p>
          <a:p>
            <a:r>
              <a:rPr lang="en-CA" sz="2400" b="1" dirty="0" smtClean="0"/>
              <a:t>The average amount of grain may be 2.27 kg/day for medium exercise.</a:t>
            </a:r>
          </a:p>
          <a:p>
            <a:endParaRPr lang="en-CA" sz="2400" b="1" dirty="0" smtClean="0"/>
          </a:p>
          <a:p>
            <a:r>
              <a:rPr lang="en-CA" sz="2400" b="1" dirty="0" smtClean="0"/>
              <a:t>Provide a minimum of 1.5% body weight as forage . This is 15 lbs for a 1000 lb horse.</a:t>
            </a:r>
          </a:p>
          <a:p>
            <a:endParaRPr lang="en-CA" sz="2400" b="1" dirty="0" smtClean="0"/>
          </a:p>
          <a:p>
            <a:r>
              <a:rPr lang="en-CA" sz="2400" b="1" dirty="0" smtClean="0"/>
              <a:t>Include 1% of body weight as long stem forage to encourage chewing activity which enhances saliva flow and the bicarbonate it carries. This may also help with behavior reducing stress and gastric ulcers.</a:t>
            </a:r>
          </a:p>
          <a:p>
            <a:endParaRPr lang="en-CA" sz="2400" b="1" dirty="0" smtClean="0"/>
          </a:p>
          <a:p>
            <a:r>
              <a:rPr lang="en-CA" sz="2400" b="1" dirty="0" smtClean="0"/>
              <a:t>Alfalfa - a small amount may be fine as a natural buffer.</a:t>
            </a:r>
          </a:p>
          <a:p>
            <a:endParaRPr lang="en-CA" sz="2400" b="1" dirty="0" smtClean="0"/>
          </a:p>
          <a:p>
            <a:r>
              <a:rPr lang="en-CA" sz="2400" b="1" dirty="0" smtClean="0"/>
              <a:t>Never turn a horse out on rich pasture with an empty gut. Feed hay first  to prevent grass colic.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53000" y="273050"/>
            <a:ext cx="3657600" cy="1327150"/>
          </a:xfrm>
        </p:spPr>
        <p:txBody>
          <a:bodyPr>
            <a:noAutofit/>
          </a:bodyPr>
          <a:lstStyle/>
          <a:p>
            <a:r>
              <a:rPr lang="en-CA" dirty="0" smtClean="0"/>
              <a:t>Forage quality is critical.</a:t>
            </a:r>
            <a:br>
              <a:rPr lang="en-CA" dirty="0" smtClean="0"/>
            </a:br>
            <a:r>
              <a:rPr lang="en-CA" dirty="0" smtClean="0"/>
              <a:t/>
            </a:r>
            <a:br>
              <a:rPr lang="en-CA" dirty="0" smtClean="0"/>
            </a:br>
            <a:r>
              <a:rPr lang="en-CA" dirty="0" smtClean="0"/>
              <a:t>Moisture over  13-15% leads to moldy hay.</a:t>
            </a:r>
            <a:endParaRPr lang="en-CA" dirty="0"/>
          </a:p>
        </p:txBody>
      </p:sp>
      <p:sp>
        <p:nvSpPr>
          <p:cNvPr id="6" name="Text Placeholder 5"/>
          <p:cNvSpPr>
            <a:spLocks noGrp="1"/>
          </p:cNvSpPr>
          <p:nvPr>
            <p:ph type="body" sz="half" idx="2"/>
          </p:nvPr>
        </p:nvSpPr>
        <p:spPr>
          <a:xfrm>
            <a:off x="0" y="228600"/>
            <a:ext cx="4343400" cy="6324600"/>
          </a:xfrm>
        </p:spPr>
        <p:txBody>
          <a:bodyPr>
            <a:normAutofit lnSpcReduction="10000"/>
          </a:bodyPr>
          <a:lstStyle/>
          <a:p>
            <a:r>
              <a:rPr lang="en-CA" sz="2400" b="1" dirty="0" smtClean="0"/>
              <a:t>Avoid moldy hay.</a:t>
            </a:r>
          </a:p>
          <a:p>
            <a:endParaRPr lang="en-CA" sz="2400" b="1" dirty="0" smtClean="0"/>
          </a:p>
          <a:p>
            <a:r>
              <a:rPr lang="en-CA" sz="2400" b="1" dirty="0" smtClean="0"/>
              <a:t>Horses are very sensitive to mold. It is a one way system. Mold may damage liver function and other tissues.</a:t>
            </a:r>
          </a:p>
          <a:p>
            <a:endParaRPr lang="en-CA" sz="2400" b="1" dirty="0" smtClean="0"/>
          </a:p>
          <a:p>
            <a:r>
              <a:rPr lang="en-CA" sz="2400" b="1" dirty="0" smtClean="0"/>
              <a:t>Spoiled forage such as haylages may have clostridium botulinum .</a:t>
            </a:r>
          </a:p>
          <a:p>
            <a:r>
              <a:rPr lang="en-CA" sz="2400" b="1" dirty="0" smtClean="0"/>
              <a:t>The amount of botox a mouse can stand will kill a horse.</a:t>
            </a:r>
          </a:p>
          <a:p>
            <a:endParaRPr lang="en-CA" sz="2400" b="1" dirty="0" smtClean="0"/>
          </a:p>
          <a:p>
            <a:r>
              <a:rPr lang="en-CA" sz="2400" b="1" dirty="0" smtClean="0"/>
              <a:t>Low levels of botox  in spoiled haylage will paralyze the gut inducing colic.</a:t>
            </a:r>
            <a:endParaRPr lang="en-CA" sz="2400" b="1" dirty="0"/>
          </a:p>
        </p:txBody>
      </p:sp>
      <p:pic>
        <p:nvPicPr>
          <p:cNvPr id="2050" name="Picture 2" descr="C:\Users\ken.OTTERFEED\Pictures\colic 2.jpg"/>
          <p:cNvPicPr>
            <a:picLocks noGrp="1" noChangeAspect="1" noChangeArrowheads="1"/>
          </p:cNvPicPr>
          <p:nvPr>
            <p:ph idx="1"/>
          </p:nvPr>
        </p:nvPicPr>
        <p:blipFill>
          <a:blip r:embed="rId2" cstate="print"/>
          <a:srcRect/>
          <a:stretch>
            <a:fillRect/>
          </a:stretch>
        </p:blipFill>
        <p:spPr bwMode="auto">
          <a:xfrm>
            <a:off x="4400369" y="1752600"/>
            <a:ext cx="4259243" cy="3581241"/>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0" y="273050"/>
            <a:ext cx="3886200" cy="2241550"/>
          </a:xfrm>
        </p:spPr>
        <p:txBody>
          <a:bodyPr>
            <a:normAutofit/>
          </a:bodyPr>
          <a:lstStyle/>
          <a:p>
            <a:r>
              <a:rPr lang="en-CA" sz="2400" dirty="0" smtClean="0"/>
              <a:t>The horse has great athletic capacity . The number one need  is energy. Nutrients provide energy, the fuel for all metabolism</a:t>
            </a:r>
            <a:r>
              <a:rPr lang="en-CA" dirty="0" smtClean="0"/>
              <a:t>.</a:t>
            </a:r>
            <a:endParaRPr lang="en-CA" dirty="0"/>
          </a:p>
        </p:txBody>
      </p:sp>
      <p:sp>
        <p:nvSpPr>
          <p:cNvPr id="4" name="Text Placeholder 3"/>
          <p:cNvSpPr>
            <a:spLocks noGrp="1"/>
          </p:cNvSpPr>
          <p:nvPr>
            <p:ph type="body" sz="half" idx="2"/>
          </p:nvPr>
        </p:nvSpPr>
        <p:spPr>
          <a:xfrm>
            <a:off x="228600" y="0"/>
            <a:ext cx="4800600" cy="6858000"/>
          </a:xfrm>
        </p:spPr>
        <p:txBody>
          <a:bodyPr>
            <a:normAutofit lnSpcReduction="10000"/>
          </a:bodyPr>
          <a:lstStyle/>
          <a:p>
            <a:r>
              <a:rPr lang="en-CA" sz="2400" b="1" dirty="0" smtClean="0"/>
              <a:t>High maximal aerobic capacity (or VO2 max) and CV system.</a:t>
            </a:r>
          </a:p>
          <a:p>
            <a:r>
              <a:rPr lang="en-CA" sz="2400" b="1" dirty="0" smtClean="0"/>
              <a:t>Large intra muscular stores of energy ,particularly glycogen</a:t>
            </a:r>
          </a:p>
          <a:p>
            <a:r>
              <a:rPr lang="en-CA" sz="2400" b="1" dirty="0" smtClean="0"/>
              <a:t>High respiratory capacity of  skeletal muscle</a:t>
            </a:r>
          </a:p>
          <a:p>
            <a:r>
              <a:rPr lang="en-CA" sz="2400" b="1" dirty="0" err="1" smtClean="0"/>
              <a:t>Splenic</a:t>
            </a:r>
            <a:r>
              <a:rPr lang="en-CA" sz="2400" b="1" dirty="0" smtClean="0"/>
              <a:t> contraction ,increases oxygen carry capacity of blood by 50% soon after the onset of exercise.</a:t>
            </a:r>
          </a:p>
          <a:p>
            <a:endParaRPr lang="en-CA" sz="2400" b="1" dirty="0" smtClean="0"/>
          </a:p>
          <a:p>
            <a:r>
              <a:rPr lang="en-CA" sz="2400" b="1" dirty="0" smtClean="0"/>
              <a:t>Highly efficient and adaptable gaits</a:t>
            </a:r>
          </a:p>
          <a:p>
            <a:r>
              <a:rPr lang="en-CA" sz="2400" b="1" dirty="0" smtClean="0"/>
              <a:t>Well-developed capacity for effective thermoregulation.</a:t>
            </a:r>
          </a:p>
          <a:p>
            <a:endParaRPr lang="en-CA" sz="2400" b="1" dirty="0" smtClean="0"/>
          </a:p>
          <a:p>
            <a:r>
              <a:rPr lang="en-CA" sz="2400" b="1" dirty="0" smtClean="0"/>
              <a:t>Energy is produced either with oxygen or without , the aerobic or anaerobic pathways</a:t>
            </a:r>
            <a:endParaRPr lang="en-CA" sz="2400" b="1" dirty="0"/>
          </a:p>
        </p:txBody>
      </p:sp>
      <p:pic>
        <p:nvPicPr>
          <p:cNvPr id="2050" name="Picture 2" descr="C:\Users\ken.OTTERFEED\Pictures\grass and two horses.jpg"/>
          <p:cNvPicPr>
            <a:picLocks noGrp="1" noChangeAspect="1" noChangeArrowheads="1"/>
          </p:cNvPicPr>
          <p:nvPr>
            <p:ph idx="1"/>
          </p:nvPr>
        </p:nvPicPr>
        <p:blipFill>
          <a:blip r:embed="rId2" cstate="print"/>
          <a:srcRect/>
          <a:stretch>
            <a:fillRect/>
          </a:stretch>
        </p:blipFill>
        <p:spPr bwMode="auto">
          <a:xfrm>
            <a:off x="5105400" y="3061791"/>
            <a:ext cx="3657600" cy="2746014"/>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792162"/>
          </a:xfrm>
        </p:spPr>
        <p:txBody>
          <a:bodyPr/>
          <a:lstStyle/>
          <a:p>
            <a:r>
              <a:rPr lang="en-CA" dirty="0" smtClean="0"/>
              <a:t>Forage and water add ballast</a:t>
            </a:r>
            <a:endParaRPr lang="en-CA" dirty="0"/>
          </a:p>
        </p:txBody>
      </p:sp>
      <p:pic>
        <p:nvPicPr>
          <p:cNvPr id="3074" name="Picture 2" descr="C:\Users\ken.OTTERFEED\Pictures\gas colic.jpg"/>
          <p:cNvPicPr>
            <a:picLocks noGrp="1" noChangeAspect="1" noChangeArrowheads="1"/>
          </p:cNvPicPr>
          <p:nvPr>
            <p:ph idx="1"/>
          </p:nvPr>
        </p:nvPicPr>
        <p:blipFill>
          <a:blip r:embed="rId3" cstate="print"/>
          <a:stretch>
            <a:fillRect/>
          </a:stretch>
        </p:blipFill>
        <p:spPr bwMode="auto">
          <a:xfrm>
            <a:off x="2514600" y="1176064"/>
            <a:ext cx="4267200" cy="5188915"/>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74638"/>
            <a:ext cx="8229600" cy="563562"/>
          </a:xfrm>
        </p:spPr>
        <p:txBody>
          <a:bodyPr>
            <a:normAutofit fontScale="90000"/>
          </a:bodyPr>
          <a:lstStyle/>
          <a:p>
            <a:r>
              <a:rPr lang="en-CA" dirty="0" smtClean="0"/>
              <a:t>Ballast</a:t>
            </a:r>
            <a:endParaRPr lang="en-CA" dirty="0"/>
          </a:p>
        </p:txBody>
      </p:sp>
      <p:pic>
        <p:nvPicPr>
          <p:cNvPr id="1026" name="Picture 2" descr="C:\Users\ken.OTTERFEED\Pictures\displaced large colon.png"/>
          <p:cNvPicPr>
            <a:picLocks noGrp="1" noChangeAspect="1" noChangeArrowheads="1"/>
          </p:cNvPicPr>
          <p:nvPr>
            <p:ph idx="1"/>
          </p:nvPr>
        </p:nvPicPr>
        <p:blipFill>
          <a:blip r:embed="rId2" cstate="print"/>
          <a:stretch>
            <a:fillRect/>
          </a:stretch>
        </p:blipFill>
        <p:spPr bwMode="auto">
          <a:xfrm>
            <a:off x="1524000" y="1"/>
            <a:ext cx="7297500" cy="6634090"/>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CA" sz="3200" dirty="0" smtClean="0"/>
              <a:t>The obese horse is at risk of lipomas and pedunculated fat </a:t>
            </a:r>
            <a:endParaRPr lang="en-CA" sz="3200" dirty="0"/>
          </a:p>
        </p:txBody>
      </p:sp>
      <p:pic>
        <p:nvPicPr>
          <p:cNvPr id="3075" name="Picture 3" descr="C:\Users\ken.OTTERFEED\Pictures\jejunum_strangulation lipomas.jpg"/>
          <p:cNvPicPr>
            <a:picLocks noGrp="1" noChangeAspect="1" noChangeArrowheads="1"/>
          </p:cNvPicPr>
          <p:nvPr>
            <p:ph idx="1"/>
          </p:nvPr>
        </p:nvPicPr>
        <p:blipFill>
          <a:blip r:embed="rId2" cstate="print"/>
          <a:stretch>
            <a:fillRect/>
          </a:stretch>
        </p:blipFill>
        <p:spPr bwMode="auto">
          <a:xfrm>
            <a:off x="1448248" y="2036210"/>
            <a:ext cx="6439024" cy="4288390"/>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0" y="381000"/>
            <a:ext cx="2895600" cy="639762"/>
          </a:xfrm>
        </p:spPr>
        <p:txBody>
          <a:bodyPr>
            <a:normAutofit/>
          </a:bodyPr>
          <a:lstStyle/>
          <a:p>
            <a:r>
              <a:rPr lang="en-CA" sz="2400" b="1" dirty="0" smtClean="0"/>
              <a:t>Concentrates</a:t>
            </a:r>
            <a:endParaRPr lang="en-CA" sz="2400" b="1" dirty="0"/>
          </a:p>
        </p:txBody>
      </p:sp>
      <p:sp>
        <p:nvSpPr>
          <p:cNvPr id="3" name="Content Placeholder 2"/>
          <p:cNvSpPr>
            <a:spLocks noGrp="1"/>
          </p:cNvSpPr>
          <p:nvPr>
            <p:ph sz="half" idx="1"/>
          </p:nvPr>
        </p:nvSpPr>
        <p:spPr>
          <a:xfrm>
            <a:off x="0" y="228600"/>
            <a:ext cx="4953000" cy="6400800"/>
          </a:xfrm>
        </p:spPr>
        <p:txBody>
          <a:bodyPr>
            <a:normAutofit/>
          </a:bodyPr>
          <a:lstStyle/>
          <a:p>
            <a:r>
              <a:rPr lang="en-CA" sz="2400" b="1" dirty="0" smtClean="0"/>
              <a:t>Supplemental energy can come from grains or fat (veg oils).</a:t>
            </a:r>
          </a:p>
          <a:p>
            <a:r>
              <a:rPr lang="en-CA" sz="2400" b="1" dirty="0" smtClean="0"/>
              <a:t>Some breeds tend to be easy keepers.</a:t>
            </a:r>
          </a:p>
          <a:p>
            <a:r>
              <a:rPr lang="en-CA" sz="2400" b="1" dirty="0" smtClean="0"/>
              <a:t>Limit starch intakes to a maximum of 1-1.5 grams per kg per meal.</a:t>
            </a:r>
          </a:p>
          <a:p>
            <a:r>
              <a:rPr lang="en-CA" sz="2400" b="1" dirty="0" smtClean="0"/>
              <a:t>Limit meals of grain to a max of 1.5 kg for a 450 kg horse</a:t>
            </a:r>
          </a:p>
          <a:p>
            <a:r>
              <a:rPr lang="en-CA" sz="2400" b="1" dirty="0" smtClean="0"/>
              <a:t>Total grain intakes max at 1.0% body wt/day .</a:t>
            </a:r>
          </a:p>
          <a:p>
            <a:r>
              <a:rPr lang="en-CA" sz="2400" b="1" dirty="0" smtClean="0"/>
              <a:t>Horses eat about 2.5% of body weight  total -hay and grain combined </a:t>
            </a:r>
          </a:p>
          <a:p>
            <a:r>
              <a:rPr lang="en-CA" sz="2400" b="1" dirty="0" smtClean="0"/>
              <a:t>Breeds may vary in ability to use sugar and starch.</a:t>
            </a:r>
          </a:p>
        </p:txBody>
      </p:sp>
      <p:pic>
        <p:nvPicPr>
          <p:cNvPr id="2050" name="Picture 2" descr="C:\Users\ken.OTTERFEED\Pictures\arabian ems genetics.jpg"/>
          <p:cNvPicPr>
            <a:picLocks noGrp="1" noChangeAspect="1" noChangeArrowheads="1"/>
          </p:cNvPicPr>
          <p:nvPr>
            <p:ph sz="half" idx="2"/>
          </p:nvPr>
        </p:nvPicPr>
        <p:blipFill>
          <a:blip r:embed="rId2" cstate="print"/>
          <a:srcRect/>
          <a:stretch>
            <a:fillRect/>
          </a:stretch>
        </p:blipFill>
        <p:spPr bwMode="auto">
          <a:xfrm>
            <a:off x="5064774" y="1295400"/>
            <a:ext cx="4079226" cy="5278998"/>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en.OTTERFEED\Pictures\Scanned Images\IMG_20181001_0001.jpg"/>
          <p:cNvPicPr>
            <a:picLocks noChangeAspect="1" noChangeArrowheads="1"/>
          </p:cNvPicPr>
          <p:nvPr/>
        </p:nvPicPr>
        <p:blipFill>
          <a:blip r:embed="rId2" cstate="print"/>
          <a:srcRect t="47173" r="46671" b="10826"/>
          <a:stretch>
            <a:fillRect/>
          </a:stretch>
        </p:blipFill>
        <p:spPr bwMode="auto">
          <a:xfrm>
            <a:off x="1447800" y="69750"/>
            <a:ext cx="6324600" cy="6535170"/>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715962"/>
          </a:xfrm>
        </p:spPr>
        <p:txBody>
          <a:bodyPr>
            <a:normAutofit fontScale="90000"/>
          </a:bodyPr>
          <a:lstStyle/>
          <a:p>
            <a:r>
              <a:rPr lang="en-CA" dirty="0" smtClean="0"/>
              <a:t>Grass as Forage-photosynthesis</a:t>
            </a:r>
            <a:endParaRPr lang="en-CA" dirty="0"/>
          </a:p>
        </p:txBody>
      </p:sp>
      <p:pic>
        <p:nvPicPr>
          <p:cNvPr id="1026" name="Picture 2" descr="C:\Users\ken.OTTERFEED\Pictures\Scanned Images\IMG_20181111_0001.jpg"/>
          <p:cNvPicPr>
            <a:picLocks noGrp="1" noChangeAspect="1" noChangeArrowheads="1"/>
          </p:cNvPicPr>
          <p:nvPr>
            <p:ph idx="1"/>
          </p:nvPr>
        </p:nvPicPr>
        <p:blipFill>
          <a:blip r:embed="rId2" cstate="print"/>
          <a:srcRect l="5930" t="5803" r="8818" b="69695"/>
          <a:stretch>
            <a:fillRect/>
          </a:stretch>
        </p:blipFill>
        <p:spPr bwMode="auto">
          <a:xfrm>
            <a:off x="252663" y="2057400"/>
            <a:ext cx="8590548" cy="3200400"/>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CA" dirty="0" smtClean="0"/>
              <a:t>PAL</a:t>
            </a:r>
            <a:endParaRPr lang="en-CA" dirty="0"/>
          </a:p>
        </p:txBody>
      </p:sp>
      <p:pic>
        <p:nvPicPr>
          <p:cNvPr id="2050" name="Picture 2" descr="C:\Users\ken.OTTERFEED\Pictures\Scanned Images\IMG_20181111_0002.jpg"/>
          <p:cNvPicPr>
            <a:picLocks noGrp="1" noChangeAspect="1" noChangeArrowheads="1"/>
          </p:cNvPicPr>
          <p:nvPr>
            <p:ph idx="1"/>
          </p:nvPr>
        </p:nvPicPr>
        <p:blipFill>
          <a:blip r:embed="rId2" cstate="print"/>
          <a:srcRect l="13288" t="29508" r="22089" b="53775"/>
          <a:stretch>
            <a:fillRect/>
          </a:stretch>
        </p:blipFill>
        <p:spPr bwMode="auto">
          <a:xfrm rot="-60000">
            <a:off x="102147" y="1901407"/>
            <a:ext cx="8920100" cy="2976667"/>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dirty="0" smtClean="0"/>
              <a:t>Possible Role of Micro RNA in Equine IR</a:t>
            </a:r>
            <a:endParaRPr lang="en-CA" sz="3200" dirty="0"/>
          </a:p>
        </p:txBody>
      </p:sp>
      <p:sp>
        <p:nvSpPr>
          <p:cNvPr id="3" name="Content Placeholder 2"/>
          <p:cNvSpPr>
            <a:spLocks noGrp="1"/>
          </p:cNvSpPr>
          <p:nvPr>
            <p:ph idx="1"/>
          </p:nvPr>
        </p:nvSpPr>
        <p:spPr/>
        <p:txBody>
          <a:bodyPr>
            <a:normAutofit/>
          </a:bodyPr>
          <a:lstStyle/>
          <a:p>
            <a:r>
              <a:rPr lang="en-CA" sz="2400" dirty="0" smtClean="0"/>
              <a:t>These non coding single stranded molecules can regulate genes associated with T2DM and MS.</a:t>
            </a:r>
          </a:p>
          <a:p>
            <a:endParaRPr lang="en-CA" sz="2400" dirty="0" smtClean="0"/>
          </a:p>
          <a:p>
            <a:r>
              <a:rPr lang="en-CA" sz="2400" dirty="0" smtClean="0"/>
              <a:t>Levels of specific </a:t>
            </a:r>
            <a:r>
              <a:rPr lang="en-CA" sz="2400" dirty="0" err="1" smtClean="0"/>
              <a:t>miRNA’s</a:t>
            </a:r>
            <a:r>
              <a:rPr lang="en-CA" sz="2400" dirty="0" smtClean="0"/>
              <a:t> can </a:t>
            </a:r>
            <a:r>
              <a:rPr lang="en-CA" sz="2400" dirty="0" err="1" smtClean="0"/>
              <a:t>can</a:t>
            </a:r>
            <a:r>
              <a:rPr lang="en-CA" sz="2400" dirty="0" smtClean="0"/>
              <a:t> serve as biomarkers for the presence and prognosis </a:t>
            </a:r>
          </a:p>
          <a:p>
            <a:endParaRPr lang="en-CA" sz="2400" dirty="0" smtClean="0"/>
          </a:p>
          <a:p>
            <a:r>
              <a:rPr lang="en-CA" sz="2400" dirty="0" smtClean="0"/>
              <a:t>There are different </a:t>
            </a:r>
            <a:r>
              <a:rPr lang="en-CA" sz="2400" dirty="0" err="1" smtClean="0"/>
              <a:t>miRNA</a:t>
            </a:r>
            <a:r>
              <a:rPr lang="en-CA" sz="2400" dirty="0" smtClean="0"/>
              <a:t> profiles for IR vs control groups</a:t>
            </a:r>
          </a:p>
          <a:p>
            <a:endParaRPr lang="en-CA" sz="2400" dirty="0" smtClean="0"/>
          </a:p>
          <a:p>
            <a:r>
              <a:rPr lang="en-CA" sz="2400" dirty="0" smtClean="0"/>
              <a:t>Possibly a new tool for diagnosis and treatment of Equine Metabolic syndrome. </a:t>
            </a:r>
            <a:r>
              <a:rPr lang="en-CA" sz="2400" smtClean="0"/>
              <a:t>JEVS 63 (2018) 74-79</a:t>
            </a:r>
          </a:p>
          <a:p>
            <a:endParaRPr lang="en-CA" sz="2400" dirty="0" smtClean="0"/>
          </a:p>
          <a:p>
            <a:endParaRPr lang="en-CA" sz="240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a:bodyPr>
          <a:lstStyle/>
          <a:p>
            <a:pPr algn="l"/>
            <a:r>
              <a:rPr lang="en-CA" sz="2400" dirty="0" smtClean="0"/>
              <a:t>Whole body inflammation-links to EMS, IR. And laminitis</a:t>
            </a:r>
            <a:endParaRPr lang="en-CA" sz="2400" dirty="0"/>
          </a:p>
        </p:txBody>
      </p:sp>
      <p:sp>
        <p:nvSpPr>
          <p:cNvPr id="3" name="Content Placeholder 2"/>
          <p:cNvSpPr>
            <a:spLocks noGrp="1"/>
          </p:cNvSpPr>
          <p:nvPr>
            <p:ph sz="half" idx="1"/>
          </p:nvPr>
        </p:nvSpPr>
        <p:spPr>
          <a:xfrm>
            <a:off x="228600" y="685800"/>
            <a:ext cx="4419600" cy="5791200"/>
          </a:xfrm>
        </p:spPr>
        <p:txBody>
          <a:bodyPr>
            <a:normAutofit/>
          </a:bodyPr>
          <a:lstStyle/>
          <a:p>
            <a:r>
              <a:rPr lang="en-CA" sz="2400" dirty="0" smtClean="0"/>
              <a:t>The immune system secretes </a:t>
            </a:r>
            <a:r>
              <a:rPr lang="en-CA" sz="2400" dirty="0" err="1" smtClean="0"/>
              <a:t>proinflammatory</a:t>
            </a:r>
            <a:r>
              <a:rPr lang="en-CA" sz="2400" dirty="0" smtClean="0"/>
              <a:t> cytokines in response to  infection  or injury.</a:t>
            </a:r>
          </a:p>
          <a:p>
            <a:r>
              <a:rPr lang="en-CA" sz="2400" dirty="0" smtClean="0"/>
              <a:t>Improper use of glucose can affect the endocrine system.</a:t>
            </a:r>
          </a:p>
          <a:p>
            <a:r>
              <a:rPr lang="en-CA" sz="2400" dirty="0" smtClean="0"/>
              <a:t>Body wide </a:t>
            </a:r>
            <a:r>
              <a:rPr lang="en-CA" sz="2400" dirty="0" err="1" smtClean="0"/>
              <a:t>inflammmation</a:t>
            </a:r>
            <a:r>
              <a:rPr lang="en-CA" sz="2400" dirty="0" smtClean="0"/>
              <a:t> may occur.</a:t>
            </a:r>
          </a:p>
          <a:p>
            <a:r>
              <a:rPr lang="en-CA" sz="2400" dirty="0" smtClean="0"/>
              <a:t>TNF a can initiate IR , beneficial in illness.</a:t>
            </a:r>
          </a:p>
          <a:p>
            <a:r>
              <a:rPr lang="en-CA" sz="2400" dirty="0" smtClean="0"/>
              <a:t>Diet and obesity can also stimulate release of the same cytokines. </a:t>
            </a:r>
            <a:endParaRPr lang="en-CA" sz="2400" dirty="0"/>
          </a:p>
        </p:txBody>
      </p:sp>
      <p:pic>
        <p:nvPicPr>
          <p:cNvPr id="1026" name="Picture 2" descr="C:\Users\ken.OTTERFEED\Pictures\EMS brown looking.jpg"/>
          <p:cNvPicPr>
            <a:picLocks noGrp="1" noChangeAspect="1" noChangeArrowheads="1"/>
          </p:cNvPicPr>
          <p:nvPr>
            <p:ph sz="half" idx="2"/>
          </p:nvPr>
        </p:nvPicPr>
        <p:blipFill>
          <a:blip r:embed="rId2" cstate="print"/>
          <a:srcRect/>
          <a:stretch>
            <a:fillRect/>
          </a:stretch>
        </p:blipFill>
        <p:spPr bwMode="auto">
          <a:xfrm>
            <a:off x="4648200" y="2667543"/>
            <a:ext cx="4038600" cy="2391276"/>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CA" sz="3200" dirty="0" smtClean="0"/>
              <a:t>Inflammation and obesity and </a:t>
            </a:r>
            <a:r>
              <a:rPr lang="en-CA" sz="3200" dirty="0" err="1" smtClean="0"/>
              <a:t>inflammaging</a:t>
            </a:r>
            <a:endParaRPr lang="en-CA" sz="3200" dirty="0"/>
          </a:p>
        </p:txBody>
      </p:sp>
      <p:sp>
        <p:nvSpPr>
          <p:cNvPr id="3" name="Content Placeholder 2"/>
          <p:cNvSpPr>
            <a:spLocks noGrp="1"/>
          </p:cNvSpPr>
          <p:nvPr>
            <p:ph sz="half" idx="1"/>
          </p:nvPr>
        </p:nvSpPr>
        <p:spPr>
          <a:xfrm>
            <a:off x="457200" y="990600"/>
            <a:ext cx="4038600" cy="5135563"/>
          </a:xfrm>
        </p:spPr>
        <p:txBody>
          <a:bodyPr>
            <a:normAutofit lnSpcReduction="10000"/>
          </a:bodyPr>
          <a:lstStyle/>
          <a:p>
            <a:r>
              <a:rPr lang="en-CA" sz="2400" dirty="0" smtClean="0"/>
              <a:t>Depends on breed , exercise, diet and ageing.</a:t>
            </a:r>
          </a:p>
          <a:p>
            <a:endParaRPr lang="en-CA" sz="2400" dirty="0" smtClean="0"/>
          </a:p>
          <a:p>
            <a:r>
              <a:rPr lang="en-CA" sz="2400" dirty="0" smtClean="0"/>
              <a:t>When glucose storage goes awry, IR can occur, without exercise and weight control, for prolonged periods.</a:t>
            </a:r>
          </a:p>
          <a:p>
            <a:endParaRPr lang="en-CA" sz="2400" dirty="0" smtClean="0"/>
          </a:p>
          <a:p>
            <a:r>
              <a:rPr lang="en-CA" sz="2400" dirty="0" smtClean="0"/>
              <a:t>IR results from inflammation and promotes it </a:t>
            </a:r>
            <a:r>
              <a:rPr lang="en-CA" sz="2400" dirty="0" err="1" smtClean="0"/>
              <a:t>bodywide</a:t>
            </a:r>
            <a:r>
              <a:rPr lang="en-CA" sz="2400" dirty="0" smtClean="0"/>
              <a:t>. Adipocytes for example. </a:t>
            </a:r>
          </a:p>
          <a:p>
            <a:r>
              <a:rPr lang="en-CA" sz="2400" dirty="0" smtClean="0"/>
              <a:t>More insulin is secreted to control glucose </a:t>
            </a:r>
          </a:p>
          <a:p>
            <a:endParaRPr lang="en-CA" sz="2400" dirty="0" smtClean="0"/>
          </a:p>
          <a:p>
            <a:endParaRPr lang="en-CA" sz="2400" dirty="0"/>
          </a:p>
        </p:txBody>
      </p:sp>
      <p:pic>
        <p:nvPicPr>
          <p:cNvPr id="2050" name="Picture 2" descr="C:\Users\ken.OTTERFEED\Pictures\ems morgan.jpg"/>
          <p:cNvPicPr>
            <a:picLocks noGrp="1" noChangeAspect="1" noChangeArrowheads="1"/>
          </p:cNvPicPr>
          <p:nvPr>
            <p:ph sz="half" idx="2"/>
          </p:nvPr>
        </p:nvPicPr>
        <p:blipFill>
          <a:blip r:embed="rId2" cstate="print"/>
          <a:srcRect/>
          <a:stretch>
            <a:fillRect/>
          </a:stretch>
        </p:blipFill>
        <p:spPr bwMode="auto">
          <a:xfrm>
            <a:off x="4762500" y="2415381"/>
            <a:ext cx="3810000" cy="28956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228600"/>
            <a:ext cx="4191000" cy="2393950"/>
          </a:xfrm>
        </p:spPr>
        <p:txBody>
          <a:bodyPr>
            <a:normAutofit/>
          </a:bodyPr>
          <a:lstStyle/>
          <a:p>
            <a:r>
              <a:rPr lang="en-CA" sz="2400" dirty="0" smtClean="0"/>
              <a:t>Digestion-begins with selection ,apprehension  and chewing.</a:t>
            </a:r>
            <a:br>
              <a:rPr lang="en-CA" sz="2400" dirty="0" smtClean="0"/>
            </a:br>
            <a:r>
              <a:rPr lang="en-CA" sz="2400" dirty="0" smtClean="0"/>
              <a:t>The horse tries to maximize energy content in each bite.</a:t>
            </a:r>
            <a:endParaRPr lang="en-CA" sz="2400" dirty="0"/>
          </a:p>
        </p:txBody>
      </p:sp>
      <p:sp>
        <p:nvSpPr>
          <p:cNvPr id="4" name="Text Placeholder 3"/>
          <p:cNvSpPr>
            <a:spLocks noGrp="1"/>
          </p:cNvSpPr>
          <p:nvPr>
            <p:ph type="body" sz="half" idx="2"/>
          </p:nvPr>
        </p:nvSpPr>
        <p:spPr>
          <a:xfrm>
            <a:off x="228600" y="228600"/>
            <a:ext cx="4572000" cy="6324600"/>
          </a:xfrm>
        </p:spPr>
        <p:txBody>
          <a:bodyPr>
            <a:normAutofit lnSpcReduction="10000"/>
          </a:bodyPr>
          <a:lstStyle/>
          <a:p>
            <a:r>
              <a:rPr lang="en-CA" sz="2400" dirty="0" smtClean="0"/>
              <a:t>The horse can  select a diet 10-20 % higher in overall nutrient content than an average sample of pasture.</a:t>
            </a:r>
          </a:p>
          <a:p>
            <a:endParaRPr lang="en-CA" sz="2400" dirty="0" smtClean="0"/>
          </a:p>
          <a:p>
            <a:r>
              <a:rPr lang="en-CA" sz="2400" dirty="0" smtClean="0"/>
              <a:t>Horses evolved to be quite cold tolerant provided lots of feed available.</a:t>
            </a:r>
          </a:p>
          <a:p>
            <a:endParaRPr lang="en-CA" sz="2400" dirty="0" smtClean="0"/>
          </a:p>
          <a:p>
            <a:r>
              <a:rPr lang="en-CA" sz="2400" dirty="0" smtClean="0"/>
              <a:t>Range horses may actually have more tooth ware from soil on grass leaves or from grazing low to the ground.</a:t>
            </a:r>
          </a:p>
          <a:p>
            <a:endParaRPr lang="en-CA" sz="2400" dirty="0" smtClean="0"/>
          </a:p>
          <a:p>
            <a:r>
              <a:rPr lang="en-CA" sz="2400" dirty="0" smtClean="0"/>
              <a:t>Eruption of teeth from the jaw stops at around 21 . From then on grinding surface decreases, may become loose.</a:t>
            </a:r>
            <a:endParaRPr lang="en-CA" sz="2400" dirty="0"/>
          </a:p>
        </p:txBody>
      </p:sp>
      <p:pic>
        <p:nvPicPr>
          <p:cNvPr id="2050" name="Picture 2" descr="C:\Users\ken.OTTERFEED\Pictures\Horse_muzzle.jpg"/>
          <p:cNvPicPr>
            <a:picLocks noGrp="1" noChangeAspect="1" noChangeArrowheads="1"/>
          </p:cNvPicPr>
          <p:nvPr>
            <p:ph idx="1"/>
          </p:nvPr>
        </p:nvPicPr>
        <p:blipFill>
          <a:blip r:embed="rId2" cstate="print"/>
          <a:srcRect/>
          <a:stretch>
            <a:fillRect/>
          </a:stretch>
        </p:blipFill>
        <p:spPr bwMode="auto">
          <a:xfrm>
            <a:off x="5509418" y="3200400"/>
            <a:ext cx="2925763" cy="2925763"/>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CA" sz="3200" dirty="0" smtClean="0"/>
              <a:t>Glucose and insulin-cause or effect</a:t>
            </a:r>
            <a:endParaRPr lang="en-CA" sz="3200" dirty="0"/>
          </a:p>
        </p:txBody>
      </p:sp>
      <p:sp>
        <p:nvSpPr>
          <p:cNvPr id="3" name="Content Placeholder 2"/>
          <p:cNvSpPr>
            <a:spLocks noGrp="1"/>
          </p:cNvSpPr>
          <p:nvPr>
            <p:ph sz="half" idx="1"/>
          </p:nvPr>
        </p:nvSpPr>
        <p:spPr>
          <a:xfrm>
            <a:off x="228600" y="838200"/>
            <a:ext cx="4267200" cy="5638800"/>
          </a:xfrm>
        </p:spPr>
        <p:txBody>
          <a:bodyPr>
            <a:normAutofit/>
          </a:bodyPr>
          <a:lstStyle/>
          <a:p>
            <a:r>
              <a:rPr lang="en-CA" sz="2400" dirty="0" smtClean="0"/>
              <a:t>Possibly  related to fermentation of glucose to LA  ? OF to LA?</a:t>
            </a:r>
          </a:p>
          <a:p>
            <a:r>
              <a:rPr lang="en-CA" sz="2400" dirty="0" smtClean="0"/>
              <a:t>LA kills off gut bacteria, they release </a:t>
            </a:r>
            <a:r>
              <a:rPr lang="en-CA" sz="2400" dirty="0" err="1" smtClean="0"/>
              <a:t>lipopolysacharide</a:t>
            </a:r>
            <a:r>
              <a:rPr lang="en-CA" sz="2400" dirty="0" smtClean="0"/>
              <a:t> (LPS), also called </a:t>
            </a:r>
            <a:r>
              <a:rPr lang="en-CA" sz="2400" dirty="0" err="1" smtClean="0"/>
              <a:t>endotoxin</a:t>
            </a:r>
            <a:r>
              <a:rPr lang="en-CA" sz="2400" dirty="0" smtClean="0"/>
              <a:t>.</a:t>
            </a:r>
          </a:p>
          <a:p>
            <a:r>
              <a:rPr lang="en-CA" sz="2400" dirty="0" smtClean="0"/>
              <a:t>LPS interacts with the immune system in the gut or systemically </a:t>
            </a:r>
          </a:p>
          <a:p>
            <a:r>
              <a:rPr lang="en-CA" sz="2400" dirty="0" smtClean="0"/>
              <a:t>If LPS and other substances can pass out of the intestinal tract, “leaky gut”,</a:t>
            </a:r>
          </a:p>
          <a:p>
            <a:r>
              <a:rPr lang="en-CA" sz="2400" dirty="0" smtClean="0"/>
              <a:t>A cascade of inflammatory events occurs </a:t>
            </a:r>
            <a:r>
              <a:rPr lang="en-CA" sz="2400" dirty="0" err="1" smtClean="0"/>
              <a:t>bodywide</a:t>
            </a:r>
            <a:r>
              <a:rPr lang="en-CA" sz="2400" dirty="0" smtClean="0"/>
              <a:t>.</a:t>
            </a:r>
          </a:p>
          <a:p>
            <a:endParaRPr lang="en-CA" sz="2400" dirty="0"/>
          </a:p>
        </p:txBody>
      </p:sp>
      <p:pic>
        <p:nvPicPr>
          <p:cNvPr id="3074" name="Picture 2" descr="C:\Users\ken.OTTERFEED\Pictures\cob-horse.jpg"/>
          <p:cNvPicPr>
            <a:picLocks noGrp="1" noChangeAspect="1" noChangeArrowheads="1"/>
          </p:cNvPicPr>
          <p:nvPr>
            <p:ph sz="half" idx="2"/>
          </p:nvPr>
        </p:nvPicPr>
        <p:blipFill>
          <a:blip r:embed="rId2" cstate="print"/>
          <a:srcRect/>
          <a:stretch>
            <a:fillRect/>
          </a:stretch>
        </p:blipFill>
        <p:spPr bwMode="auto">
          <a:xfrm>
            <a:off x="4648200" y="2499691"/>
            <a:ext cx="4038600" cy="2726981"/>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en.OTTERFEED\Pictures\Scanned Images\IMG_20181003_0001.jpg"/>
          <p:cNvPicPr>
            <a:picLocks noChangeAspect="1" noChangeArrowheads="1"/>
          </p:cNvPicPr>
          <p:nvPr/>
        </p:nvPicPr>
        <p:blipFill>
          <a:blip r:embed="rId2" cstate="print"/>
          <a:srcRect l="38204" t="9349" r="4000" b="33908"/>
          <a:stretch>
            <a:fillRect/>
          </a:stretch>
        </p:blipFill>
        <p:spPr bwMode="auto">
          <a:xfrm>
            <a:off x="2250091" y="-8869"/>
            <a:ext cx="5293709" cy="6866869"/>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0" y="273050"/>
            <a:ext cx="3810000" cy="2089150"/>
          </a:xfrm>
        </p:spPr>
        <p:txBody>
          <a:bodyPr/>
          <a:lstStyle/>
          <a:p>
            <a:r>
              <a:rPr lang="en-CA" dirty="0" smtClean="0"/>
              <a:t>Leaky gut-early life stress may alter DNA resulting in tissues injuring more easily and healing less efficiently.</a:t>
            </a:r>
            <a:br>
              <a:rPr lang="en-CA" dirty="0" smtClean="0"/>
            </a:br>
            <a:endParaRPr lang="en-CA" dirty="0"/>
          </a:p>
        </p:txBody>
      </p:sp>
      <p:sp>
        <p:nvSpPr>
          <p:cNvPr id="4" name="Text Placeholder 3"/>
          <p:cNvSpPr>
            <a:spLocks noGrp="1"/>
          </p:cNvSpPr>
          <p:nvPr>
            <p:ph type="body" sz="half" idx="2"/>
          </p:nvPr>
        </p:nvSpPr>
        <p:spPr>
          <a:xfrm>
            <a:off x="228600" y="304800"/>
            <a:ext cx="4953000" cy="6172200"/>
          </a:xfrm>
        </p:spPr>
        <p:txBody>
          <a:bodyPr>
            <a:normAutofit fontScale="92500"/>
          </a:bodyPr>
          <a:lstStyle/>
          <a:p>
            <a:r>
              <a:rPr lang="en-CA" sz="2400" dirty="0" smtClean="0"/>
              <a:t>Intestinal cells are very sensitive to small changes from stress, colic, or disease. A single layer of cells renewed every few days to a week.</a:t>
            </a:r>
          </a:p>
          <a:p>
            <a:r>
              <a:rPr lang="en-CA" sz="2400" dirty="0" smtClean="0"/>
              <a:t>Any stress that shunts blood to priority organs (e.g. Brain, kidneys) and not to the gut decreases intestinal blood flow and oxygen to the intestinal lining. </a:t>
            </a:r>
          </a:p>
          <a:p>
            <a:r>
              <a:rPr lang="en-CA" sz="2400" dirty="0" smtClean="0"/>
              <a:t>Leaky gut can lead to other types of systemic inflammation such as skin allergies (hives, itching) or laminitis .</a:t>
            </a:r>
          </a:p>
          <a:p>
            <a:r>
              <a:rPr lang="en-CA" sz="2400" dirty="0" smtClean="0"/>
              <a:t>The intestinal tract has an amazing ability to repair its epithelial barrier. </a:t>
            </a:r>
          </a:p>
          <a:p>
            <a:r>
              <a:rPr lang="en-CA" sz="2400" dirty="0" smtClean="0"/>
              <a:t>Nutrient absorption suffers during the process.</a:t>
            </a:r>
          </a:p>
          <a:p>
            <a:r>
              <a:rPr lang="en-CA" sz="2400" dirty="0" smtClean="0"/>
              <a:t>Obese horses may be at a low grade inflammation state to begin with. </a:t>
            </a:r>
            <a:endParaRPr lang="en-CA" sz="2400" dirty="0"/>
          </a:p>
        </p:txBody>
      </p:sp>
      <p:pic>
        <p:nvPicPr>
          <p:cNvPr id="4098" name="Picture 2" descr="C:\Users\ken.OTTERFEED\Pictures\horse with hives.jpg"/>
          <p:cNvPicPr>
            <a:picLocks noGrp="1" noChangeAspect="1" noChangeArrowheads="1"/>
          </p:cNvPicPr>
          <p:nvPr>
            <p:ph idx="1"/>
          </p:nvPr>
        </p:nvPicPr>
        <p:blipFill>
          <a:blip r:embed="rId2" cstate="print"/>
          <a:srcRect/>
          <a:stretch>
            <a:fillRect/>
          </a:stretch>
        </p:blipFill>
        <p:spPr bwMode="auto">
          <a:xfrm>
            <a:off x="5209837" y="2286000"/>
            <a:ext cx="3695061" cy="4572000"/>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273050"/>
            <a:ext cx="4267200" cy="1162050"/>
          </a:xfrm>
        </p:spPr>
        <p:txBody>
          <a:bodyPr>
            <a:normAutofit fontScale="90000"/>
          </a:bodyPr>
          <a:lstStyle/>
          <a:p>
            <a:r>
              <a:rPr lang="en-CA" sz="2400" dirty="0" smtClean="0"/>
              <a:t>Minimize causes of inflammation and </a:t>
            </a:r>
            <a:r>
              <a:rPr lang="en-CA" sz="2400" smtClean="0"/>
              <a:t>behavior issues.</a:t>
            </a:r>
            <a:endParaRPr lang="en-CA" sz="2400" dirty="0"/>
          </a:p>
        </p:txBody>
      </p:sp>
      <p:sp>
        <p:nvSpPr>
          <p:cNvPr id="4" name="Text Placeholder 3"/>
          <p:cNvSpPr>
            <a:spLocks noGrp="1"/>
          </p:cNvSpPr>
          <p:nvPr>
            <p:ph type="body" sz="half" idx="2"/>
          </p:nvPr>
        </p:nvSpPr>
        <p:spPr>
          <a:xfrm>
            <a:off x="457200" y="381000"/>
            <a:ext cx="3962400" cy="5745163"/>
          </a:xfrm>
        </p:spPr>
        <p:txBody>
          <a:bodyPr>
            <a:normAutofit fontScale="92500" lnSpcReduction="20000"/>
          </a:bodyPr>
          <a:lstStyle/>
          <a:p>
            <a:r>
              <a:rPr lang="en-CA" sz="2600" dirty="0" smtClean="0"/>
              <a:t>Control weight</a:t>
            </a:r>
          </a:p>
          <a:p>
            <a:endParaRPr lang="en-CA" sz="2600" dirty="0" smtClean="0"/>
          </a:p>
          <a:p>
            <a:r>
              <a:rPr lang="en-CA" sz="2600" dirty="0" smtClean="0"/>
              <a:t>Control sugar and starch feeding.</a:t>
            </a:r>
          </a:p>
          <a:p>
            <a:endParaRPr lang="en-CA" sz="2600" dirty="0" smtClean="0"/>
          </a:p>
          <a:p>
            <a:r>
              <a:rPr lang="en-CA" sz="2600" dirty="0" smtClean="0"/>
              <a:t>Maximize forage-free choice if </a:t>
            </a:r>
            <a:r>
              <a:rPr lang="en-CA" sz="2600" dirty="0" err="1" smtClean="0"/>
              <a:t>possble</a:t>
            </a:r>
            <a:r>
              <a:rPr lang="en-CA" sz="2600" dirty="0" smtClean="0"/>
              <a:t> or slow feeders. </a:t>
            </a:r>
          </a:p>
          <a:p>
            <a:endParaRPr lang="en-CA" sz="2600" dirty="0" smtClean="0"/>
          </a:p>
          <a:p>
            <a:r>
              <a:rPr lang="en-CA" sz="2600" dirty="0" smtClean="0"/>
              <a:t>Avoid slug feeding of meals</a:t>
            </a:r>
          </a:p>
          <a:p>
            <a:endParaRPr lang="en-CA" sz="2600" dirty="0" smtClean="0"/>
          </a:p>
          <a:p>
            <a:r>
              <a:rPr lang="en-CA" sz="2600" dirty="0" smtClean="0"/>
              <a:t>Obese /</a:t>
            </a:r>
            <a:r>
              <a:rPr lang="en-CA" sz="2600" dirty="0" err="1" smtClean="0"/>
              <a:t>ems</a:t>
            </a:r>
            <a:r>
              <a:rPr lang="en-CA" sz="2600" dirty="0" smtClean="0"/>
              <a:t> horses need special care.</a:t>
            </a:r>
          </a:p>
          <a:p>
            <a:endParaRPr lang="en-CA" sz="2600" dirty="0" smtClean="0"/>
          </a:p>
          <a:p>
            <a:r>
              <a:rPr lang="en-CA" sz="2600" dirty="0" smtClean="0"/>
              <a:t>Butyric acid is important to </a:t>
            </a:r>
            <a:r>
              <a:rPr lang="en-CA" sz="2600" dirty="0" err="1" smtClean="0"/>
              <a:t>enterocyte</a:t>
            </a:r>
            <a:r>
              <a:rPr lang="en-CA" sz="2600" dirty="0" smtClean="0"/>
              <a:t> health . Can it be supplemented?</a:t>
            </a:r>
          </a:p>
          <a:p>
            <a:endParaRPr lang="en-CA" sz="2400" dirty="0" smtClean="0"/>
          </a:p>
          <a:p>
            <a:endParaRPr lang="en-CA" sz="2400" dirty="0"/>
          </a:p>
        </p:txBody>
      </p:sp>
      <p:pic>
        <p:nvPicPr>
          <p:cNvPr id="5122" name="Picture 2" descr="C:\Users\ken.OTTERFEED\Pictures\vector-clip-art-of-a-bucking-bronco-horse-knocking-a-cowboys-teeth-out-by-lafftoon-290.jpg"/>
          <p:cNvPicPr>
            <a:picLocks noGrp="1" noChangeAspect="1" noChangeArrowheads="1"/>
          </p:cNvPicPr>
          <p:nvPr>
            <p:ph idx="1"/>
          </p:nvPr>
        </p:nvPicPr>
        <p:blipFill>
          <a:blip r:embed="rId2" cstate="print"/>
          <a:srcRect/>
          <a:stretch>
            <a:fillRect/>
          </a:stretch>
        </p:blipFill>
        <p:spPr bwMode="auto">
          <a:xfrm>
            <a:off x="4823031" y="2209800"/>
            <a:ext cx="3841337" cy="3916363"/>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en.OTTERFEED\Pictures\arabian genetics.jpg"/>
          <p:cNvPicPr>
            <a:picLocks noChangeAspect="1" noChangeArrowheads="1"/>
          </p:cNvPicPr>
          <p:nvPr/>
        </p:nvPicPr>
        <p:blipFill>
          <a:blip r:embed="rId2" cstate="print"/>
          <a:srcRect/>
          <a:stretch>
            <a:fillRect/>
          </a:stretch>
        </p:blipFill>
        <p:spPr bwMode="auto">
          <a:xfrm>
            <a:off x="685800" y="-1600200"/>
            <a:ext cx="7772400" cy="10058400"/>
          </a:xfrm>
          <a:prstGeom prst="rect">
            <a:avLst/>
          </a:prstGeo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n.OTTERFEED\Pictures\ff vs ss.jpg"/>
          <p:cNvPicPr>
            <a:picLocks noChangeAspect="1" noChangeArrowheads="1"/>
          </p:cNvPicPr>
          <p:nvPr/>
        </p:nvPicPr>
        <p:blipFill>
          <a:blip r:embed="rId2" cstate="print"/>
          <a:srcRect l="5997" t="21191" r="4218" b="16362"/>
          <a:stretch>
            <a:fillRect/>
          </a:stretch>
        </p:blipFill>
        <p:spPr bwMode="auto">
          <a:xfrm>
            <a:off x="228600" y="228600"/>
            <a:ext cx="8686800" cy="6324600"/>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0"/>
            <a:ext cx="4038600" cy="563562"/>
          </a:xfrm>
        </p:spPr>
        <p:txBody>
          <a:bodyPr>
            <a:normAutofit fontScale="90000"/>
          </a:bodyPr>
          <a:lstStyle/>
          <a:p>
            <a:r>
              <a:rPr lang="en-CA" sz="3200" dirty="0" smtClean="0"/>
              <a:t>insulin</a:t>
            </a:r>
            <a:endParaRPr lang="en-CA" sz="3200" dirty="0"/>
          </a:p>
        </p:txBody>
      </p:sp>
      <p:sp>
        <p:nvSpPr>
          <p:cNvPr id="3" name="Content Placeholder 2"/>
          <p:cNvSpPr>
            <a:spLocks noGrp="1"/>
          </p:cNvSpPr>
          <p:nvPr>
            <p:ph idx="1"/>
          </p:nvPr>
        </p:nvSpPr>
        <p:spPr>
          <a:xfrm>
            <a:off x="0" y="609600"/>
            <a:ext cx="9144000" cy="6019800"/>
          </a:xfrm>
        </p:spPr>
        <p:txBody>
          <a:bodyPr>
            <a:normAutofit/>
          </a:bodyPr>
          <a:lstStyle/>
          <a:p>
            <a:r>
              <a:rPr lang="en-CA" sz="2400" b="1" dirty="0" smtClean="0"/>
              <a:t>Creates fuel reserves </a:t>
            </a:r>
          </a:p>
          <a:p>
            <a:r>
              <a:rPr lang="en-CA" sz="2400" b="1" dirty="0" smtClean="0"/>
              <a:t>Insulin activates glycogen synthase promoting storage of glucose.</a:t>
            </a:r>
          </a:p>
          <a:p>
            <a:r>
              <a:rPr lang="en-CA" sz="2400" b="1" dirty="0" smtClean="0"/>
              <a:t>At adipose tissue insulin activates lipoprotein lipase facilitating the shuttling of triglycerides from within chylomicrons and lipoproteins to adipose tissue.</a:t>
            </a:r>
          </a:p>
          <a:p>
            <a:r>
              <a:rPr lang="en-CA" sz="2400" b="1" dirty="0" smtClean="0"/>
              <a:t>Insulin also has a negative effect on gluconeogenesis , amino acid catabolism, and lipolypis</a:t>
            </a:r>
          </a:p>
          <a:p>
            <a:r>
              <a:rPr lang="en-CA" sz="2400" b="1" dirty="0" smtClean="0"/>
              <a:t>Insulin controls the vascular system via the NO/ET-1 system </a:t>
            </a:r>
          </a:p>
          <a:p>
            <a:r>
              <a:rPr lang="en-CA" sz="2400" b="1" dirty="0" smtClean="0"/>
              <a:t>Hormone sensitive lipase may be impaired by IR.</a:t>
            </a:r>
          </a:p>
          <a:p>
            <a:r>
              <a:rPr lang="en-CA" sz="2400" b="1" dirty="0" smtClean="0"/>
              <a:t>The main substrates for energy production are carbohydrates and fat. </a:t>
            </a:r>
          </a:p>
          <a:p>
            <a:r>
              <a:rPr lang="en-CA" sz="2400" b="1" dirty="0" smtClean="0"/>
              <a:t>Exercise intensity determines energy source. Fat cannot be burned anaerobically. Horses use a combination depending on type of work</a:t>
            </a:r>
          </a:p>
          <a:p>
            <a:r>
              <a:rPr lang="en-CA" sz="2400" b="1" dirty="0" smtClean="0"/>
              <a:t>Schedule exercise around feeding times.</a:t>
            </a:r>
            <a:endParaRPr lang="en-CA" sz="2400" b="1"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n.OTTERFEED\Pictures\energy relative expenditure.jpg"/>
          <p:cNvPicPr>
            <a:picLocks noChangeAspect="1" noChangeArrowheads="1"/>
          </p:cNvPicPr>
          <p:nvPr/>
        </p:nvPicPr>
        <p:blipFill>
          <a:blip r:embed="rId2" cstate="print"/>
          <a:srcRect l="3128" t="45223" r="56418" b="12846"/>
          <a:stretch>
            <a:fillRect/>
          </a:stretch>
        </p:blipFill>
        <p:spPr bwMode="auto">
          <a:xfrm rot="-60000">
            <a:off x="834039" y="220484"/>
            <a:ext cx="7241887" cy="6334276"/>
          </a:xfrm>
          <a:prstGeom prst="rect">
            <a:avLst/>
          </a:prstGeom>
          <a:no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n.OTTERFEED\Pictures\energy partitioning.jpg"/>
          <p:cNvPicPr>
            <a:picLocks noChangeAspect="1" noChangeArrowheads="1"/>
          </p:cNvPicPr>
          <p:nvPr/>
        </p:nvPicPr>
        <p:blipFill>
          <a:blip r:embed="rId2" cstate="print"/>
          <a:srcRect l="13408" t="66310" r="44948" b="3972"/>
          <a:stretch>
            <a:fillRect/>
          </a:stretch>
        </p:blipFill>
        <p:spPr bwMode="auto">
          <a:xfrm rot="-60000">
            <a:off x="682467" y="229787"/>
            <a:ext cx="8156147" cy="6402485"/>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486400" y="273050"/>
            <a:ext cx="3657600" cy="1860550"/>
          </a:xfrm>
        </p:spPr>
        <p:txBody>
          <a:bodyPr>
            <a:normAutofit fontScale="90000"/>
          </a:bodyPr>
          <a:lstStyle/>
          <a:p>
            <a:r>
              <a:rPr lang="en-CA" sz="2400" dirty="0" smtClean="0"/>
              <a:t>Insulin Resistance (IR) vs Hyperinsulinaemia  (HI) and the Incretin Effect.</a:t>
            </a:r>
            <a:br>
              <a:rPr lang="en-CA" sz="2400" dirty="0" smtClean="0"/>
            </a:br>
            <a:r>
              <a:rPr lang="en-CA" sz="2400" dirty="0" smtClean="0"/>
              <a:t>Incretins also slow gastric emptying.</a:t>
            </a:r>
            <a:endParaRPr lang="en-CA" sz="2400" dirty="0"/>
          </a:p>
        </p:txBody>
      </p:sp>
      <p:sp>
        <p:nvSpPr>
          <p:cNvPr id="8" name="Text Placeholder 7"/>
          <p:cNvSpPr>
            <a:spLocks noGrp="1"/>
          </p:cNvSpPr>
          <p:nvPr>
            <p:ph type="body" sz="half" idx="2"/>
          </p:nvPr>
        </p:nvSpPr>
        <p:spPr>
          <a:xfrm>
            <a:off x="0" y="0"/>
            <a:ext cx="5105400" cy="6857999"/>
          </a:xfrm>
        </p:spPr>
        <p:txBody>
          <a:bodyPr>
            <a:normAutofit/>
          </a:bodyPr>
          <a:lstStyle/>
          <a:p>
            <a:r>
              <a:rPr lang="en-CA" sz="2400" b="1" dirty="0" smtClean="0"/>
              <a:t>IR is the inability of tissues to respond  adequately to insulin. </a:t>
            </a:r>
          </a:p>
          <a:p>
            <a:endParaRPr lang="en-CA" sz="2400" b="1" dirty="0" smtClean="0"/>
          </a:p>
          <a:p>
            <a:r>
              <a:rPr lang="en-CA" sz="2400" b="1" dirty="0" smtClean="0"/>
              <a:t>Hyperinsulinaemia is the circulation of an inappropriate amount of insulin after a given stimulus.</a:t>
            </a:r>
          </a:p>
          <a:p>
            <a:endParaRPr lang="en-CA" sz="2400" b="1" dirty="0" smtClean="0"/>
          </a:p>
          <a:p>
            <a:r>
              <a:rPr lang="en-CA" sz="2400" b="1" dirty="0" smtClean="0"/>
              <a:t>Hyperinsulinaemia can be symptomatic of tissue IR when it occurs as a compensatory response to peripheral tissue IR. </a:t>
            </a:r>
          </a:p>
          <a:p>
            <a:endParaRPr lang="en-CA" sz="2400" b="1" dirty="0" smtClean="0"/>
          </a:p>
          <a:p>
            <a:r>
              <a:rPr lang="en-CA" sz="2400" b="1" dirty="0" smtClean="0"/>
              <a:t>EMS, due to  IR, obese BCS&gt;7.0, history of laminitis?</a:t>
            </a:r>
          </a:p>
          <a:p>
            <a:endParaRPr lang="en-CA" sz="2400" b="1" dirty="0" smtClean="0"/>
          </a:p>
          <a:p>
            <a:r>
              <a:rPr lang="en-CA" sz="2400" b="1" dirty="0" smtClean="0"/>
              <a:t>Insulin dysregulation is a better term</a:t>
            </a:r>
          </a:p>
          <a:p>
            <a:endParaRPr lang="en-CA" sz="2400" dirty="0" smtClean="0"/>
          </a:p>
          <a:p>
            <a:endParaRPr lang="en-CA" sz="2400" dirty="0"/>
          </a:p>
        </p:txBody>
      </p:sp>
      <p:sp>
        <p:nvSpPr>
          <p:cNvPr id="5" name="Text Placeholder 7"/>
          <p:cNvSpPr txBox="1">
            <a:spLocks/>
          </p:cNvSpPr>
          <p:nvPr/>
        </p:nvSpPr>
        <p:spPr>
          <a:xfrm>
            <a:off x="0" y="5334000"/>
            <a:ext cx="4876800" cy="1524000"/>
          </a:xfrm>
          <a:prstGeom prst="rect">
            <a:avLst/>
          </a:prstGeom>
        </p:spPr>
        <p:txBody>
          <a:bodyPr vert="horz" lIns="91440" tIns="45720" rIns="91440" bIns="45720" rtlCol="0">
            <a:normAutofit/>
          </a:bodyPr>
          <a:lstStyle/>
          <a:p>
            <a:pPr lvl="0">
              <a:spcBef>
                <a:spcPct val="20000"/>
              </a:spcBef>
            </a:pPr>
            <a:r>
              <a:rPr lang="en-CA" dirty="0" smtClean="0"/>
              <a:t> </a:t>
            </a:r>
            <a:endParaRPr kumimoji="0" lang="en-CA" sz="18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CA"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1026" name="Picture 2" descr="C:\Users\ken.OTTERFEED\Pictures\Cushing's hoof.jpg"/>
          <p:cNvPicPr>
            <a:picLocks noChangeAspect="1" noChangeArrowheads="1"/>
          </p:cNvPicPr>
          <p:nvPr/>
        </p:nvPicPr>
        <p:blipFill>
          <a:blip r:embed="rId2" cstate="print"/>
          <a:srcRect/>
          <a:stretch>
            <a:fillRect/>
          </a:stretch>
        </p:blipFill>
        <p:spPr bwMode="auto">
          <a:xfrm>
            <a:off x="5271263" y="2438400"/>
            <a:ext cx="3872737" cy="3076575"/>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153400" cy="533400"/>
          </a:xfrm>
        </p:spPr>
        <p:txBody>
          <a:bodyPr>
            <a:normAutofit/>
          </a:bodyPr>
          <a:lstStyle/>
          <a:p>
            <a:r>
              <a:rPr lang="en-CA" sz="2400" dirty="0" smtClean="0"/>
              <a:t>Grazing –rate of pasture intake is inversely related to time.</a:t>
            </a:r>
            <a:endParaRPr lang="en-CA" sz="2400" dirty="0"/>
          </a:p>
        </p:txBody>
      </p:sp>
      <p:sp>
        <p:nvSpPr>
          <p:cNvPr id="7" name="Text Placeholder 6"/>
          <p:cNvSpPr>
            <a:spLocks noGrp="1"/>
          </p:cNvSpPr>
          <p:nvPr>
            <p:ph type="body" sz="half" idx="2"/>
          </p:nvPr>
        </p:nvSpPr>
        <p:spPr>
          <a:xfrm>
            <a:off x="304800" y="685800"/>
            <a:ext cx="5410200" cy="5715000"/>
          </a:xfrm>
        </p:spPr>
        <p:txBody>
          <a:bodyPr>
            <a:normAutofit lnSpcReduction="10000"/>
          </a:bodyPr>
          <a:lstStyle/>
          <a:p>
            <a:r>
              <a:rPr lang="en-CA" sz="2400" dirty="0" smtClean="0"/>
              <a:t>Horses are periodic grazers and health of the Git depends on this method of eating</a:t>
            </a:r>
          </a:p>
          <a:p>
            <a:r>
              <a:rPr lang="en-CA" sz="2400" dirty="0" smtClean="0"/>
              <a:t> </a:t>
            </a:r>
          </a:p>
          <a:p>
            <a:r>
              <a:rPr lang="en-CA" sz="2400" dirty="0" smtClean="0"/>
              <a:t>Lack of pasture access has been linked to an increased incidence of colic .</a:t>
            </a:r>
          </a:p>
          <a:p>
            <a:endParaRPr lang="en-CA" sz="2400" dirty="0" smtClean="0"/>
          </a:p>
          <a:p>
            <a:r>
              <a:rPr lang="en-CA" sz="2400" dirty="0" smtClean="0"/>
              <a:t>Horses consume small frequent meals throughout the day and night</a:t>
            </a:r>
          </a:p>
          <a:p>
            <a:r>
              <a:rPr lang="en-CA" sz="2400" dirty="0" smtClean="0"/>
              <a:t>.</a:t>
            </a:r>
          </a:p>
          <a:p>
            <a:r>
              <a:rPr lang="en-CA" sz="2400" dirty="0" smtClean="0"/>
              <a:t>Adult horses spend 50-60% of a 24 hour day grazing.</a:t>
            </a:r>
          </a:p>
          <a:p>
            <a:endParaRPr lang="en-CA" sz="2400" dirty="0" smtClean="0"/>
          </a:p>
          <a:p>
            <a:r>
              <a:rPr lang="en-CA" sz="2400" dirty="0" smtClean="0"/>
              <a:t>Grazing takes place at all hours but  tends to be concentrated right after dawn and before dusk.</a:t>
            </a:r>
            <a:endParaRPr lang="en-CA" sz="2400" dirty="0"/>
          </a:p>
        </p:txBody>
      </p:sp>
      <p:pic>
        <p:nvPicPr>
          <p:cNvPr id="1026" name="Picture 2" descr="C:\Users\ken.OTTERFEED\Pictures\arizona horse.jpg"/>
          <p:cNvPicPr>
            <a:picLocks noGrp="1" noChangeAspect="1" noChangeArrowheads="1"/>
          </p:cNvPicPr>
          <p:nvPr>
            <p:ph idx="1"/>
          </p:nvPr>
        </p:nvPicPr>
        <p:blipFill>
          <a:blip r:embed="rId2" cstate="print"/>
          <a:srcRect l="25698"/>
          <a:stretch>
            <a:fillRect/>
          </a:stretch>
        </p:blipFill>
        <p:spPr bwMode="auto">
          <a:xfrm>
            <a:off x="5867400" y="2819400"/>
            <a:ext cx="3276600" cy="2395921"/>
          </a:xfrm>
          <a:prstGeom prst="rect">
            <a:avLst/>
          </a:prstGeom>
          <a:noFill/>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CA" sz="2400" b="1" dirty="0" smtClean="0"/>
              <a:t>Insulin Resistance (IR) vs Hyperinsulinaemia  (HI) and the Incretin Effect.</a:t>
            </a:r>
            <a:br>
              <a:rPr lang="en-CA" sz="2400" b="1" dirty="0" smtClean="0"/>
            </a:br>
            <a:r>
              <a:rPr lang="en-CA" sz="2400" b="1" dirty="0" smtClean="0"/>
              <a:t>Insulin dysregulation a better description.</a:t>
            </a:r>
            <a:endParaRPr lang="en-CA" sz="2400" b="1" dirty="0"/>
          </a:p>
        </p:txBody>
      </p:sp>
      <p:sp>
        <p:nvSpPr>
          <p:cNvPr id="8" name="Text Placeholder 7"/>
          <p:cNvSpPr>
            <a:spLocks noGrp="1"/>
          </p:cNvSpPr>
          <p:nvPr>
            <p:ph idx="1"/>
          </p:nvPr>
        </p:nvSpPr>
        <p:spPr>
          <a:xfrm>
            <a:off x="228600" y="1600200"/>
            <a:ext cx="8915400" cy="5029200"/>
          </a:xfrm>
        </p:spPr>
        <p:txBody>
          <a:bodyPr>
            <a:normAutofit/>
          </a:bodyPr>
          <a:lstStyle/>
          <a:p>
            <a:r>
              <a:rPr lang="en-CA" sz="2000" b="1" dirty="0" smtClean="0"/>
              <a:t> Horses do not show pancreatic exhaustion over time and can run high compensatory insulin due to IR for years.  Compensatory  IR.</a:t>
            </a:r>
          </a:p>
          <a:p>
            <a:pPr>
              <a:buNone/>
            </a:pPr>
            <a:r>
              <a:rPr lang="en-CA" sz="2000" b="1" dirty="0" smtClean="0"/>
              <a:t>      Blood glucose will be normal.</a:t>
            </a:r>
          </a:p>
          <a:p>
            <a:r>
              <a:rPr lang="en-CA" sz="2000" b="1" dirty="0" smtClean="0"/>
              <a:t>Now called insulin dysfunction.</a:t>
            </a:r>
          </a:p>
          <a:p>
            <a:pPr>
              <a:buNone/>
            </a:pPr>
            <a:r>
              <a:rPr lang="en-CA" sz="2000" b="1" dirty="0" smtClean="0"/>
              <a:t>      Glucose remains the main stimulus for insulin release .</a:t>
            </a:r>
          </a:p>
          <a:p>
            <a:pPr>
              <a:buNone/>
            </a:pPr>
            <a:endParaRPr lang="en-CA" sz="2000" b="1" dirty="0" smtClean="0"/>
          </a:p>
          <a:p>
            <a:pPr>
              <a:buNone/>
            </a:pPr>
            <a:r>
              <a:rPr lang="en-CA" sz="2000" b="1" dirty="0" smtClean="0"/>
              <a:t>      New-ponies with ID/incretin effects  may have greater capacity for post prandial uptake of glucose.</a:t>
            </a:r>
          </a:p>
          <a:p>
            <a:pPr>
              <a:buNone/>
            </a:pPr>
            <a:r>
              <a:rPr lang="en-CA" sz="2000" b="1" dirty="0" smtClean="0"/>
              <a:t>     GLP-2 is co secreted with normal incretins, but it has an intestinal trophic function. L cells respond to nutrient intake and stimulates intestinal cell proliferation while inhibiting apoptosis and gastric motility.</a:t>
            </a:r>
          </a:p>
          <a:p>
            <a:pPr>
              <a:buNone/>
            </a:pPr>
            <a:r>
              <a:rPr lang="en-CA" sz="2000" b="1" dirty="0" smtClean="0"/>
              <a:t>       Increased secretion of GLP-2 leads to an increase in the absorptive surface area of the small intestine and, therefore enhanced capacity for nutrient absorption.</a:t>
            </a:r>
          </a:p>
          <a:p>
            <a:endParaRPr lang="en-CA" sz="2000" dirty="0"/>
          </a:p>
        </p:txBody>
      </p:sp>
      <p:sp>
        <p:nvSpPr>
          <p:cNvPr id="5" name="Text Placeholder 7"/>
          <p:cNvSpPr txBox="1">
            <a:spLocks/>
          </p:cNvSpPr>
          <p:nvPr/>
        </p:nvSpPr>
        <p:spPr>
          <a:xfrm>
            <a:off x="0" y="5334000"/>
            <a:ext cx="4876800" cy="1524000"/>
          </a:xfrm>
          <a:prstGeom prst="rect">
            <a:avLst/>
          </a:prstGeom>
        </p:spPr>
        <p:txBody>
          <a:bodyPr vert="horz" lIns="91440" tIns="45720" rIns="91440" bIns="45720" rtlCol="0">
            <a:normAutofit/>
          </a:bodyPr>
          <a:lstStyle/>
          <a:p>
            <a:pPr lvl="0">
              <a:spcBef>
                <a:spcPct val="20000"/>
              </a:spcBef>
            </a:pPr>
            <a:r>
              <a:rPr lang="en-CA" dirty="0" smtClean="0"/>
              <a:t> </a:t>
            </a:r>
            <a:endParaRPr kumimoji="0" lang="en-CA" sz="18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CA" sz="1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CA" sz="3200" dirty="0" smtClean="0"/>
              <a:t>Glucose uptake vs Incretins EVJ (2018) 1-6</a:t>
            </a:r>
            <a:endParaRPr lang="en-CA" sz="3200" dirty="0"/>
          </a:p>
        </p:txBody>
      </p:sp>
      <p:sp>
        <p:nvSpPr>
          <p:cNvPr id="3" name="Content Placeholder 2"/>
          <p:cNvSpPr>
            <a:spLocks noGrp="1"/>
          </p:cNvSpPr>
          <p:nvPr>
            <p:ph idx="1"/>
          </p:nvPr>
        </p:nvSpPr>
        <p:spPr>
          <a:xfrm>
            <a:off x="228600" y="1066800"/>
            <a:ext cx="8610600" cy="5410200"/>
          </a:xfrm>
        </p:spPr>
        <p:txBody>
          <a:bodyPr>
            <a:normAutofit/>
          </a:bodyPr>
          <a:lstStyle/>
          <a:p>
            <a:r>
              <a:rPr lang="en-CA" sz="2400" b="1" dirty="0" smtClean="0"/>
              <a:t>Glucose uptake is facilitated by sodium-glucose </a:t>
            </a:r>
            <a:r>
              <a:rPr lang="en-CA" sz="2400" b="1" dirty="0" err="1" smtClean="0"/>
              <a:t>cotransporters</a:t>
            </a:r>
            <a:r>
              <a:rPr lang="en-CA" sz="2400" b="1" dirty="0" smtClean="0"/>
              <a:t> (SGLT) expressed on intestinal epithelial cells.</a:t>
            </a:r>
          </a:p>
          <a:p>
            <a:r>
              <a:rPr lang="en-CA" sz="2400" b="1" dirty="0" smtClean="0"/>
              <a:t>In humans with metabolic dysfunction , enhanced glucose uptake occurs through SGTL </a:t>
            </a:r>
            <a:r>
              <a:rPr lang="en-CA" sz="2400" b="1" dirty="0" err="1" smtClean="0"/>
              <a:t>upregulation</a:t>
            </a:r>
            <a:r>
              <a:rPr lang="en-CA" sz="2400" b="1" dirty="0" smtClean="0"/>
              <a:t>.</a:t>
            </a:r>
          </a:p>
          <a:p>
            <a:r>
              <a:rPr lang="en-CA" sz="2400" b="1" dirty="0" smtClean="0"/>
              <a:t>It is feasible that GLP-2 may contribute to enhanced absorptive capacity through its </a:t>
            </a:r>
            <a:r>
              <a:rPr lang="en-CA" sz="2400" b="1" dirty="0" err="1" smtClean="0"/>
              <a:t>intestinotrophic</a:t>
            </a:r>
            <a:r>
              <a:rPr lang="en-CA" sz="2400" b="1" dirty="0" smtClean="0"/>
              <a:t> activity.</a:t>
            </a:r>
          </a:p>
          <a:p>
            <a:r>
              <a:rPr lang="en-CA" sz="2400" b="1" dirty="0" smtClean="0"/>
              <a:t>This may make it a potential </a:t>
            </a:r>
            <a:r>
              <a:rPr lang="en-CA" sz="2400" b="1" dirty="0" err="1" smtClean="0"/>
              <a:t>therepeutic</a:t>
            </a:r>
            <a:r>
              <a:rPr lang="en-CA" sz="2400" b="1" dirty="0" smtClean="0"/>
              <a:t> target in animals with ID.</a:t>
            </a:r>
          </a:p>
          <a:p>
            <a:r>
              <a:rPr lang="en-CA" sz="2400" b="1" dirty="0" smtClean="0"/>
              <a:t>This is the first data in support of the theory that the gastrointestinal peptide GLP-2 may play an important role in ID in ponies. ID ponies had substantially increased levels vs normal </a:t>
            </a:r>
            <a:r>
              <a:rPr lang="en-CA" sz="2400" b="1" dirty="0" err="1" smtClean="0"/>
              <a:t>ponies.the</a:t>
            </a:r>
            <a:r>
              <a:rPr lang="en-CA" sz="2400" b="1" dirty="0" smtClean="0"/>
              <a:t> ID and normal ponies did not differ in bcs when allowed grazing </a:t>
            </a:r>
            <a:endParaRPr lang="en-CA" sz="2400" b="1"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ken.OTTERFEED\Pictures\foot structure.jpg"/>
          <p:cNvPicPr>
            <a:picLocks noChangeAspect="1" noChangeArrowheads="1"/>
          </p:cNvPicPr>
          <p:nvPr/>
        </p:nvPicPr>
        <p:blipFill>
          <a:blip r:embed="rId2" cstate="print"/>
          <a:srcRect l="20815" t="7952" r="21562" b="46293"/>
          <a:stretch>
            <a:fillRect/>
          </a:stretch>
        </p:blipFill>
        <p:spPr>
          <a:xfrm>
            <a:off x="609600" y="0"/>
            <a:ext cx="7391400" cy="6858001"/>
          </a:xfrm>
          <a:prstGeom prst="rect">
            <a:avLst/>
          </a:prstGeom>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458200" cy="565150"/>
          </a:xfrm>
        </p:spPr>
        <p:txBody>
          <a:bodyPr>
            <a:normAutofit fontScale="90000"/>
          </a:bodyPr>
          <a:lstStyle/>
          <a:p>
            <a:r>
              <a:rPr lang="en-CA" dirty="0" smtClean="0"/>
              <a:t>Endocrinological laminitis-includes EMS and ECD and direct injection of corticosteroids</a:t>
            </a:r>
            <a:endParaRPr lang="en-CA" dirty="0"/>
          </a:p>
        </p:txBody>
      </p:sp>
      <p:sp>
        <p:nvSpPr>
          <p:cNvPr id="4" name="Text Placeholder 3"/>
          <p:cNvSpPr>
            <a:spLocks noGrp="1"/>
          </p:cNvSpPr>
          <p:nvPr>
            <p:ph type="body" sz="half" idx="2"/>
          </p:nvPr>
        </p:nvSpPr>
        <p:spPr>
          <a:xfrm>
            <a:off x="228600" y="685800"/>
            <a:ext cx="4495800" cy="5943600"/>
          </a:xfrm>
        </p:spPr>
        <p:txBody>
          <a:bodyPr>
            <a:normAutofit/>
          </a:bodyPr>
          <a:lstStyle/>
          <a:p>
            <a:r>
              <a:rPr lang="en-CA" sz="2400" b="1" dirty="0" smtClean="0"/>
              <a:t>Inflammation of   (the lamellae)? Not usually present .</a:t>
            </a:r>
          </a:p>
          <a:p>
            <a:r>
              <a:rPr lang="en-CA" sz="2400" b="1" dirty="0" smtClean="0"/>
              <a:t>Massive separation from the basement membrane may not be present.</a:t>
            </a:r>
          </a:p>
          <a:p>
            <a:r>
              <a:rPr lang="en-CA" sz="2400" b="1" dirty="0" smtClean="0"/>
              <a:t>Not a feature of EMS laminitis?</a:t>
            </a:r>
          </a:p>
          <a:p>
            <a:r>
              <a:rPr lang="en-CA" sz="2400" b="1" dirty="0" smtClean="0"/>
              <a:t>A slow insidious stretching and lengthening of SEL and eventually PEL.  Often No pain showing . </a:t>
            </a:r>
          </a:p>
          <a:p>
            <a:r>
              <a:rPr lang="en-CA" sz="2400" b="1" dirty="0" smtClean="0"/>
              <a:t>Primary lamellae and the secondary lamellae most affected. Lamellar basal epithelial cells Parabasal cells  </a:t>
            </a:r>
          </a:p>
          <a:p>
            <a:r>
              <a:rPr lang="en-CA" sz="2400" b="1" dirty="0" smtClean="0"/>
              <a:t>Basement membrane   Dermal lamellae gradually affected. </a:t>
            </a:r>
          </a:p>
          <a:p>
            <a:endParaRPr lang="en-CA" dirty="0"/>
          </a:p>
        </p:txBody>
      </p:sp>
      <p:pic>
        <p:nvPicPr>
          <p:cNvPr id="2050" name="Picture 2" descr="C:\Users\ken.OTTERFEED\Pictures\lbec structure.jpg"/>
          <p:cNvPicPr>
            <a:picLocks noGrp="1" noChangeAspect="1" noChangeArrowheads="1"/>
          </p:cNvPicPr>
          <p:nvPr>
            <p:ph idx="1"/>
          </p:nvPr>
        </p:nvPicPr>
        <p:blipFill>
          <a:blip r:embed="rId2" cstate="print"/>
          <a:srcRect l="9566" t="6007" r="51190" b="46687"/>
          <a:stretch>
            <a:fillRect/>
          </a:stretch>
        </p:blipFill>
        <p:spPr bwMode="auto">
          <a:xfrm>
            <a:off x="4876800" y="685800"/>
            <a:ext cx="4267200" cy="6172200"/>
          </a:xfrm>
          <a:prstGeom prst="rect">
            <a:avLst/>
          </a:prstGeom>
          <a:noFill/>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n.OTTERFEED\Pictures\Scanned Images\IMG_20180829_0001.jpg"/>
          <p:cNvPicPr>
            <a:picLocks noChangeAspect="1" noChangeArrowheads="1"/>
          </p:cNvPicPr>
          <p:nvPr/>
        </p:nvPicPr>
        <p:blipFill>
          <a:blip r:embed="rId2" cstate="print"/>
          <a:srcRect l="50165" t="4738" r="7584" b="47726"/>
          <a:stretch>
            <a:fillRect/>
          </a:stretch>
        </p:blipFill>
        <p:spPr bwMode="auto">
          <a:xfrm>
            <a:off x="5410200" y="1295400"/>
            <a:ext cx="3733800" cy="5562600"/>
          </a:xfrm>
          <a:prstGeom prst="rect">
            <a:avLst/>
          </a:prstGeom>
          <a:noFill/>
        </p:spPr>
      </p:pic>
      <p:sp>
        <p:nvSpPr>
          <p:cNvPr id="13" name="Title 12"/>
          <p:cNvSpPr>
            <a:spLocks noGrp="1"/>
          </p:cNvSpPr>
          <p:nvPr>
            <p:ph type="title"/>
          </p:nvPr>
        </p:nvSpPr>
        <p:spPr>
          <a:xfrm>
            <a:off x="228600" y="0"/>
            <a:ext cx="8686800" cy="914400"/>
          </a:xfrm>
        </p:spPr>
        <p:txBody>
          <a:bodyPr>
            <a:normAutofit fontScale="90000"/>
          </a:bodyPr>
          <a:lstStyle/>
          <a:p>
            <a:r>
              <a:rPr lang="en-CA" dirty="0" smtClean="0"/>
              <a:t>Insulin-is laminitis similar to skin cancer?</a:t>
            </a:r>
            <a:endParaRPr lang="en-CA" dirty="0"/>
          </a:p>
        </p:txBody>
      </p:sp>
      <p:sp>
        <p:nvSpPr>
          <p:cNvPr id="14" name="Content Placeholder 13"/>
          <p:cNvSpPr>
            <a:spLocks noGrp="1"/>
          </p:cNvSpPr>
          <p:nvPr>
            <p:ph sz="half" idx="1"/>
          </p:nvPr>
        </p:nvSpPr>
        <p:spPr>
          <a:xfrm>
            <a:off x="228600" y="914400"/>
            <a:ext cx="4953000" cy="5715000"/>
          </a:xfrm>
        </p:spPr>
        <p:txBody>
          <a:bodyPr>
            <a:normAutofit fontScale="92500" lnSpcReduction="20000"/>
          </a:bodyPr>
          <a:lstStyle/>
          <a:p>
            <a:r>
              <a:rPr lang="en-CA" b="1" dirty="0" smtClean="0"/>
              <a:t>Controls many metabolic functions </a:t>
            </a:r>
          </a:p>
          <a:p>
            <a:r>
              <a:rPr lang="en-CA" b="1" dirty="0" smtClean="0"/>
              <a:t>Uptake of glucose into insulin sensitive tissues</a:t>
            </a:r>
          </a:p>
          <a:p>
            <a:r>
              <a:rPr lang="en-CA" b="1" dirty="0" smtClean="0"/>
              <a:t>Also amino acids and fatty acids into AT</a:t>
            </a:r>
          </a:p>
          <a:p>
            <a:r>
              <a:rPr lang="en-CA" b="1" dirty="0" smtClean="0"/>
              <a:t>Controls vaso contraction via the NO/ET-1 system</a:t>
            </a:r>
          </a:p>
          <a:p>
            <a:r>
              <a:rPr lang="en-CA" b="1" dirty="0" smtClean="0"/>
              <a:t>Also a powerful mitogen for cell division and death,  wound healing and growth or binds with IGF-1 receptors which does the same.. ID may turn on this system setting in motion lamellar changes .</a:t>
            </a:r>
          </a:p>
          <a:p>
            <a:r>
              <a:rPr lang="en-CA" b="1" dirty="0" smtClean="0"/>
              <a:t>No major inflammatory effects?</a:t>
            </a:r>
            <a:endParaRPr lang="en-CA" b="1"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2" descr="C:\Users\ken.OTTERFEED\Pictures\bay laminitic horse.jpg"/>
          <p:cNvPicPr>
            <a:picLocks noChangeAspect="1" noChangeArrowheads="1"/>
          </p:cNvPicPr>
          <p:nvPr/>
        </p:nvPicPr>
        <p:blipFill>
          <a:blip r:embed="rId2" cstate="print"/>
          <a:srcRect/>
          <a:stretch>
            <a:fillRect/>
          </a:stretch>
        </p:blipFill>
        <p:spPr bwMode="auto">
          <a:xfrm>
            <a:off x="5105400" y="2895600"/>
            <a:ext cx="3886200" cy="2912687"/>
          </a:xfrm>
          <a:prstGeom prst="rect">
            <a:avLst/>
          </a:prstGeom>
          <a:noFill/>
        </p:spPr>
      </p:pic>
      <p:sp>
        <p:nvSpPr>
          <p:cNvPr id="8" name="Text Placeholder 7"/>
          <p:cNvSpPr>
            <a:spLocks noGrp="1"/>
          </p:cNvSpPr>
          <p:nvPr>
            <p:ph type="body" sz="half" idx="2"/>
          </p:nvPr>
        </p:nvSpPr>
        <p:spPr>
          <a:xfrm>
            <a:off x="5181600" y="228600"/>
            <a:ext cx="3657600" cy="2590800"/>
          </a:xfrm>
        </p:spPr>
        <p:txBody>
          <a:bodyPr>
            <a:normAutofit lnSpcReduction="10000"/>
          </a:bodyPr>
          <a:lstStyle/>
          <a:p>
            <a:r>
              <a:rPr lang="en-CA" sz="2000" b="1" dirty="0" smtClean="0"/>
              <a:t>The </a:t>
            </a:r>
            <a:r>
              <a:rPr lang="en-CA" sz="2000" b="1" dirty="0" err="1" smtClean="0"/>
              <a:t>Entero</a:t>
            </a:r>
            <a:r>
              <a:rPr lang="en-CA" sz="2000" b="1" dirty="0" smtClean="0"/>
              <a:t>-insular Axis  may be dysfunctional  for various reasons or due to genetics. Hyper insulinaemia may result but only </a:t>
            </a:r>
            <a:r>
              <a:rPr lang="en-CA" sz="2000" b="1" dirty="0" err="1" smtClean="0"/>
              <a:t>temporairly</a:t>
            </a:r>
            <a:r>
              <a:rPr lang="en-CA" sz="2000" b="1" dirty="0" smtClean="0"/>
              <a:t>?</a:t>
            </a:r>
          </a:p>
          <a:p>
            <a:endParaRPr lang="en-CA" sz="2000" b="1" dirty="0" smtClean="0"/>
          </a:p>
          <a:p>
            <a:r>
              <a:rPr lang="en-CA" sz="2000" b="1" dirty="0" smtClean="0"/>
              <a:t>Insulin Resistance (IR) vs Hyperinsulinaemia  (HI)</a:t>
            </a:r>
          </a:p>
          <a:p>
            <a:endParaRPr lang="en-CA" sz="2000" b="1" dirty="0" smtClean="0"/>
          </a:p>
          <a:p>
            <a:endParaRPr lang="en-CA" sz="2000" b="1" dirty="0" smtClean="0"/>
          </a:p>
        </p:txBody>
      </p:sp>
      <p:sp>
        <p:nvSpPr>
          <p:cNvPr id="5" name="Text Placeholder 7"/>
          <p:cNvSpPr txBox="1">
            <a:spLocks/>
          </p:cNvSpPr>
          <p:nvPr/>
        </p:nvSpPr>
        <p:spPr>
          <a:xfrm>
            <a:off x="0" y="0"/>
            <a:ext cx="5029200" cy="6858000"/>
          </a:xfrm>
          <a:prstGeom prst="rect">
            <a:avLst/>
          </a:prstGeom>
        </p:spPr>
        <p:txBody>
          <a:bodyPr vert="horz" lIns="91440" tIns="45720" rIns="91440" bIns="45720" rtlCol="0">
            <a:normAutofit/>
          </a:bodyPr>
          <a:lstStyle/>
          <a:p>
            <a:pPr lvl="0">
              <a:spcBef>
                <a:spcPct val="20000"/>
              </a:spcBef>
            </a:pPr>
            <a:r>
              <a:rPr lang="en-CA" sz="2400" dirty="0" smtClean="0"/>
              <a:t> </a:t>
            </a:r>
            <a:r>
              <a:rPr lang="en-CA" sz="2400" b="1" dirty="0" smtClean="0"/>
              <a:t>This process is called the entero-insular axis. </a:t>
            </a:r>
          </a:p>
          <a:p>
            <a:pPr lvl="0">
              <a:spcBef>
                <a:spcPct val="20000"/>
              </a:spcBef>
            </a:pPr>
            <a:r>
              <a:rPr lang="en-CA" sz="2400" b="1" dirty="0" smtClean="0"/>
              <a:t>The pancreas begins secreting insulin even before blood glucose levels rise which normally is stimulating insulin production. </a:t>
            </a:r>
          </a:p>
          <a:p>
            <a:pPr lvl="0">
              <a:spcBef>
                <a:spcPct val="20000"/>
              </a:spcBef>
            </a:pPr>
            <a:endParaRPr lang="en-CA" sz="2400" b="1" dirty="0" smtClean="0"/>
          </a:p>
          <a:p>
            <a:pPr lvl="0">
              <a:spcBef>
                <a:spcPct val="20000"/>
              </a:spcBef>
            </a:pPr>
            <a:r>
              <a:rPr lang="en-CA" sz="2400" b="1" dirty="0" smtClean="0"/>
              <a:t>This pre-emptive increase ensures blood glucose is tightly controlled.</a:t>
            </a:r>
          </a:p>
          <a:p>
            <a:pPr lvl="0">
              <a:spcBef>
                <a:spcPct val="20000"/>
              </a:spcBef>
            </a:pPr>
            <a:endParaRPr lang="en-CA" sz="2400" b="1" dirty="0" smtClean="0"/>
          </a:p>
          <a:p>
            <a:pPr lvl="0">
              <a:spcBef>
                <a:spcPct val="20000"/>
              </a:spcBef>
            </a:pPr>
            <a:r>
              <a:rPr lang="en-CA" sz="2400" b="1" dirty="0" smtClean="0"/>
              <a:t>Oral supply of glucose can result in a 2-3 times increase in blood insulin compared to the same dose of glucose given IV in humans .</a:t>
            </a:r>
          </a:p>
          <a:p>
            <a:pPr lvl="0">
              <a:spcBef>
                <a:spcPct val="20000"/>
              </a:spcBef>
            </a:pPr>
            <a:endParaRPr lang="en-CA" sz="2400" b="1" dirty="0" smtClean="0"/>
          </a:p>
          <a:p>
            <a:pPr lvl="0">
              <a:spcBef>
                <a:spcPct val="20000"/>
              </a:spcBef>
            </a:pPr>
            <a:r>
              <a:rPr lang="en-CA" sz="2400" b="1" dirty="0" smtClean="0"/>
              <a:t>Some breeds may react more than others. Especially the Spanish breeds.</a:t>
            </a:r>
          </a:p>
          <a:p>
            <a:pPr lvl="0">
              <a:spcBef>
                <a:spcPct val="20000"/>
              </a:spcBef>
            </a:pPr>
            <a:endParaRPr lang="en-CA" sz="2400" dirty="0" smtClean="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CA" sz="24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CA" sz="1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5181600" y="304800"/>
            <a:ext cx="3657600" cy="1524000"/>
          </a:xfrm>
        </p:spPr>
        <p:txBody>
          <a:bodyPr>
            <a:noAutofit/>
          </a:bodyPr>
          <a:lstStyle/>
          <a:p>
            <a:r>
              <a:rPr lang="en-CA" sz="2400" b="1" dirty="0" smtClean="0"/>
              <a:t>The Entero-insular Axis</a:t>
            </a:r>
          </a:p>
          <a:p>
            <a:r>
              <a:rPr lang="en-CA" sz="2400" b="1" dirty="0" smtClean="0"/>
              <a:t>Insulin Resistance (IR) vs Hyperinsulinaemia  (HI) </a:t>
            </a:r>
            <a:endParaRPr lang="en-CA" sz="2400" b="1" dirty="0"/>
          </a:p>
        </p:txBody>
      </p:sp>
      <p:sp>
        <p:nvSpPr>
          <p:cNvPr id="5" name="Text Placeholder 7"/>
          <p:cNvSpPr txBox="1">
            <a:spLocks/>
          </p:cNvSpPr>
          <p:nvPr/>
        </p:nvSpPr>
        <p:spPr>
          <a:xfrm>
            <a:off x="0" y="0"/>
            <a:ext cx="5029200" cy="6858000"/>
          </a:xfrm>
          <a:prstGeom prst="rect">
            <a:avLst/>
          </a:prstGeom>
        </p:spPr>
        <p:txBody>
          <a:bodyPr vert="horz" lIns="91440" tIns="45720" rIns="91440" bIns="45720" rtlCol="0">
            <a:normAutofit lnSpcReduction="10000"/>
          </a:bodyPr>
          <a:lstStyle/>
          <a:p>
            <a:pPr lvl="0">
              <a:spcBef>
                <a:spcPct val="20000"/>
              </a:spcBef>
            </a:pPr>
            <a:endParaRPr lang="en-CA" sz="1400" dirty="0" smtClean="0"/>
          </a:p>
          <a:p>
            <a:pPr lvl="0">
              <a:spcBef>
                <a:spcPct val="20000"/>
              </a:spcBef>
            </a:pPr>
            <a:r>
              <a:rPr kumimoji="0" lang="en-CA" sz="2400" b="1" i="0" u="none" strike="noStrike" kern="1200" cap="none" spc="0" normalizeH="0" baseline="0" noProof="0" dirty="0" smtClean="0">
                <a:ln>
                  <a:noFill/>
                </a:ln>
                <a:solidFill>
                  <a:schemeClr val="tx1"/>
                </a:solidFill>
                <a:effectLst/>
                <a:uLnTx/>
                <a:uFillTx/>
                <a:latin typeface="+mn-lt"/>
                <a:ea typeface="+mn-ea"/>
                <a:cs typeface="+mn-cs"/>
              </a:rPr>
              <a:t>This</a:t>
            </a:r>
            <a:r>
              <a:rPr kumimoji="0" lang="en-CA" sz="2400" b="1" i="0" u="none" strike="noStrike" kern="1200" cap="none" spc="0" normalizeH="0" noProof="0" dirty="0" smtClean="0">
                <a:ln>
                  <a:noFill/>
                </a:ln>
                <a:solidFill>
                  <a:schemeClr val="tx1"/>
                </a:solidFill>
                <a:effectLst/>
                <a:uLnTx/>
                <a:uFillTx/>
                <a:latin typeface="+mn-lt"/>
                <a:ea typeface="+mn-ea"/>
                <a:cs typeface="+mn-cs"/>
              </a:rPr>
              <a:t> system, if altered, </a:t>
            </a:r>
            <a:r>
              <a:rPr kumimoji="0" lang="en-CA" sz="2400" b="1" i="0" u="none" strike="noStrike" kern="1200" cap="none" spc="0" normalizeH="0" baseline="0" noProof="0" dirty="0" smtClean="0">
                <a:ln>
                  <a:noFill/>
                </a:ln>
                <a:solidFill>
                  <a:schemeClr val="tx1"/>
                </a:solidFill>
                <a:effectLst/>
                <a:uLnTx/>
                <a:uFillTx/>
                <a:latin typeface="+mn-lt"/>
                <a:ea typeface="+mn-ea"/>
                <a:cs typeface="+mn-cs"/>
              </a:rPr>
              <a:t>can result in an excessive insulin response  to glucose and other nutrients ***without concurrent tissue IR***</a:t>
            </a:r>
            <a:r>
              <a:rPr kumimoji="0" lang="en-CA" sz="2400" b="1" i="0" u="none" strike="noStrike" kern="1200" cap="none" spc="0" normalizeH="0" noProof="0" dirty="0" smtClean="0">
                <a:ln>
                  <a:noFill/>
                </a:ln>
                <a:solidFill>
                  <a:schemeClr val="tx1"/>
                </a:solidFill>
                <a:effectLst/>
                <a:uLnTx/>
                <a:uFillTx/>
                <a:latin typeface="+mn-lt"/>
                <a:ea typeface="+mn-ea"/>
                <a:cs typeface="+mn-cs"/>
              </a:rPr>
              <a:t> .</a:t>
            </a:r>
          </a:p>
          <a:p>
            <a:pPr lvl="0">
              <a:spcBef>
                <a:spcPct val="20000"/>
              </a:spcBef>
            </a:pPr>
            <a:endParaRPr kumimoji="0" lang="en-CA" sz="2400" b="1" i="0" u="none" strike="noStrike" kern="1200" cap="none" spc="0" normalizeH="0" noProof="0" dirty="0" smtClean="0">
              <a:ln>
                <a:noFill/>
              </a:ln>
              <a:solidFill>
                <a:schemeClr val="tx1"/>
              </a:solidFill>
              <a:effectLst/>
              <a:uLnTx/>
              <a:uFillTx/>
              <a:latin typeface="+mn-lt"/>
              <a:ea typeface="+mn-ea"/>
              <a:cs typeface="+mn-cs"/>
            </a:endParaRPr>
          </a:p>
          <a:p>
            <a:pPr lvl="0">
              <a:spcBef>
                <a:spcPct val="20000"/>
              </a:spcBef>
            </a:pPr>
            <a:r>
              <a:rPr lang="en-CA" sz="2400" b="1" baseline="0" dirty="0" smtClean="0"/>
              <a:t>This</a:t>
            </a:r>
            <a:r>
              <a:rPr lang="en-CA" sz="2400" b="1" dirty="0" smtClean="0"/>
              <a:t> </a:t>
            </a:r>
            <a:r>
              <a:rPr kumimoji="0" lang="en-CA" sz="2400" b="1" i="0" u="none" strike="noStrike" kern="1200" cap="none" spc="0" normalizeH="0" baseline="0" noProof="0" dirty="0" smtClean="0">
                <a:ln>
                  <a:noFill/>
                </a:ln>
                <a:solidFill>
                  <a:schemeClr val="tx1"/>
                </a:solidFill>
                <a:effectLst/>
                <a:uLnTx/>
                <a:uFillTx/>
                <a:latin typeface="+mn-lt"/>
                <a:ea typeface="+mn-ea"/>
                <a:cs typeface="+mn-cs"/>
              </a:rPr>
              <a:t> results in transient HI and demonstrates HI can be present without</a:t>
            </a:r>
            <a:r>
              <a:rPr kumimoji="0" lang="en-CA" sz="2400" b="1" i="0" u="none" strike="noStrike" kern="1200" cap="none" spc="0" normalizeH="0" noProof="0" dirty="0" smtClean="0">
                <a:ln>
                  <a:noFill/>
                </a:ln>
                <a:solidFill>
                  <a:schemeClr val="tx1"/>
                </a:solidFill>
                <a:effectLst/>
                <a:uLnTx/>
                <a:uFillTx/>
                <a:latin typeface="+mn-lt"/>
                <a:ea typeface="+mn-ea"/>
                <a:cs typeface="+mn-cs"/>
              </a:rPr>
              <a:t> </a:t>
            </a:r>
            <a:r>
              <a:rPr kumimoji="0" lang="en-CA" sz="2400" b="1" i="0" u="none" strike="noStrike" kern="1200" cap="none" spc="0" normalizeH="0" baseline="0" noProof="0" dirty="0" smtClean="0">
                <a:ln>
                  <a:noFill/>
                </a:ln>
                <a:solidFill>
                  <a:schemeClr val="tx1"/>
                </a:solidFill>
                <a:effectLst/>
                <a:uLnTx/>
                <a:uFillTx/>
                <a:latin typeface="+mn-lt"/>
                <a:ea typeface="+mn-ea"/>
                <a:cs typeface="+mn-cs"/>
              </a:rPr>
              <a:t>tissue IR. It is the </a:t>
            </a:r>
            <a:r>
              <a:rPr kumimoji="0" lang="en-CA" sz="2400" b="1" i="0" u="none" strike="noStrike" kern="1200" cap="none" spc="0" normalizeH="0" baseline="0" noProof="0" dirty="0" err="1" smtClean="0">
                <a:ln>
                  <a:noFill/>
                </a:ln>
                <a:solidFill>
                  <a:schemeClr val="tx1"/>
                </a:solidFill>
                <a:effectLst/>
                <a:uLnTx/>
                <a:uFillTx/>
                <a:latin typeface="+mn-lt"/>
                <a:ea typeface="+mn-ea"/>
                <a:cs typeface="+mn-cs"/>
              </a:rPr>
              <a:t>cushings</a:t>
            </a:r>
            <a:r>
              <a:rPr kumimoji="0" lang="en-CA" sz="2400" b="1" i="0" u="none" strike="noStrike" kern="1200" cap="none" spc="0" normalizeH="0" baseline="0" noProof="0" dirty="0" smtClean="0">
                <a:ln>
                  <a:noFill/>
                </a:ln>
                <a:solidFill>
                  <a:schemeClr val="tx1"/>
                </a:solidFill>
                <a:effectLst/>
                <a:uLnTx/>
                <a:uFillTx/>
                <a:latin typeface="+mn-lt"/>
                <a:ea typeface="+mn-ea"/>
                <a:cs typeface="+mn-cs"/>
              </a:rPr>
              <a:t> horse with HI who gets laminitis ?Obesity seems a factor as well.</a:t>
            </a:r>
          </a:p>
          <a:p>
            <a:pPr lvl="0">
              <a:spcBef>
                <a:spcPct val="20000"/>
              </a:spcBef>
            </a:pPr>
            <a:endParaRPr kumimoji="0" lang="en-CA" sz="2400" b="1" i="0" u="none" strike="noStrike" kern="1200" cap="none" spc="0" normalizeH="0" baseline="0" noProof="0" dirty="0" smtClean="0">
              <a:ln>
                <a:noFill/>
              </a:ln>
              <a:solidFill>
                <a:schemeClr val="tx1"/>
              </a:solidFill>
              <a:effectLst/>
              <a:uLnTx/>
              <a:uFillTx/>
              <a:latin typeface="+mn-lt"/>
              <a:ea typeface="+mn-ea"/>
              <a:cs typeface="+mn-cs"/>
            </a:endParaRPr>
          </a:p>
          <a:p>
            <a:pPr lvl="0">
              <a:spcBef>
                <a:spcPct val="20000"/>
              </a:spcBef>
            </a:pPr>
            <a:r>
              <a:rPr kumimoji="0" lang="en-CA" sz="2400" b="1" i="0" u="none" strike="noStrike" kern="1200" cap="none" spc="0" normalizeH="0" baseline="0" noProof="0" dirty="0" smtClean="0">
                <a:ln>
                  <a:noFill/>
                </a:ln>
                <a:solidFill>
                  <a:schemeClr val="tx1"/>
                </a:solidFill>
                <a:effectLst/>
                <a:uLnTx/>
                <a:uFillTx/>
                <a:latin typeface="+mn-lt"/>
                <a:ea typeface="+mn-ea"/>
                <a:cs typeface="+mn-cs"/>
              </a:rPr>
              <a:t>Genetics related</a:t>
            </a:r>
            <a:r>
              <a:rPr kumimoji="0" lang="en-CA" sz="2400" b="1" i="0" u="none" strike="noStrike" kern="1200" cap="none" spc="0" normalizeH="0" noProof="0" dirty="0" smtClean="0">
                <a:ln>
                  <a:noFill/>
                </a:ln>
                <a:solidFill>
                  <a:schemeClr val="tx1"/>
                </a:solidFill>
                <a:effectLst/>
                <a:uLnTx/>
                <a:uFillTx/>
                <a:latin typeface="+mn-lt"/>
                <a:ea typeface="+mn-ea"/>
                <a:cs typeface="+mn-cs"/>
              </a:rPr>
              <a:t> E.G. Spanish breeds.</a:t>
            </a:r>
            <a:endParaRPr kumimoji="0" lang="en-CA" sz="2400" b="1"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CA" sz="2400" b="1"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CA" sz="2400" b="1" i="0" u="none" strike="noStrike" kern="1200" cap="none" spc="0" normalizeH="0" baseline="0" noProof="0" dirty="0" smtClean="0">
                <a:ln>
                  <a:noFill/>
                </a:ln>
                <a:solidFill>
                  <a:schemeClr val="tx1"/>
                </a:solidFill>
                <a:effectLst/>
                <a:uLnTx/>
                <a:uFillTx/>
                <a:latin typeface="+mn-lt"/>
                <a:ea typeface="+mn-ea"/>
                <a:cs typeface="+mn-cs"/>
              </a:rPr>
              <a:t>Therefore, tissue IR and HI may represent 2 different arms of a pathological process that can precipitate laminitis.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CA" sz="18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CA"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5122" name="Picture 2" descr="C:\Users\ken.OTTERFEED\Pictures\peruvian horse.jpg"/>
          <p:cNvPicPr>
            <a:picLocks noChangeAspect="1" noChangeArrowheads="1"/>
          </p:cNvPicPr>
          <p:nvPr/>
        </p:nvPicPr>
        <p:blipFill>
          <a:blip r:embed="rId2" cstate="print"/>
          <a:srcRect/>
          <a:stretch>
            <a:fillRect/>
          </a:stretch>
        </p:blipFill>
        <p:spPr bwMode="auto">
          <a:xfrm>
            <a:off x="5105400" y="2057400"/>
            <a:ext cx="3492500" cy="3479800"/>
          </a:xfrm>
          <a:prstGeom prst="rect">
            <a:avLst/>
          </a:prstGeom>
          <a:noFill/>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dirty="0" smtClean="0"/>
              <a:t>Hi /ID Insulin ? There are no insulin receptors  on lamellar tissue</a:t>
            </a:r>
            <a:endParaRPr lang="en-CA" sz="3200" dirty="0"/>
          </a:p>
        </p:txBody>
      </p:sp>
      <p:sp>
        <p:nvSpPr>
          <p:cNvPr id="4" name="Text Placeholder 3"/>
          <p:cNvSpPr>
            <a:spLocks noGrp="1"/>
          </p:cNvSpPr>
          <p:nvPr>
            <p:ph idx="1"/>
          </p:nvPr>
        </p:nvSpPr>
        <p:spPr/>
        <p:txBody>
          <a:bodyPr>
            <a:normAutofit fontScale="92500" lnSpcReduction="10000"/>
          </a:bodyPr>
          <a:lstStyle/>
          <a:p>
            <a:r>
              <a:rPr lang="en-CA" sz="2400" dirty="0" smtClean="0"/>
              <a:t>There are insulin receptors on lamellar endo </a:t>
            </a:r>
            <a:r>
              <a:rPr lang="en-CA" sz="2400" dirty="0" err="1" smtClean="0"/>
              <a:t>thelial</a:t>
            </a:r>
            <a:r>
              <a:rPr lang="en-CA" sz="2400" dirty="0" smtClean="0"/>
              <a:t> cells</a:t>
            </a:r>
          </a:p>
          <a:p>
            <a:endParaRPr lang="en-CA" sz="2400" dirty="0" smtClean="0"/>
          </a:p>
          <a:p>
            <a:r>
              <a:rPr lang="en-CA" sz="2400" dirty="0" smtClean="0"/>
              <a:t>Vaso spasm can occur?</a:t>
            </a:r>
          </a:p>
          <a:p>
            <a:endParaRPr lang="en-CA" sz="2400" dirty="0" smtClean="0"/>
          </a:p>
          <a:p>
            <a:r>
              <a:rPr lang="en-CA" sz="2400" dirty="0" smtClean="0"/>
              <a:t>There are receptors for IGF-1 a  powerful mitotic hormone and insulin can bind with these receptors.</a:t>
            </a:r>
          </a:p>
          <a:p>
            <a:endParaRPr lang="en-CA" sz="2400" dirty="0" smtClean="0"/>
          </a:p>
          <a:p>
            <a:r>
              <a:rPr lang="en-CA" sz="2400" dirty="0" smtClean="0"/>
              <a:t>IGf-1 causes cell division, growth and controls cell death.</a:t>
            </a:r>
          </a:p>
          <a:p>
            <a:r>
              <a:rPr lang="en-CA" sz="2400" dirty="0" smtClean="0"/>
              <a:t>Endo </a:t>
            </a:r>
            <a:r>
              <a:rPr lang="en-CA" sz="2400" dirty="0" err="1" smtClean="0"/>
              <a:t>crinopathic</a:t>
            </a:r>
            <a:r>
              <a:rPr lang="en-CA" sz="2400" dirty="0" smtClean="0"/>
              <a:t> Laminitis is a slower, stretching of the SEL and lengthening of PEL </a:t>
            </a:r>
          </a:p>
          <a:p>
            <a:r>
              <a:rPr lang="en-CA" sz="2400" dirty="0" smtClean="0"/>
              <a:t>Certain enzymes that damage the ECM like ADAMTS and other genes get turned on or off.</a:t>
            </a:r>
          </a:p>
          <a:p>
            <a:endParaRPr lang="en-CA" sz="2400" dirty="0" smtClean="0"/>
          </a:p>
          <a:p>
            <a:endParaRPr lang="en-CA" sz="2400" dirty="0" smtClean="0"/>
          </a:p>
          <a:p>
            <a:endParaRPr lang="en-CA" sz="2400"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00" y="0"/>
            <a:ext cx="3505200" cy="2438400"/>
          </a:xfrm>
        </p:spPr>
        <p:txBody>
          <a:bodyPr>
            <a:normAutofit/>
          </a:bodyPr>
          <a:lstStyle/>
          <a:p>
            <a:r>
              <a:rPr lang="en-CA" dirty="0" smtClean="0"/>
              <a:t>ECD-15-30% of horses over 15</a:t>
            </a:r>
            <a:br>
              <a:rPr lang="en-CA" dirty="0" smtClean="0"/>
            </a:br>
            <a:r>
              <a:rPr lang="en-CA" dirty="0" smtClean="0"/>
              <a:t>-the obese ECD horse may be a EMS horse.</a:t>
            </a:r>
            <a:br>
              <a:rPr lang="en-CA" dirty="0" smtClean="0"/>
            </a:br>
            <a:r>
              <a:rPr lang="en-CA" dirty="0" smtClean="0"/>
              <a:t>Not all ECD run high cortisol</a:t>
            </a:r>
            <a:br>
              <a:rPr lang="en-CA" dirty="0" smtClean="0"/>
            </a:br>
            <a:r>
              <a:rPr lang="en-CA" dirty="0" smtClean="0"/>
              <a:t>not all ECD have AC hypertrophy</a:t>
            </a:r>
            <a:br>
              <a:rPr lang="en-CA" dirty="0" smtClean="0"/>
            </a:br>
            <a:r>
              <a:rPr lang="en-CA" dirty="0" smtClean="0"/>
              <a:t>laminitis may occur if HI</a:t>
            </a:r>
            <a:endParaRPr lang="en-CA" dirty="0"/>
          </a:p>
        </p:txBody>
      </p:sp>
      <p:sp>
        <p:nvSpPr>
          <p:cNvPr id="4" name="Text Placeholder 3"/>
          <p:cNvSpPr>
            <a:spLocks noGrp="1"/>
          </p:cNvSpPr>
          <p:nvPr>
            <p:ph type="body" sz="half" idx="2"/>
          </p:nvPr>
        </p:nvSpPr>
        <p:spPr>
          <a:xfrm>
            <a:off x="228600" y="0"/>
            <a:ext cx="4495800" cy="6629400"/>
          </a:xfrm>
        </p:spPr>
        <p:txBody>
          <a:bodyPr>
            <a:normAutofit fontScale="92500"/>
          </a:bodyPr>
          <a:lstStyle/>
          <a:p>
            <a:r>
              <a:rPr lang="en-CA" sz="2400" b="1" dirty="0" smtClean="0"/>
              <a:t>Wt loss associated with ECD</a:t>
            </a:r>
          </a:p>
          <a:p>
            <a:r>
              <a:rPr lang="en-CA" sz="2400" b="1" dirty="0" smtClean="0"/>
              <a:t> can also be simply old age</a:t>
            </a:r>
          </a:p>
          <a:p>
            <a:endParaRPr lang="en-CA" sz="2400" b="1" dirty="0" smtClean="0"/>
          </a:p>
          <a:p>
            <a:r>
              <a:rPr lang="en-CA" sz="2400" b="1" dirty="0" smtClean="0"/>
              <a:t> IR, HI, ID –HI is the key for laminitis </a:t>
            </a:r>
          </a:p>
          <a:p>
            <a:endParaRPr lang="en-CA" sz="2400" b="1" dirty="0" smtClean="0"/>
          </a:p>
          <a:p>
            <a:r>
              <a:rPr lang="en-CA" sz="2400" b="1" dirty="0" smtClean="0"/>
              <a:t>parasitism,</a:t>
            </a:r>
          </a:p>
          <a:p>
            <a:r>
              <a:rPr lang="en-CA" sz="2400" b="1" dirty="0" smtClean="0"/>
              <a:t>chronic bacterial infections, </a:t>
            </a:r>
          </a:p>
          <a:p>
            <a:endParaRPr lang="en-CA" sz="2400" b="1" dirty="0" smtClean="0"/>
          </a:p>
          <a:p>
            <a:r>
              <a:rPr lang="en-CA" sz="2400" b="1" dirty="0" smtClean="0"/>
              <a:t>muscle atrophy and age related factors</a:t>
            </a:r>
          </a:p>
          <a:p>
            <a:r>
              <a:rPr lang="en-CA" sz="2400" b="1" dirty="0" smtClean="0"/>
              <a:t>ECD –may need more </a:t>
            </a:r>
            <a:r>
              <a:rPr lang="en-CA" sz="2400" b="1" dirty="0" err="1" smtClean="0"/>
              <a:t>deworming</a:t>
            </a:r>
            <a:r>
              <a:rPr lang="en-CA" sz="2400" b="1" dirty="0" smtClean="0"/>
              <a:t>.</a:t>
            </a:r>
          </a:p>
          <a:p>
            <a:r>
              <a:rPr lang="en-CA" sz="2400" b="1" dirty="0" smtClean="0"/>
              <a:t>It may be only HI that is </a:t>
            </a:r>
            <a:r>
              <a:rPr lang="en-CA" sz="2400" b="1" dirty="0" err="1" smtClean="0"/>
              <a:t>assoiated</a:t>
            </a:r>
            <a:r>
              <a:rPr lang="en-CA" sz="2400" b="1" dirty="0" smtClean="0"/>
              <a:t> with lamellar issues.</a:t>
            </a:r>
          </a:p>
          <a:p>
            <a:r>
              <a:rPr lang="en-CA" sz="2400" b="1" dirty="0" smtClean="0"/>
              <a:t>resting cortisol is often within resting </a:t>
            </a:r>
            <a:r>
              <a:rPr lang="en-CA" sz="2400" b="1" dirty="0" err="1" smtClean="0"/>
              <a:t>range.ppid</a:t>
            </a:r>
            <a:r>
              <a:rPr lang="en-CA" sz="2400" b="1" dirty="0" smtClean="0"/>
              <a:t> and </a:t>
            </a:r>
            <a:r>
              <a:rPr lang="en-CA" sz="2400" b="1" dirty="0" err="1" smtClean="0"/>
              <a:t>ems</a:t>
            </a:r>
            <a:r>
              <a:rPr lang="en-CA" sz="2400" b="1" dirty="0" smtClean="0"/>
              <a:t> may simply coincide.</a:t>
            </a:r>
          </a:p>
          <a:p>
            <a:r>
              <a:rPr lang="en-CA" sz="2400" b="1" dirty="0" err="1" smtClean="0"/>
              <a:t>Ppid</a:t>
            </a:r>
            <a:r>
              <a:rPr lang="en-CA" sz="2400" b="1" dirty="0" smtClean="0"/>
              <a:t> may aggravate the EMS</a:t>
            </a:r>
          </a:p>
          <a:p>
            <a:endParaRPr lang="en-CA" sz="2400" dirty="0"/>
          </a:p>
        </p:txBody>
      </p:sp>
      <p:pic>
        <p:nvPicPr>
          <p:cNvPr id="5122" name="Picture 2" descr="C:\Users\ken.OTTERFEED\Pictures\cushing's horse thin.jpg"/>
          <p:cNvPicPr>
            <a:picLocks noGrp="1" noChangeAspect="1" noChangeArrowheads="1"/>
          </p:cNvPicPr>
          <p:nvPr>
            <p:ph idx="1"/>
          </p:nvPr>
        </p:nvPicPr>
        <p:blipFill>
          <a:blip r:embed="rId2" cstate="print"/>
          <a:srcRect/>
          <a:stretch>
            <a:fillRect/>
          </a:stretch>
        </p:blipFill>
        <p:spPr bwMode="auto">
          <a:xfrm>
            <a:off x="4800600" y="2667000"/>
            <a:ext cx="4134908" cy="3101181"/>
          </a:xfrm>
          <a:prstGeom prst="rect">
            <a:avLst/>
          </a:prstGeo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en.OTTERFEED\Pictures\Scanned Images\IMG_20180827_0002.jpg"/>
          <p:cNvPicPr>
            <a:picLocks noGrp="1" noChangeAspect="1" noChangeArrowheads="1"/>
          </p:cNvPicPr>
          <p:nvPr>
            <p:ph idx="4294967295"/>
          </p:nvPr>
        </p:nvPicPr>
        <p:blipFill>
          <a:blip r:embed="rId3" cstate="print"/>
          <a:srcRect l="4634" t="13250" r="66638" b="42121"/>
          <a:stretch>
            <a:fillRect/>
          </a:stretch>
        </p:blipFill>
        <p:spPr bwMode="auto">
          <a:xfrm rot="10800000">
            <a:off x="4952998" y="381000"/>
            <a:ext cx="3810001" cy="6248400"/>
          </a:xfrm>
          <a:prstGeom prst="rect">
            <a:avLst/>
          </a:prstGeom>
          <a:noFill/>
        </p:spPr>
      </p:pic>
      <p:pic>
        <p:nvPicPr>
          <p:cNvPr id="5" name="Picture 2" descr="C:\Users\ken.OTTERFEED\Pictures\Scanned Images\IMG_20180827_0002.jpg"/>
          <p:cNvPicPr>
            <a:picLocks noChangeAspect="1" noChangeArrowheads="1"/>
          </p:cNvPicPr>
          <p:nvPr/>
        </p:nvPicPr>
        <p:blipFill>
          <a:blip r:embed="rId3" cstate="print"/>
          <a:srcRect l="34854" t="13588" r="37055" b="58506"/>
          <a:stretch>
            <a:fillRect/>
          </a:stretch>
        </p:blipFill>
        <p:spPr bwMode="auto">
          <a:xfrm rot="10800000">
            <a:off x="228600" y="381000"/>
            <a:ext cx="4343400" cy="6248400"/>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7707</TotalTime>
  <Words>9296</Words>
  <Application>Microsoft Office PowerPoint</Application>
  <PresentationFormat>On-screen Show (4:3)</PresentationFormat>
  <Paragraphs>1017</Paragraphs>
  <Slides>131</Slides>
  <Notes>3</Notes>
  <HiddenSlides>0</HiddenSlides>
  <MMClips>0</MMClips>
  <ScaleCrop>false</ScaleCrop>
  <HeadingPairs>
    <vt:vector size="4" baseType="variant">
      <vt:variant>
        <vt:lpstr>Theme</vt:lpstr>
      </vt:variant>
      <vt:variant>
        <vt:i4>1</vt:i4>
      </vt:variant>
      <vt:variant>
        <vt:lpstr>Slide Titles</vt:lpstr>
      </vt:variant>
      <vt:variant>
        <vt:i4>131</vt:i4>
      </vt:variant>
    </vt:vector>
  </HeadingPairs>
  <TitlesOfParts>
    <vt:vector size="132" baseType="lpstr">
      <vt:lpstr>Office Theme</vt:lpstr>
      <vt:lpstr>Slide 1</vt:lpstr>
      <vt:lpstr>Slide 2</vt:lpstr>
      <vt:lpstr>Over –conditioned ponies and horses</vt:lpstr>
      <vt:lpstr>Disorders related to over conditioning </vt:lpstr>
      <vt:lpstr>Season Diet vs AT and gene expression </vt:lpstr>
      <vt:lpstr>The horse is a grazer, eating many small meals over as much as 16-17 hours/day</vt:lpstr>
      <vt:lpstr>The horse has great athletic capacity . The number one need  is energy. Nutrients provide energy, the fuel for all metabolism.</vt:lpstr>
      <vt:lpstr>Digestion-begins with selection ,apprehension  and chewing. The horse tries to maximize energy content in each bite.</vt:lpstr>
      <vt:lpstr>Grazing –rate of pasture intake is inversely related to time.</vt:lpstr>
      <vt:lpstr>Grazing-1 study- Grazed 63-75% of daylight hours  And 49-50% of the night time hours.</vt:lpstr>
      <vt:lpstr>Intake  of  Feed. A horse eats to maximize energy intake per bite.</vt:lpstr>
      <vt:lpstr>Altered patterns of intake vs accelerated  hind gut fermentation and fluid balance.eg larger less frequent grain and hay meals  caused cycles of accelerated hind gut fermentation  &gt;ROP associated with larger meals and increased  substrate.</vt:lpstr>
      <vt:lpstr>Restricting the number of meals per day has been shown to alter (hay grain), plasma volume in ponies.</vt:lpstr>
      <vt:lpstr>Teeth  require maintenance.  Recently proven to aid digestion . Significantly  reducing particle size.  Horses over 21 will no longer renew growth  gradually heading for smooth mouth or marble mouth.  Teeth also loosen with age creating issues. </vt:lpstr>
      <vt:lpstr>Higher grain less forage changes the jaw action</vt:lpstr>
      <vt:lpstr>Salivary gland issues.although rare several conditions can impair the glands.</vt:lpstr>
      <vt:lpstr>Temporal mandibular joint issues The tmj joint may  get arthritis eg with aging, which can negatively impact chewing</vt:lpstr>
      <vt:lpstr>Choke-a blockage of the esophagus. Keep water available at all times , they drink a little as they eat. Use an electrolyte every day .</vt:lpstr>
      <vt:lpstr>Guard against choke</vt:lpstr>
      <vt:lpstr>Basic Nutrition of the Horse-Saliva-has sodium bicarbonate and mucus.</vt:lpstr>
      <vt:lpstr> Horses   secrete  very little amylase  enzyme (unlike humans) in saliva to start digestion of starch as per humans.  </vt:lpstr>
      <vt:lpstr> A 3 zone two compartment stomach-the saccus caecus fundic and pyloric zones.it is non-flexible. in natural grazing never completely full. Humans may overload it. </vt:lpstr>
      <vt:lpstr> Bottom glandular half –secretes hydrochloric acid 24/7-at a variable rate even if empty. The pH of this  higher  density more liquid  area  is approximately  5.4 in fundic area to 2-3 in the pyloric area.. </vt:lpstr>
      <vt:lpstr> Bottom half- fundic area fermentation stops. Breaks the food down into small pieces.some enzymes like pepsin begin digestion of protein and gastric lipase  starts fat digestion.</vt:lpstr>
      <vt:lpstr>EGUS=ESGD and EGGD-</vt:lpstr>
      <vt:lpstr>EGUS=ESGD and EGGD-show jumpers</vt:lpstr>
      <vt:lpstr>Slide 27</vt:lpstr>
      <vt:lpstr>Show jumpers</vt:lpstr>
      <vt:lpstr>Show jumpers</vt:lpstr>
      <vt:lpstr>ulcers</vt:lpstr>
      <vt:lpstr>Limiting ulcers</vt:lpstr>
      <vt:lpstr>Limiting ulcers</vt:lpstr>
      <vt:lpstr>Stomach-use hays that promote chewing and maximize pasture turn out.</vt:lpstr>
      <vt:lpstr>ulcers</vt:lpstr>
      <vt:lpstr>The incretins-the entero insulinary effects</vt:lpstr>
      <vt:lpstr>Small intestine-21 m long                            -55-70 liters                             -28-30% of git food moves through quite quickly at 1 ft/minute. </vt:lpstr>
      <vt:lpstr>Limited Starch Digestion = issues </vt:lpstr>
      <vt:lpstr>Limited Starch Digestion = issues </vt:lpstr>
      <vt:lpstr>The small intestine Feed only remains 3-4 hours  max</vt:lpstr>
      <vt:lpstr>The small intestine-the incretin effect relatively less important than in man but may be a factor in certain breeds eg spanish breeds.</vt:lpstr>
      <vt:lpstr>Intestinal  Permiability-the role of” leaky gut” </vt:lpstr>
      <vt:lpstr>Intestinal  Permiability-the role of” leaky gut” </vt:lpstr>
      <vt:lpstr>Slide 43</vt:lpstr>
      <vt:lpstr>Slide 44</vt:lpstr>
      <vt:lpstr>Causes of increased intestinal permeability</vt:lpstr>
      <vt:lpstr>Slide 46</vt:lpstr>
      <vt:lpstr>Causes of increased intestinal permeability</vt:lpstr>
      <vt:lpstr>Other nutrients for Gut Function.</vt:lpstr>
      <vt:lpstr>Other nutrients </vt:lpstr>
      <vt:lpstr>GIT Ischemia –Reperfusion injury</vt:lpstr>
      <vt:lpstr>Small intestine villus lining</vt:lpstr>
      <vt:lpstr>Reperfusion of ischemic tissue</vt:lpstr>
      <vt:lpstr>Intestinal volvulus</vt:lpstr>
      <vt:lpstr>The gut micro flora may change causing abnormal permeability and diarrhea, endotoxemia, and laminitis and colic and colitis</vt:lpstr>
      <vt:lpstr>Amino Acids-</vt:lpstr>
      <vt:lpstr>Glutamine-a non essential amino acid-usually adequate in well balanced diets.</vt:lpstr>
      <vt:lpstr>The hind gut-the collection of microbes is called the biome </vt:lpstr>
      <vt:lpstr>Proportion of fiber  to simple carbohydrates (starch and sugars) cause fluctuations in the populations of microbes in the hind gut</vt:lpstr>
      <vt:lpstr>Hind gut=60-62% of  GIT. fermentation provides far more energy as VFA’s than  regular digestion on the natural forage diet.</vt:lpstr>
      <vt:lpstr>Hind gut-the cecum and large intestine make up the bulk of the GIT with millions of microbes producing the VFA’s and other nutrients..</vt:lpstr>
      <vt:lpstr>Hind gut- the bulk of the GIT with millions of microbes producing the VFA’s and other nutrients..</vt:lpstr>
      <vt:lpstr>The hind gut-the cecum and large intestine  and trans verse colon and short colon finally to the rectum. 7 m long, 140-150 liters. </vt:lpstr>
      <vt:lpstr>Microbes produce Vit K , b vits , available phosphorus , VFA’s </vt:lpstr>
      <vt:lpstr>Health risks-use a veterinary supervised health program.</vt:lpstr>
      <vt:lpstr>Water</vt:lpstr>
      <vt:lpstr>Forage vs ulcers</vt:lpstr>
      <vt:lpstr>Forage –fiber fermentation to VFA’s</vt:lpstr>
      <vt:lpstr>Forage is the foundation</vt:lpstr>
      <vt:lpstr>Forage quality is critical.  Moisture over  13-15% leads to moldy hay.</vt:lpstr>
      <vt:lpstr>Forage and water add ballast</vt:lpstr>
      <vt:lpstr>Ballast</vt:lpstr>
      <vt:lpstr>The obese horse is at risk of lipomas and pedunculated fat </vt:lpstr>
      <vt:lpstr>Concentrates</vt:lpstr>
      <vt:lpstr>Slide 74</vt:lpstr>
      <vt:lpstr>Grass as Forage-photosynthesis</vt:lpstr>
      <vt:lpstr>PAL</vt:lpstr>
      <vt:lpstr>Possible Role of Micro RNA in Equine IR</vt:lpstr>
      <vt:lpstr>Whole body inflammation-links to EMS, IR. And laminitis</vt:lpstr>
      <vt:lpstr>Inflammation and obesity and inflammaging</vt:lpstr>
      <vt:lpstr>Glucose and insulin-cause or effect</vt:lpstr>
      <vt:lpstr>Slide 81</vt:lpstr>
      <vt:lpstr>Leaky gut-early life stress may alter DNA resulting in tissues injuring more easily and healing less efficiently. </vt:lpstr>
      <vt:lpstr>Minimize causes of inflammation and behavior issues.</vt:lpstr>
      <vt:lpstr>Slide 84</vt:lpstr>
      <vt:lpstr>Slide 85</vt:lpstr>
      <vt:lpstr>insulin</vt:lpstr>
      <vt:lpstr>Slide 87</vt:lpstr>
      <vt:lpstr>Slide 88</vt:lpstr>
      <vt:lpstr>Insulin Resistance (IR) vs Hyperinsulinaemia  (HI) and the Incretin Effect. Incretins also slow gastric emptying.</vt:lpstr>
      <vt:lpstr>Insulin Resistance (IR) vs Hyperinsulinaemia  (HI) and the Incretin Effect. Insulin dysregulation a better description.</vt:lpstr>
      <vt:lpstr>Glucose uptake vs Incretins EVJ (2018) 1-6</vt:lpstr>
      <vt:lpstr>Slide 92</vt:lpstr>
      <vt:lpstr>Endocrinological laminitis-includes EMS and ECD and direct injection of corticosteroids</vt:lpstr>
      <vt:lpstr>Insulin-is laminitis similar to skin cancer?</vt:lpstr>
      <vt:lpstr>Slide 95</vt:lpstr>
      <vt:lpstr>Slide 96</vt:lpstr>
      <vt:lpstr>Hi /ID Insulin ? There are no insulin receptors  on lamellar tissue</vt:lpstr>
      <vt:lpstr>ECD-15-30% of horses over 15 -the obese ECD horse may be a EMS horse. Not all ECD run high cortisol not all ECD have AC hypertrophy laminitis may occur if HI</vt:lpstr>
      <vt:lpstr>Slide 99</vt:lpstr>
      <vt:lpstr>Determine requirements EG NRC  DE Strive for BCS 5.0 Base line is energy  obesity may result in ID if over bcs 7</vt:lpstr>
      <vt:lpstr>EMS-control IR and HI/ID 10% of horses are HI HI-obesity-laminitis thin horses may be IR obese horses may have normal  Insulin </vt:lpstr>
      <vt:lpstr>      most horses eat 2-2.5% bw  DM ponies may eat 2.5-3.0% bw DM    </vt:lpstr>
      <vt:lpstr>After max forage add concentrates    </vt:lpstr>
      <vt:lpstr>Body condition for old horses</vt:lpstr>
      <vt:lpstr>Slide 105</vt:lpstr>
      <vt:lpstr>Slide 106</vt:lpstr>
      <vt:lpstr>Special needs-THE OLDER HORSE –movement vs ageing vs inactivity.  They lose aerobic MF’s decreases in M Mass  they gain fat mass faster than M Mass.</vt:lpstr>
      <vt:lpstr>Older mares compared to younger mares exercise test</vt:lpstr>
      <vt:lpstr> </vt:lpstr>
      <vt:lpstr>Age and Diet Effects-EVJ-50 (2018) 690-696</vt:lpstr>
      <vt:lpstr>95% of horses over 15 had dental abnormalities. </vt:lpstr>
      <vt:lpstr>Senior horses-avoid obesity.</vt:lpstr>
      <vt:lpstr>Equine odontoclastic  tooth resorption and hypo cementosis</vt:lpstr>
      <vt:lpstr>Energy</vt:lpstr>
      <vt:lpstr>Energy 2</vt:lpstr>
      <vt:lpstr>More anaerobic.</vt:lpstr>
      <vt:lpstr>More aerobic</vt:lpstr>
      <vt:lpstr>Energy 3</vt:lpstr>
      <vt:lpstr>VLA4-the break point aerobic vs anaerobic</vt:lpstr>
      <vt:lpstr>Feeding  -begin with NRC  define the horse and  work level and any factors affecting energy needs.  </vt:lpstr>
      <vt:lpstr>Pasture turn out- possible with a grazing muzzle. Reduces intakes 30-80%  Restricting grazing time may not work </vt:lpstr>
      <vt:lpstr>It’s all connected-researchers have linked whole body inflammation  to conditions such as EMS, IR, laminitis, leaky gut, and more including musculoskeletal injury.</vt:lpstr>
      <vt:lpstr>Obesity , insulin and inflammation</vt:lpstr>
      <vt:lpstr>Slide 124</vt:lpstr>
      <vt:lpstr>Adipocytes-secrete cytokines same roles in initiating IR and disrupting metabolism  as they would if secreted by the immune system.</vt:lpstr>
      <vt:lpstr>Leaky gut may be involved it may be a cascade of inflammatory events.</vt:lpstr>
      <vt:lpstr>Grazing Muzzles</vt:lpstr>
      <vt:lpstr>Grazing muzzles-help with EMS and PPID and fat horses without limiting  pasture turnout.</vt:lpstr>
      <vt:lpstr>muzzles</vt:lpstr>
      <vt:lpstr>muzzles</vt:lpstr>
      <vt:lpstr>muzzles</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ken</dc:creator>
  <cp:lastModifiedBy>ken</cp:lastModifiedBy>
  <cp:revision>730</cp:revision>
  <dcterms:created xsi:type="dcterms:W3CDTF">2018-08-17T14:46:20Z</dcterms:created>
  <dcterms:modified xsi:type="dcterms:W3CDTF">2018-11-18T19:36:20Z</dcterms:modified>
</cp:coreProperties>
</file>