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9"/>
  </p:notesMasterIdLst>
  <p:sldIdLst>
    <p:sldId id="334" r:id="rId3"/>
    <p:sldId id="266" r:id="rId4"/>
    <p:sldId id="329" r:id="rId5"/>
    <p:sldId id="330" r:id="rId6"/>
    <p:sldId id="262" r:id="rId7"/>
    <p:sldId id="333" r:id="rId8"/>
    <p:sldId id="297" r:id="rId9"/>
    <p:sldId id="308" r:id="rId10"/>
    <p:sldId id="305" r:id="rId11"/>
    <p:sldId id="263" r:id="rId12"/>
    <p:sldId id="264" r:id="rId13"/>
    <p:sldId id="265" r:id="rId14"/>
    <p:sldId id="256" r:id="rId15"/>
    <p:sldId id="336" r:id="rId16"/>
    <p:sldId id="288" r:id="rId17"/>
    <p:sldId id="33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4750B-D24D-4DD1-86AC-642C08288EA6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A171-1534-46BF-BFEF-15B659FA778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997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have been changes in our thinking about</a:t>
            </a:r>
            <a:r>
              <a:rPr lang="en-US" baseline="0" dirty="0"/>
              <a:t> deworming. The AAEP has put out new recommendations.</a:t>
            </a:r>
          </a:p>
          <a:p>
            <a:r>
              <a:rPr lang="en-US" baseline="0" dirty="0"/>
              <a:t>We can’t remove parasites from a horse’s environment- they can live in harmony with proper management and deworming protocols.</a:t>
            </a:r>
          </a:p>
          <a:p>
            <a:r>
              <a:rPr lang="en-US" dirty="0"/>
              <a:t>property="</a:t>
            </a:r>
            <a:r>
              <a:rPr lang="en-US" dirty="0" err="1"/>
              <a:t>og:image</a:t>
            </a:r>
            <a:r>
              <a:rPr lang="en-US" dirty="0"/>
              <a:t>" content="http://www.integralequine.com.au/uploads/7/2/9/4/72949239/2f77da5b05-worms-cartoon_orig.jpg" /&gt;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23742-58D7-42C4-A231-D5099556FD88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44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Migrate throughout the GIT- mesenteric arteritis.</a:t>
            </a:r>
          </a:p>
          <a:p>
            <a:r>
              <a:rPr lang="en-US" dirty="0"/>
              <a:t>I have seen them in the fluid</a:t>
            </a:r>
            <a:r>
              <a:rPr lang="en-US" baseline="0" dirty="0"/>
              <a:t> that escapes the scrotum when castrating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23742-58D7-42C4-A231-D5099556FD88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78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migrate- are </a:t>
            </a:r>
            <a:r>
              <a:rPr lang="en-US" dirty="0" err="1"/>
              <a:t>hypobiotic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23742-58D7-42C4-A231-D5099556FD88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9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colds in foals due to migration through the lungs, heavy burdens</a:t>
            </a:r>
            <a:r>
              <a:rPr lang="en-US" baseline="0" dirty="0"/>
              <a:t> in foals can cause intestinal obstruction.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been reported that fenbendazole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Panacur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at the 5 mg/kg dosage, is somewhat less than 50% effective against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equorum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Therefore, a heavily infected foal (little more than "worms and eyeballs") is one situation calling for use of the lower dosage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Panacur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juvenile horse. This "partial treatment" should be followed about one week later by another treatment with fenbendazole at the 10 mg/ kg dosage, or with any other effective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dewormer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its recommended label dosage.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23742-58D7-42C4-A231-D5099556FD88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2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Life</a:t>
            </a:r>
            <a:r>
              <a:rPr lang="fr-CA" baseline="0" dirty="0"/>
              <a:t> cycle of horse bot </a:t>
            </a:r>
            <a:r>
              <a:rPr lang="fr-CA" baseline="0" dirty="0" err="1"/>
              <a:t>fly</a:t>
            </a:r>
            <a:r>
              <a:rPr lang="fr-CA" baseline="0" dirty="0"/>
              <a:t>: http://www.eqhc.co.nz/controlling-the-worm-cycle.html and https://www.doctorramey.com/worms/</a:t>
            </a:r>
          </a:p>
          <a:p>
            <a:r>
              <a:rPr lang="fr-CA" baseline="0" dirty="0"/>
              <a:t>Image of </a:t>
            </a:r>
            <a:r>
              <a:rPr lang="fr-CA" baseline="0" dirty="0" err="1"/>
              <a:t>scraping</a:t>
            </a:r>
            <a:r>
              <a:rPr lang="fr-CA" baseline="0" dirty="0"/>
              <a:t> </a:t>
            </a:r>
            <a:r>
              <a:rPr lang="fr-CA" baseline="0" dirty="0" err="1"/>
              <a:t>eggs</a:t>
            </a:r>
            <a:r>
              <a:rPr lang="fr-CA" baseline="0" dirty="0"/>
              <a:t> on </a:t>
            </a:r>
            <a:r>
              <a:rPr lang="fr-CA" baseline="0" dirty="0" err="1"/>
              <a:t>leg</a:t>
            </a:r>
            <a:r>
              <a:rPr lang="fr-CA" baseline="0" dirty="0"/>
              <a:t>: https://www.doctorramey.com/worms/</a:t>
            </a:r>
          </a:p>
          <a:p>
            <a:r>
              <a:rPr lang="fr-CA" baseline="0" dirty="0" err="1"/>
              <a:t>Endoscopy</a:t>
            </a:r>
            <a:r>
              <a:rPr lang="fr-CA" baseline="0" dirty="0"/>
              <a:t> </a:t>
            </a:r>
            <a:r>
              <a:rPr lang="fr-CA" baseline="0" dirty="0" err="1"/>
              <a:t>with</a:t>
            </a:r>
            <a:r>
              <a:rPr lang="fr-CA" baseline="0" dirty="0"/>
              <a:t> bots: https://foundationequineclinic.com/blog//horse-stomach-bots</a:t>
            </a:r>
          </a:p>
          <a:p>
            <a:r>
              <a:rPr lang="fr-CA" baseline="0" dirty="0"/>
              <a:t>Bots in </a:t>
            </a:r>
            <a:r>
              <a:rPr lang="fr-CA" baseline="0" dirty="0" err="1"/>
              <a:t>stomach</a:t>
            </a:r>
            <a:r>
              <a:rPr lang="fr-CA" baseline="0" dirty="0"/>
              <a:t>, </a:t>
            </a:r>
            <a:r>
              <a:rPr lang="fr-CA" baseline="0" dirty="0" err="1"/>
              <a:t>lesions</a:t>
            </a:r>
            <a:r>
              <a:rPr lang="fr-CA" baseline="0" dirty="0"/>
              <a:t>: http://helminto.inta.gob.ar/Confe05/fig11.htm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9291D-2DB7-4687-8DCC-10E29570E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912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able to survive</a:t>
            </a:r>
            <a:r>
              <a:rPr lang="en-US" baseline="0" dirty="0"/>
              <a:t> any </a:t>
            </a:r>
            <a:r>
              <a:rPr lang="en-US" baseline="0" dirty="0" err="1"/>
              <a:t>dewormer</a:t>
            </a:r>
            <a:r>
              <a:rPr lang="en-US" baseline="0" dirty="0"/>
              <a:t> you throw at them. They create a population of anthelminthic resistant worms. So how do we prevent this from happening?</a:t>
            </a:r>
          </a:p>
          <a:p>
            <a:r>
              <a:rPr lang="en-US" baseline="0" dirty="0"/>
              <a:t>We need to step away from past conventional advice to deworm every 6-8 weeks</a:t>
            </a:r>
          </a:p>
          <a:p>
            <a:r>
              <a:rPr lang="fr-CA" dirty="0"/>
              <a:t>https://i.ytimg.com/vi/ty6c-fNismI/hqdefault.jpg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23742-58D7-42C4-A231-D5099556FD88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13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Refugia-</a:t>
            </a:r>
            <a:r>
              <a:rPr lang="en-US" baseline="0" dirty="0"/>
              <a:t> both in the horse and on the pasture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23742-58D7-42C4-A231-D5099556FD88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9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Foals and yearlings should be treated as high shedders and require more frequent deworming- 3-4Xs/year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deworming foals at 2-3 moa. Warning...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deworming your youngsters, remember that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ascarid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impactions are a well-known consequence of therapeutic deworming in juvenile horses. The best way to avoid impactions is a regular control program that never allows a large population of adult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ascarids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develop within an individual foal. But how should deworming be implemented for foals which haven't been on a regular control program, or worse, for those which already have developed obvious signs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ascarid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infection?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step is to enlist the assistance of your veterinarian.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23742-58D7-42C4-A231-D5099556FD88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18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background, white b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126271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419" y="2717945"/>
            <a:ext cx="6218343" cy="2262843"/>
          </a:xfrm>
        </p:spPr>
        <p:txBody>
          <a:bodyPr anchor="b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44PT ARIAL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7" y="5043940"/>
            <a:ext cx="8534400" cy="444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18PT ARIAL BOLD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114288"/>
            <a:ext cx="12192000" cy="743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22232" y="6126270"/>
            <a:ext cx="1619489" cy="7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2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range Band Left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343656" cy="612351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3419" y="224369"/>
            <a:ext cx="2906183" cy="2696633"/>
          </a:xfrm>
        </p:spPr>
        <p:txBody>
          <a:bodyPr lIns="0" tIns="0" rIns="0" anchor="t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59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range Band Left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019" y="224369"/>
            <a:ext cx="8301567" cy="969433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" y="1"/>
            <a:ext cx="3343483" cy="6123517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47019" y="1905001"/>
            <a:ext cx="8301567" cy="4218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47016" y="1295402"/>
            <a:ext cx="8301567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</p:spTree>
    <p:extLst>
      <p:ext uri="{BB962C8B-B14F-4D97-AF65-F5344CB8AC3E}">
        <p14:creationId xmlns:p14="http://schemas.microsoft.com/office/powerpoint/2010/main" val="317311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range Band Left, Title, Content,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019" y="224369"/>
            <a:ext cx="8301567" cy="969433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" y="1"/>
            <a:ext cx="3343483" cy="6123517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47019" y="2209801"/>
            <a:ext cx="3972983" cy="39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47017" y="1557867"/>
            <a:ext cx="3972984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975602" y="2209801"/>
            <a:ext cx="3972983" cy="3913717"/>
          </a:xfrm>
        </p:spPr>
        <p:txBody>
          <a:bodyPr/>
          <a:lstStyle>
            <a:lvl1pPr marL="548640" indent="-274320">
              <a:lnSpc>
                <a:spcPct val="200000"/>
              </a:lnSpc>
              <a:defRPr/>
            </a:lvl1pPr>
          </a:lstStyle>
          <a:p>
            <a:pPr marL="548640" indent="-274320">
              <a:lnSpc>
                <a:spcPct val="200000"/>
              </a:lnSpc>
            </a:pPr>
            <a:r>
              <a:rPr lang="en-US" dirty="0">
                <a:solidFill>
                  <a:schemeClr val="accent3"/>
                </a:solidFill>
              </a:rPr>
              <a:t>Bullet One</a:t>
            </a:r>
          </a:p>
          <a:p>
            <a:pPr marL="548640" indent="-274320">
              <a:lnSpc>
                <a:spcPct val="200000"/>
              </a:lnSpc>
            </a:pPr>
            <a:r>
              <a:rPr lang="en-US" dirty="0">
                <a:solidFill>
                  <a:schemeClr val="accent3"/>
                </a:solidFill>
              </a:rPr>
              <a:t>Bullet Two</a:t>
            </a:r>
          </a:p>
          <a:p>
            <a:pPr marL="548640" indent="-274320">
              <a:lnSpc>
                <a:spcPct val="200000"/>
              </a:lnSpc>
            </a:pPr>
            <a:r>
              <a:rPr lang="en-US" dirty="0">
                <a:solidFill>
                  <a:schemeClr val="accent3"/>
                </a:solidFill>
              </a:rPr>
              <a:t>Bullet Three</a:t>
            </a:r>
          </a:p>
          <a:p>
            <a:pPr marL="548640" indent="-274320">
              <a:lnSpc>
                <a:spcPct val="200000"/>
              </a:lnSpc>
            </a:pPr>
            <a:r>
              <a:rPr lang="en-US" dirty="0">
                <a:solidFill>
                  <a:schemeClr val="accent3"/>
                </a:solidFill>
              </a:rPr>
              <a:t>Bullet Four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975599" y="1557867"/>
            <a:ext cx="3972984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</p:spTree>
    <p:extLst>
      <p:ext uri="{BB962C8B-B14F-4D97-AF65-F5344CB8AC3E}">
        <p14:creationId xmlns:p14="http://schemas.microsoft.com/office/powerpoint/2010/main" val="3107607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0" y="1905001"/>
            <a:ext cx="6462184" cy="4218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486402" y="1295402"/>
            <a:ext cx="6462183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5283200" cy="612351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83200" y="1"/>
            <a:ext cx="6908800" cy="1193800"/>
          </a:xfrm>
          <a:blipFill>
            <a:blip r:embed="rId2"/>
            <a:stretch>
              <a:fillRect/>
            </a:stretch>
          </a:blipFill>
        </p:spPr>
        <p:txBody>
          <a:bodyPr lIns="182880" tIns="182880" rIns="18288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0291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417" y="1905001"/>
            <a:ext cx="6462184" cy="4218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3419" y="1295402"/>
            <a:ext cx="6462183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908800" y="1"/>
            <a:ext cx="5283200" cy="612351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908800" cy="1193800"/>
          </a:xfrm>
          <a:blipFill>
            <a:blip r:embed="rId2"/>
            <a:stretch>
              <a:fillRect/>
            </a:stretch>
          </a:blipFill>
        </p:spPr>
        <p:txBody>
          <a:bodyPr lIns="274320" tIns="182880" rIns="18288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88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0" y="1905001"/>
            <a:ext cx="6462184" cy="4218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486402" y="1295402"/>
            <a:ext cx="6462183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283200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3429001"/>
            <a:ext cx="2641600" cy="269451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641600" y="3429001"/>
            <a:ext cx="2641600" cy="269451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83200" y="1"/>
            <a:ext cx="6908800" cy="1193800"/>
          </a:xfrm>
          <a:blipFill>
            <a:blip r:embed="rId2"/>
            <a:stretch>
              <a:fillRect/>
            </a:stretch>
          </a:blipFill>
        </p:spPr>
        <p:txBody>
          <a:bodyPr lIns="182880" tIns="182880" rIns="18288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30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117" y="1905001"/>
            <a:ext cx="6462184" cy="4218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56119" y="1295402"/>
            <a:ext cx="6462183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908800" y="0"/>
            <a:ext cx="5283200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908800" y="3429001"/>
            <a:ext cx="2641600" cy="269451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550400" y="3429001"/>
            <a:ext cx="2641600" cy="269451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908800" cy="1193800"/>
          </a:xfrm>
          <a:blipFill>
            <a:blip r:embed="rId2"/>
            <a:stretch>
              <a:fillRect/>
            </a:stretch>
          </a:blipFill>
        </p:spPr>
        <p:txBody>
          <a:bodyPr lIns="274320" tIns="182880" rIns="18288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859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range Band Left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1" y="224369"/>
            <a:ext cx="10729384" cy="969433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" y="1"/>
            <a:ext cx="885399" cy="61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90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range Band Left, 3 Images Left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019" y="224369"/>
            <a:ext cx="8301567" cy="969433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47019" y="1905001"/>
            <a:ext cx="8301567" cy="4218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47016" y="1295402"/>
            <a:ext cx="8301567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" y="1"/>
            <a:ext cx="885399" cy="6112076"/>
          </a:xfrm>
          <a:prstGeom prst="rect">
            <a:avLst/>
          </a:prstGeom>
        </p:spPr>
      </p:pic>
      <p:sp>
        <p:nvSpPr>
          <p:cNvPr id="1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889001" y="0"/>
            <a:ext cx="2461684" cy="2038351"/>
          </a:xfrm>
        </p:spPr>
        <p:txBody>
          <a:bodyPr/>
          <a:lstStyle>
            <a:lvl1pPr>
              <a:defRPr sz="1200" b="1"/>
            </a:lvl1pPr>
          </a:lstStyle>
          <a:p>
            <a:endParaRPr lang="en-US"/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889001" y="2036864"/>
            <a:ext cx="2461684" cy="2038351"/>
          </a:xfrm>
        </p:spPr>
        <p:txBody>
          <a:bodyPr/>
          <a:lstStyle>
            <a:lvl1pPr>
              <a:defRPr sz="1200" b="1"/>
            </a:lvl1pPr>
          </a:lstStyle>
          <a:p>
            <a:endParaRPr lang="en-US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889001" y="4073727"/>
            <a:ext cx="2461684" cy="2038351"/>
          </a:xfrm>
        </p:spPr>
        <p:txBody>
          <a:bodyPr/>
          <a:lstStyle>
            <a:lvl1pPr>
              <a:defRPr sz="12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69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range Band Left, 3 Images Right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224369"/>
            <a:ext cx="8301567" cy="969433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2" y="2209801"/>
            <a:ext cx="3972983" cy="39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1557867"/>
            <a:ext cx="3972984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547785" y="2209801"/>
            <a:ext cx="3972983" cy="39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547781" y="1557867"/>
            <a:ext cx="3972984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9730318" y="0"/>
            <a:ext cx="2461684" cy="2038351"/>
          </a:xfrm>
        </p:spPr>
        <p:txBody>
          <a:bodyPr/>
          <a:lstStyle>
            <a:lvl1pPr>
              <a:defRPr sz="1200" b="1"/>
            </a:lvl1pPr>
          </a:lstStyle>
          <a:p>
            <a:endParaRPr lang="en-US"/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9730318" y="2036864"/>
            <a:ext cx="2461684" cy="2038351"/>
          </a:xfrm>
        </p:spPr>
        <p:txBody>
          <a:bodyPr/>
          <a:lstStyle>
            <a:lvl1pPr>
              <a:defRPr sz="1200" b="1"/>
            </a:lvl1pPr>
          </a:lstStyle>
          <a:p>
            <a:endParaRPr lang="en-US"/>
          </a:p>
        </p:txBody>
      </p:sp>
      <p:sp>
        <p:nvSpPr>
          <p:cNvPr id="13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9730318" y="4073727"/>
            <a:ext cx="2461684" cy="2038351"/>
          </a:xfrm>
        </p:spPr>
        <p:txBody>
          <a:bodyPr/>
          <a:lstStyle>
            <a:lvl1pPr>
              <a:defRPr sz="1200" b="1"/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46" y="1"/>
            <a:ext cx="885399" cy="61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9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background, orange b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126271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419" y="2717945"/>
            <a:ext cx="6218343" cy="2262843"/>
          </a:xfrm>
        </p:spPr>
        <p:txBody>
          <a:bodyPr anchor="b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44PT ARIAL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7" y="5043940"/>
            <a:ext cx="8534400" cy="4440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18PT ARIAL BOLD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22232" y="6126270"/>
            <a:ext cx="1619489" cy="7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126271"/>
            <a:ext cx="12192000" cy="7317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22232" y="6126271"/>
            <a:ext cx="1619489" cy="76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981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"/>
            <a:ext cx="12192000" cy="685723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83737" y="685802"/>
            <a:ext cx="10363200" cy="2494031"/>
          </a:xfrm>
        </p:spPr>
        <p:txBody>
          <a:bodyPr/>
          <a:lstStyle>
            <a:lvl1pPr algn="l">
              <a:defRPr sz="44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0477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night Blue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"/>
            <a:ext cx="12192000" cy="68572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83737" y="685802"/>
            <a:ext cx="10363200" cy="2494031"/>
          </a:xfrm>
        </p:spPr>
        <p:txBody>
          <a:bodyPr/>
          <a:lstStyle>
            <a:lvl1pPr algn="l">
              <a:defRPr sz="44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12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"/>
            <a:ext cx="12192000" cy="68572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83737" y="685802"/>
            <a:ext cx="10363200" cy="2494031"/>
          </a:xfrm>
        </p:spPr>
        <p:txBody>
          <a:bodyPr/>
          <a:lstStyle>
            <a:lvl1pPr algn="l">
              <a:defRPr sz="44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4423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y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"/>
            <a:ext cx="12192000" cy="68572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83737" y="685802"/>
            <a:ext cx="10363200" cy="2494031"/>
          </a:xfrm>
        </p:spPr>
        <p:txBody>
          <a:bodyPr/>
          <a:lstStyle>
            <a:lvl1pPr algn="l">
              <a:defRPr sz="44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6089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00" y="2097618"/>
            <a:ext cx="5810251" cy="21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93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590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12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9438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2203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187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range Band Left, 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019" y="224369"/>
            <a:ext cx="8301567" cy="969433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47019" y="1498600"/>
            <a:ext cx="8301567" cy="4624917"/>
          </a:xfrm>
        </p:spPr>
        <p:txBody>
          <a:bodyPr tIns="0" bIns="0"/>
          <a:lstStyle>
            <a:lvl1pPr marL="0" indent="0">
              <a:lnSpc>
                <a:spcPct val="200000"/>
              </a:lnSpc>
              <a:buNone/>
              <a:defRPr b="1">
                <a:solidFill>
                  <a:schemeClr val="tx1"/>
                </a:solidFill>
              </a:defRPr>
            </a:lvl1pPr>
            <a:lvl2pPr marL="230187" indent="0">
              <a:buNone/>
              <a:defRPr>
                <a:solidFill>
                  <a:schemeClr val="tx1"/>
                </a:solidFill>
              </a:defRPr>
            </a:lvl2pPr>
            <a:lvl3pPr marL="460375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343656" cy="61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4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1626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8599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8841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5342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4585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4042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  <a:ln>
            <a:noFill/>
          </a:ln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3737" y="1659486"/>
            <a:ext cx="10363200" cy="2494031"/>
          </a:xfrm>
        </p:spPr>
        <p:txBody>
          <a:bodyPr/>
          <a:lstStyle>
            <a:lvl1pPr algn="l">
              <a:defRPr sz="48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25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Title Band Top, 1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420" y="2006601"/>
            <a:ext cx="11705165" cy="4116917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3419" y="1295400"/>
            <a:ext cx="11705165" cy="609600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243418" y="211667"/>
            <a:ext cx="11705165" cy="1055036"/>
          </a:xfrm>
          <a:blipFill>
            <a:blip r:embed="rId2"/>
            <a:stretch>
              <a:fillRect/>
            </a:stretch>
          </a:blipFill>
        </p:spPr>
        <p:txBody>
          <a:bodyPr tIns="182880" bIns="9144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SET IN 28PT ARIAL BOLD</a:t>
            </a:r>
          </a:p>
        </p:txBody>
      </p:sp>
    </p:spTree>
    <p:extLst>
      <p:ext uri="{BB962C8B-B14F-4D97-AF65-F5344CB8AC3E}">
        <p14:creationId xmlns:p14="http://schemas.microsoft.com/office/powerpoint/2010/main" val="28132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Orange Band Left, 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224369"/>
            <a:ext cx="10729384" cy="969433"/>
          </a:xfrm>
        </p:spPr>
        <p:txBody>
          <a:bodyPr anchor="ctr"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19203" y="1498600"/>
            <a:ext cx="10729383" cy="4470400"/>
          </a:xfrm>
        </p:spPr>
        <p:txBody>
          <a:bodyPr tIns="0" bIns="0"/>
          <a:lstStyle>
            <a:lvl1pPr marL="0" indent="0">
              <a:lnSpc>
                <a:spcPct val="200000"/>
              </a:lnSpc>
              <a:buNone/>
              <a:defRPr b="1">
                <a:solidFill>
                  <a:schemeClr val="tx1"/>
                </a:solidFill>
              </a:defRPr>
            </a:lvl1pPr>
            <a:lvl2pPr marL="230187" indent="0">
              <a:buNone/>
              <a:defRPr>
                <a:solidFill>
                  <a:schemeClr val="tx1"/>
                </a:solidFill>
              </a:defRPr>
            </a:lvl2pPr>
            <a:lvl3pPr marL="460375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" y="1"/>
            <a:ext cx="885399" cy="61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2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 Band Top, 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243419" y="1498600"/>
            <a:ext cx="11705167" cy="4470400"/>
          </a:xfrm>
        </p:spPr>
        <p:txBody>
          <a:bodyPr tIns="0" bIns="0"/>
          <a:lstStyle>
            <a:lvl1pPr marL="0" indent="0">
              <a:lnSpc>
                <a:spcPct val="200000"/>
              </a:lnSpc>
              <a:buNone/>
              <a:defRPr b="1">
                <a:solidFill>
                  <a:schemeClr val="tx1"/>
                </a:solidFill>
              </a:defRPr>
            </a:lvl1pPr>
            <a:lvl2pPr marL="230187" indent="0">
              <a:buNone/>
              <a:defRPr>
                <a:solidFill>
                  <a:schemeClr val="tx1"/>
                </a:solidFill>
              </a:defRPr>
            </a:lvl2pPr>
            <a:lvl3pPr marL="460375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43418" y="211667"/>
            <a:ext cx="11705165" cy="1055036"/>
          </a:xfrm>
          <a:blipFill>
            <a:blip r:embed="rId2"/>
            <a:stretch>
              <a:fillRect/>
            </a:stretch>
          </a:blipFill>
        </p:spPr>
        <p:txBody>
          <a:bodyPr tIns="182880" bIns="9144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SET IN 28PT ARIAL BOLD</a:t>
            </a:r>
          </a:p>
        </p:txBody>
      </p:sp>
    </p:spTree>
    <p:extLst>
      <p:ext uri="{BB962C8B-B14F-4D97-AF65-F5344CB8AC3E}">
        <p14:creationId xmlns:p14="http://schemas.microsoft.com/office/powerpoint/2010/main" val="83882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Band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3419" y="1397000"/>
            <a:ext cx="11705165" cy="609600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243418" y="211667"/>
            <a:ext cx="11705165" cy="1055036"/>
          </a:xfrm>
          <a:blipFill>
            <a:blip r:embed="rId2"/>
            <a:stretch>
              <a:fillRect/>
            </a:stretch>
          </a:blipFill>
        </p:spPr>
        <p:txBody>
          <a:bodyPr tIns="182880" bIns="9144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SET IN 28PT ARIAL BOLD</a:t>
            </a:r>
          </a:p>
        </p:txBody>
      </p:sp>
    </p:spTree>
    <p:extLst>
      <p:ext uri="{BB962C8B-B14F-4D97-AF65-F5344CB8AC3E}">
        <p14:creationId xmlns:p14="http://schemas.microsoft.com/office/powerpoint/2010/main" val="10667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Band Top, 1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420" y="2006601"/>
            <a:ext cx="11705165" cy="4116917"/>
          </a:xfrm>
        </p:spPr>
        <p:txBody>
          <a:bodyPr/>
          <a:lstStyle>
            <a:lvl1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3419" y="1295400"/>
            <a:ext cx="11705165" cy="609600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243418" y="211667"/>
            <a:ext cx="11705165" cy="1055036"/>
          </a:xfrm>
          <a:blipFill>
            <a:blip r:embed="rId2"/>
            <a:stretch>
              <a:fillRect/>
            </a:stretch>
          </a:blipFill>
        </p:spPr>
        <p:txBody>
          <a:bodyPr tIns="182880" bIns="9144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SET IN 28PT ARIAL BOLD</a:t>
            </a:r>
          </a:p>
        </p:txBody>
      </p:sp>
    </p:spTree>
    <p:extLst>
      <p:ext uri="{BB962C8B-B14F-4D97-AF65-F5344CB8AC3E}">
        <p14:creationId xmlns:p14="http://schemas.microsoft.com/office/powerpoint/2010/main" val="83913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Band Top, 2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243416" y="1905001"/>
            <a:ext cx="5852584" cy="42185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9206" y="1905001"/>
            <a:ext cx="5649380" cy="4218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299203" y="1295402"/>
            <a:ext cx="5649381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43416" y="1295402"/>
            <a:ext cx="5852584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243418" y="211667"/>
            <a:ext cx="11705165" cy="1055036"/>
          </a:xfrm>
          <a:blipFill>
            <a:blip r:embed="rId2"/>
            <a:stretch>
              <a:fillRect/>
            </a:stretch>
          </a:blipFill>
        </p:spPr>
        <p:txBody>
          <a:bodyPr tIns="182880" bIns="9144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SET IN 28PT ARIAL BOLD</a:t>
            </a:r>
          </a:p>
        </p:txBody>
      </p:sp>
    </p:spTree>
    <p:extLst>
      <p:ext uri="{BB962C8B-B14F-4D97-AF65-F5344CB8AC3E}">
        <p14:creationId xmlns:p14="http://schemas.microsoft.com/office/powerpoint/2010/main" val="20054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Band Top, 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6000" y="1295401"/>
            <a:ext cx="5852584" cy="482811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419" y="1905001"/>
            <a:ext cx="5649380" cy="4218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3416" y="1295402"/>
            <a:ext cx="5649381" cy="524935"/>
          </a:xfrm>
        </p:spPr>
        <p:txBody>
          <a:bodyPr anchor="b"/>
          <a:lstStyle>
            <a:lvl1pPr marL="0" indent="0" algn="l">
              <a:lnSpc>
                <a:spcPct val="80000"/>
              </a:lnSpc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SET IN 18PT ARIAL BOLD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243418" y="211667"/>
            <a:ext cx="11705165" cy="1055036"/>
          </a:xfrm>
          <a:blipFill>
            <a:blip r:embed="rId2"/>
            <a:stretch>
              <a:fillRect/>
            </a:stretch>
          </a:blipFill>
        </p:spPr>
        <p:txBody>
          <a:bodyPr tIns="182880" bIns="91440"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SET IN 28PT ARIAL BOLD</a:t>
            </a:r>
          </a:p>
        </p:txBody>
      </p:sp>
    </p:spTree>
    <p:extLst>
      <p:ext uri="{BB962C8B-B14F-4D97-AF65-F5344CB8AC3E}">
        <p14:creationId xmlns:p14="http://schemas.microsoft.com/office/powerpoint/2010/main" val="3685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22232" y="6126270"/>
            <a:ext cx="1619489" cy="7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43418" y="224369"/>
            <a:ext cx="11705165" cy="9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419" y="1511807"/>
            <a:ext cx="11705165" cy="460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03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34" charset="0"/>
        </a:defRPr>
      </a:lvl9pPr>
    </p:titleStyle>
    <p:bodyStyle>
      <a:lvl1pPr marL="115888" indent="-115888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0188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3838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3416-5077-48B1-B676-678C43539985}" type="datetimeFigureOut">
              <a:rPr lang="fr-CA" smtClean="0"/>
              <a:t>2019-04-28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6FAB-B035-494F-A4B4-8FA2537DD4C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031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803" y="381001"/>
            <a:ext cx="7772400" cy="6324599"/>
          </a:xfrm>
        </p:spPr>
        <p:txBody>
          <a:bodyPr/>
          <a:lstStyle/>
          <a:p>
            <a:r>
              <a:rPr lang="en-US" sz="3200" dirty="0"/>
              <a:t>                Equine Deworming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 err="1"/>
              <a:t>Dr</a:t>
            </a:r>
            <a:r>
              <a:rPr lang="en-US" sz="2400" dirty="0"/>
              <a:t> Melanie Wowk</a:t>
            </a:r>
            <a:br>
              <a:rPr lang="en-US" sz="2400" dirty="0"/>
            </a:br>
            <a:r>
              <a:rPr lang="en-US" sz="2400" dirty="0"/>
              <a:t>Zoetis Manager Veterinary Services- Cattle/</a:t>
            </a:r>
            <a:r>
              <a:rPr lang="en-US" sz="2400" dirty="0" err="1"/>
              <a:t>EQuine</a:t>
            </a:r>
            <a:endParaRPr lang="fr-C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85850"/>
            <a:ext cx="4953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3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SUPERWORMS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6096000" cy="3733800"/>
          </a:xfrm>
        </p:spPr>
      </p:pic>
      <p:sp>
        <p:nvSpPr>
          <p:cNvPr id="3" name="TextBox 2"/>
          <p:cNvSpPr txBox="1"/>
          <p:nvPr/>
        </p:nvSpPr>
        <p:spPr>
          <a:xfrm>
            <a:off x="2743200" y="5486400"/>
            <a:ext cx="6838026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  <a:latin typeface="Calibri"/>
              </a:rPr>
              <a:t>Resistant to </a:t>
            </a:r>
            <a:r>
              <a:rPr lang="en-US" sz="5400" dirty="0" err="1">
                <a:solidFill>
                  <a:prstClr val="white"/>
                </a:solidFill>
                <a:latin typeface="Calibri"/>
              </a:rPr>
              <a:t>dewormers</a:t>
            </a:r>
            <a:endParaRPr lang="fr-CA" sz="5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0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Individual plans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ok for your horse to carry some worms- horses and parasites have evolved together</a:t>
            </a:r>
          </a:p>
          <a:p>
            <a:r>
              <a:rPr lang="en-US" dirty="0"/>
              <a:t>We want some refugia- worms that are susceptible to deworming products</a:t>
            </a:r>
          </a:p>
          <a:p>
            <a:r>
              <a:rPr lang="en-US" dirty="0"/>
              <a:t>Horses vary in their ability to mount an immune response to parasites</a:t>
            </a:r>
          </a:p>
          <a:p>
            <a:r>
              <a:rPr lang="en-US" dirty="0"/>
              <a:t>Age of horse is important- horses under 3 and those over 15 years of 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963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Who should be dewormed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0972800" cy="4525963"/>
          </a:xfrm>
        </p:spPr>
        <p:txBody>
          <a:bodyPr/>
          <a:lstStyle/>
          <a:p>
            <a:r>
              <a:rPr lang="en-US" dirty="0"/>
              <a:t>An excellent opportunity to get input from your veterinarian regarding a plan</a:t>
            </a:r>
          </a:p>
          <a:p>
            <a:r>
              <a:rPr lang="en-US" dirty="0"/>
              <a:t>Varies with type of horse, number and ages, pasture management, and geography</a:t>
            </a:r>
          </a:p>
          <a:p>
            <a:r>
              <a:rPr lang="en-US" dirty="0"/>
              <a:t>FECs – to determine those with high worm</a:t>
            </a:r>
          </a:p>
          <a:p>
            <a:pPr marL="0" indent="0">
              <a:buNone/>
            </a:pPr>
            <a:r>
              <a:rPr lang="en-US" dirty="0"/>
              <a:t> burdens or to determine if there is resistance</a:t>
            </a:r>
          </a:p>
          <a:p>
            <a:pPr marL="0" indent="0">
              <a:buNone/>
            </a:pPr>
            <a:r>
              <a:rPr lang="en-US" dirty="0"/>
              <a:t> to the deworming agent.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FD668-5FE7-43C7-8A2C-998FEF941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832" y="3421064"/>
            <a:ext cx="25622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5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362109-CF6A-4C09-9E80-9BFFC73D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577975"/>
            <a:ext cx="10010775" cy="43910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C1D6B-24A3-48F4-8EF7-54D8FB8343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2AEECF-511C-42AB-87CB-BEA2F4DF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AND SUMMER DEWORMING PROTOCCOL</a:t>
            </a:r>
            <a:br>
              <a:rPr lang="en-US" dirty="0"/>
            </a:br>
            <a:r>
              <a:rPr lang="en-US" dirty="0"/>
              <a:t>AAEP RECOMMENDATIONS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924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1C1717-8935-4317-BB42-3320B941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01" y="1597025"/>
            <a:ext cx="3324225" cy="437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905E7-DFAF-4EE9-B1F3-1E043C292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912" y="3048000"/>
            <a:ext cx="2162175" cy="762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52E2C-2465-45D1-B7B3-E1A61036BE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</a:t>
            </a:r>
            <a:endParaRPr lang="fr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A28B94-9D70-445C-B333-533EB751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DEWORMING RECOMMENDATIONS- AAEP</a:t>
            </a:r>
            <a:endParaRPr lang="fr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978A4C-63F3-44E9-9DFA-96A3C556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074" y="1807779"/>
            <a:ext cx="3701940" cy="36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4" y="203200"/>
            <a:ext cx="5208588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496759-340B-4F52-90D7-EB1498AD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293" y="138824"/>
            <a:ext cx="2971800" cy="3314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65F72E-34CE-4E6E-B184-19BD3A7D0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998" y="3903937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4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707AC5-A431-40B7-A5D5-C56D6F65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         </a:t>
            </a:r>
            <a:r>
              <a:rPr lang="en-US" sz="8000" dirty="0" err="1">
                <a:solidFill>
                  <a:srgbClr val="0070C0"/>
                </a:solidFill>
              </a:rPr>
              <a:t>QUEST</a:t>
            </a:r>
            <a:r>
              <a:rPr lang="en-US" sz="8000" dirty="0" err="1"/>
              <a:t>ions</a:t>
            </a:r>
            <a:r>
              <a:rPr lang="en-US" sz="8000" dirty="0"/>
              <a:t>?</a:t>
            </a:r>
            <a:endParaRPr lang="fr-CA" sz="8000" dirty="0"/>
          </a:p>
        </p:txBody>
      </p:sp>
      <p:pic>
        <p:nvPicPr>
          <p:cNvPr id="2052" name="2778E02D-4165-4725-AA7C-2DFFBD1368DA" descr="2778E02D-4165-4725-AA7C-2DFFBD1368DA">
            <a:extLst>
              <a:ext uri="{FF2B5EF4-FFF2-40B4-BE49-F238E27FC236}">
                <a16:creationId xmlns:a16="http://schemas.microsoft.com/office/drawing/2014/main" id="{5BF470F5-B47B-4F1D-9573-FFBFE1A8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28" y="1266703"/>
            <a:ext cx="8871858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5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45" y="457200"/>
            <a:ext cx="7325710" cy="56650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6A9419-D73C-4129-9D1E-943148EA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37" y="73572"/>
            <a:ext cx="10363200" cy="567559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340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133600"/>
            <a:ext cx="5181600" cy="36576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LARGE STRONGYLES</a:t>
            </a:r>
            <a:endParaRPr lang="fr-CA" sz="5400" dirty="0"/>
          </a:p>
        </p:txBody>
      </p:sp>
    </p:spTree>
    <p:extLst>
      <p:ext uri="{BB962C8B-B14F-4D97-AF65-F5344CB8AC3E}">
        <p14:creationId xmlns:p14="http://schemas.microsoft.com/office/powerpoint/2010/main" val="82044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1" y="2376488"/>
            <a:ext cx="5181600" cy="349091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SMALL STROGYLES</a:t>
            </a:r>
            <a:endParaRPr lang="fr-CA" sz="5400" dirty="0"/>
          </a:p>
        </p:txBody>
      </p:sp>
    </p:spTree>
    <p:extLst>
      <p:ext uri="{BB962C8B-B14F-4D97-AF65-F5344CB8AC3E}">
        <p14:creationId xmlns:p14="http://schemas.microsoft.com/office/powerpoint/2010/main" val="192654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ASCARIDS</a:t>
            </a:r>
            <a:endParaRPr lang="fr-CA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5562600" cy="4572000"/>
          </a:xfrm>
        </p:spPr>
      </p:pic>
    </p:spTree>
    <p:extLst>
      <p:ext uri="{BB962C8B-B14F-4D97-AF65-F5344CB8AC3E}">
        <p14:creationId xmlns:p14="http://schemas.microsoft.com/office/powerpoint/2010/main" val="119500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Larval Stages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0"/>
            <a:ext cx="5029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4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362200"/>
            <a:ext cx="4876800" cy="3505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6564" y="138764"/>
            <a:ext cx="8778874" cy="1055036"/>
          </a:xfrm>
        </p:spPr>
        <p:txBody>
          <a:bodyPr>
            <a:normAutofit/>
          </a:bodyPr>
          <a:lstStyle/>
          <a:p>
            <a:r>
              <a:rPr lang="en-US" sz="4400" dirty="0"/>
              <a:t>TAPEWORMS</a:t>
            </a:r>
            <a:endParaRPr lang="fr-CA" sz="4400" dirty="0"/>
          </a:p>
        </p:txBody>
      </p:sp>
    </p:spTree>
    <p:extLst>
      <p:ext uri="{BB962C8B-B14F-4D97-AF65-F5344CB8AC3E}">
        <p14:creationId xmlns:p14="http://schemas.microsoft.com/office/powerpoint/2010/main" val="22001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PINWORMS</a:t>
            </a:r>
            <a:endParaRPr lang="fr-CA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019829"/>
            <a:ext cx="4800600" cy="420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CA" i="1" dirty="0" err="1"/>
              <a:t>Gasterophilus</a:t>
            </a:r>
            <a:r>
              <a:rPr lang="fr-CA" dirty="0"/>
              <a:t> </a:t>
            </a:r>
            <a:r>
              <a:rPr lang="fr-CA" dirty="0" err="1"/>
              <a:t>spp</a:t>
            </a:r>
            <a:r>
              <a:rPr lang="fr-CA" dirty="0"/>
              <a:t>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</a:t>
            </a:r>
            <a:r>
              <a:rPr lang="en-US" sz="4400" dirty="0"/>
              <a:t>BOTS</a:t>
            </a:r>
            <a:endParaRPr lang="fr-CA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2511027"/>
            <a:ext cx="264039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3797516"/>
            <a:ext cx="3206751" cy="21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10" y="1670445"/>
            <a:ext cx="27527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670097"/>
            <a:ext cx="2812200" cy="20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oetis Master Layout">
  <a:themeElements>
    <a:clrScheme name="Zoetis">
      <a:dk1>
        <a:srgbClr val="585858"/>
      </a:dk1>
      <a:lt1>
        <a:sysClr val="window" lastClr="FFFFFF"/>
      </a:lt1>
      <a:dk2>
        <a:srgbClr val="FF671F"/>
      </a:dk2>
      <a:lt2>
        <a:srgbClr val="BF0D3E"/>
      </a:lt2>
      <a:accent1>
        <a:srgbClr val="ED8B00"/>
      </a:accent1>
      <a:accent2>
        <a:srgbClr val="FFC600"/>
      </a:accent2>
      <a:accent3>
        <a:srgbClr val="0096AF"/>
      </a:accent3>
      <a:accent4>
        <a:srgbClr val="00C1D5"/>
      </a:accent4>
      <a:accent5>
        <a:srgbClr val="68D2DF"/>
      </a:accent5>
      <a:accent6>
        <a:srgbClr val="171C8F"/>
      </a:accent6>
      <a:hlink>
        <a:srgbClr val="FF671F"/>
      </a:hlink>
      <a:folHlink>
        <a:srgbClr val="0096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626</Words>
  <Application>Microsoft Office PowerPoint</Application>
  <PresentationFormat>Widescreen</PresentationFormat>
  <Paragraphs>54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Zoetis Master Layout</vt:lpstr>
      <vt:lpstr>1_Office Theme</vt:lpstr>
      <vt:lpstr>                Equine Deworming          Dr Melanie Wowk Zoetis Manager Veterinary Services- Cattle/EQuine</vt:lpstr>
      <vt:lpstr>PowerPoint Presentation</vt:lpstr>
      <vt:lpstr>LARGE STRONGYLES</vt:lpstr>
      <vt:lpstr>SMALL STROGYLES</vt:lpstr>
      <vt:lpstr>ASCARIDS</vt:lpstr>
      <vt:lpstr>Larval Stages</vt:lpstr>
      <vt:lpstr>TAPEWORMS</vt:lpstr>
      <vt:lpstr>PINWORMS</vt:lpstr>
      <vt:lpstr>                                      BOTS</vt:lpstr>
      <vt:lpstr>SUPERWORMS</vt:lpstr>
      <vt:lpstr>Individual plans</vt:lpstr>
      <vt:lpstr>Who should be dewormed</vt:lpstr>
      <vt:lpstr>SPRING AND SUMMER DEWORMING PROTOCCOL AAEP RECOMMENDATIONS</vt:lpstr>
      <vt:lpstr>FALL DEWORMING RECOMMENDATIONS- AAEP</vt:lpstr>
      <vt:lpstr>PowerPoint Presentation</vt:lpstr>
      <vt:lpstr>      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Equine Deworming          Dr Melanie Wowk Zoetis Manager Veterinary Services- Cattle/EQuine</dc:title>
  <dc:creator>Wowk, Melanie</dc:creator>
  <cp:lastModifiedBy>Wowk, Melanie</cp:lastModifiedBy>
  <cp:revision>7</cp:revision>
  <dcterms:created xsi:type="dcterms:W3CDTF">2019-04-10T14:58:12Z</dcterms:created>
  <dcterms:modified xsi:type="dcterms:W3CDTF">2019-04-28T18:03:19Z</dcterms:modified>
</cp:coreProperties>
</file>