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308" r:id="rId2"/>
    <p:sldId id="352" r:id="rId3"/>
    <p:sldId id="314" r:id="rId4"/>
    <p:sldId id="350" r:id="rId5"/>
    <p:sldId id="315" r:id="rId6"/>
    <p:sldId id="316" r:id="rId7"/>
    <p:sldId id="361" r:id="rId8"/>
    <p:sldId id="351" r:id="rId9"/>
    <p:sldId id="353" r:id="rId10"/>
    <p:sldId id="354" r:id="rId11"/>
    <p:sldId id="355" r:id="rId12"/>
    <p:sldId id="321" r:id="rId13"/>
    <p:sldId id="356" r:id="rId14"/>
    <p:sldId id="322" r:id="rId15"/>
    <p:sldId id="323" r:id="rId16"/>
    <p:sldId id="324" r:id="rId17"/>
    <p:sldId id="357" r:id="rId18"/>
    <p:sldId id="326" r:id="rId19"/>
    <p:sldId id="360" r:id="rId20"/>
    <p:sldId id="327" r:id="rId21"/>
    <p:sldId id="328" r:id="rId22"/>
    <p:sldId id="329" r:id="rId23"/>
    <p:sldId id="349" r:id="rId24"/>
    <p:sldId id="331" r:id="rId25"/>
    <p:sldId id="333" r:id="rId26"/>
    <p:sldId id="362" r:id="rId27"/>
    <p:sldId id="363" r:id="rId28"/>
    <p:sldId id="364" r:id="rId29"/>
    <p:sldId id="365" r:id="rId30"/>
    <p:sldId id="366" r:id="rId31"/>
    <p:sldId id="367" r:id="rId32"/>
    <p:sldId id="342" r:id="rId33"/>
    <p:sldId id="343" r:id="rId34"/>
    <p:sldId id="344" r:id="rId35"/>
    <p:sldId id="359" r:id="rId36"/>
    <p:sldId id="338" r:id="rId37"/>
    <p:sldId id="304" r:id="rId38"/>
    <p:sldId id="307"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9" autoAdjust="0"/>
    <p:restoredTop sz="88056" autoAdjust="0"/>
  </p:normalViewPr>
  <p:slideViewPr>
    <p:cSldViewPr snapToGrid="0">
      <p:cViewPr varScale="1">
        <p:scale>
          <a:sx n="73" d="100"/>
          <a:sy n="73" d="100"/>
        </p:scale>
        <p:origin x="811" y="53"/>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C4069C-611B-4C60-8FDC-62154DF577C1}" type="datetimeFigureOut">
              <a:rPr lang="en-US" smtClean="0"/>
              <a:t>5/4/2019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4FF737-6EE6-4E6E-B214-3660F4DE13C2}" type="slidenum">
              <a:rPr lang="en-US" smtClean="0"/>
              <a:t>‹#›</a:t>
            </a:fld>
            <a:endParaRPr lang="en-US"/>
          </a:p>
        </p:txBody>
      </p:sp>
    </p:spTree>
    <p:extLst>
      <p:ext uri="{BB962C8B-B14F-4D97-AF65-F5344CB8AC3E}">
        <p14:creationId xmlns:p14="http://schemas.microsoft.com/office/powerpoint/2010/main" val="2728787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B2692EE-8EC2-3F4E-AAB0-13B348E0E263}"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7" name="Rectangle 2"/>
          <p:cNvSpPr>
            <a:spLocks noGrp="1" noRot="1" noChangeAspect="1" noChangeArrowheads="1" noTextEdit="1"/>
          </p:cNvSpPr>
          <p:nvPr>
            <p:ph type="sldImg"/>
          </p:nvPr>
        </p:nvSpPr>
        <p:spPr>
          <a:xfrm>
            <a:off x="1371600" y="1143000"/>
            <a:ext cx="4114800" cy="3086100"/>
          </a:xfrm>
          <a:ln/>
        </p:spPr>
      </p:sp>
      <p:sp>
        <p:nvSpPr>
          <p:cNvPr id="163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aseline="0" dirty="0" smtClean="0">
                <a:latin typeface="Times" charset="0"/>
                <a:ea typeface="ＭＳ Ｐゴシック" charset="0"/>
                <a:cs typeface="ＭＳ Ｐゴシック" charset="0"/>
              </a:rPr>
              <a:t>Good morning, and thank you for having me here today</a:t>
            </a:r>
            <a:r>
              <a:rPr lang="en-US" baseline="0" dirty="0" smtClean="0">
                <a:latin typeface="Times" charset="0"/>
                <a:ea typeface="ＭＳ Ｐゴシック" charset="0"/>
                <a:cs typeface="ＭＳ Ｐゴシック" charset="0"/>
              </a:rPr>
              <a:t>.  For today’s talk, I wanted to focus on the saying ‘no hoof, no horse’, and delve into why the hoof is so important, and then what we can do to help our horses have healthy feet and hooves.  You will probably notice me use the terms foot and hoof interchangeably today, although technically speaking the hoof is only the </a:t>
            </a:r>
            <a:r>
              <a:rPr lang="en-US" baseline="0" dirty="0" err="1" smtClean="0">
                <a:latin typeface="Times" charset="0"/>
                <a:ea typeface="ＭＳ Ｐゴシック" charset="0"/>
                <a:cs typeface="ＭＳ Ｐゴシック" charset="0"/>
              </a:rPr>
              <a:t>keritanized</a:t>
            </a:r>
            <a:r>
              <a:rPr lang="en-US" baseline="0" dirty="0" smtClean="0">
                <a:latin typeface="Times" charset="0"/>
                <a:ea typeface="ＭＳ Ｐゴシック" charset="0"/>
                <a:cs typeface="ＭＳ Ｐゴシック" charset="0"/>
              </a:rPr>
              <a:t> external tissue, while the foot includes the  hoof and all internal structures.  Please feel free to ask questions as we go.</a:t>
            </a:r>
            <a:endParaRPr lang="en-US" baseline="0" dirty="0" smtClean="0">
              <a:latin typeface="Times" charset="0"/>
              <a:ea typeface="ＭＳ Ｐゴシック" charset="0"/>
              <a:cs typeface="ＭＳ Ｐゴシック" charset="0"/>
            </a:endParaRPr>
          </a:p>
        </p:txBody>
      </p:sp>
    </p:spTree>
    <p:extLst>
      <p:ext uri="{BB962C8B-B14F-4D97-AF65-F5344CB8AC3E}">
        <p14:creationId xmlns:p14="http://schemas.microsoft.com/office/powerpoint/2010/main" val="1472014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Regular, daily inspection of hooves is a critical horse care component that many owners fail to achieve.  Feet should be assessed and picked out before and after every ride.  If your horse is not regularly ridden, than daily picking of the feet </a:t>
            </a:r>
            <a:r>
              <a:rPr lang="en-US" sz="1200" kern="1200" dirty="0" smtClean="0">
                <a:solidFill>
                  <a:schemeClr val="tx1"/>
                </a:solidFill>
                <a:effectLst/>
                <a:latin typeface="+mn-lt"/>
                <a:ea typeface="+mn-ea"/>
                <a:cs typeface="+mn-cs"/>
              </a:rPr>
              <a:t>should</a:t>
            </a:r>
            <a:r>
              <a:rPr lang="en-US" sz="1200" kern="1200" baseline="0" dirty="0" smtClean="0">
                <a:solidFill>
                  <a:schemeClr val="tx1"/>
                </a:solidFill>
                <a:effectLst/>
                <a:latin typeface="+mn-lt"/>
                <a:ea typeface="+mn-ea"/>
                <a:cs typeface="+mn-cs"/>
              </a:rPr>
              <a:t> be the goal</a:t>
            </a:r>
            <a:r>
              <a:rPr lang="en-US" sz="1200" kern="1200" dirty="0" smtClean="0">
                <a:solidFill>
                  <a:schemeClr val="tx1"/>
                </a:solidFill>
                <a:effectLst/>
                <a:latin typeface="+mn-lt"/>
                <a:ea typeface="+mn-ea"/>
                <a:cs typeface="+mn-cs"/>
              </a:rPr>
              <a:t>.  Talk about getting to know normal, and picking up on early changes/abnormalities…muddy environment and thrush example.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44FF737-6EE6-4E6E-B214-3660F4DE13C2}" type="slidenum">
              <a:rPr lang="en-US" smtClean="0"/>
              <a:t>12</a:t>
            </a:fld>
            <a:endParaRPr lang="en-US"/>
          </a:p>
        </p:txBody>
      </p:sp>
    </p:spTree>
    <p:extLst>
      <p:ext uri="{BB962C8B-B14F-4D97-AF65-F5344CB8AC3E}">
        <p14:creationId xmlns:p14="http://schemas.microsoft.com/office/powerpoint/2010/main" val="458628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should a</a:t>
            </a:r>
            <a:r>
              <a:rPr lang="en-US" dirty="0" smtClean="0"/>
              <a:t>void over-use of hoof polishes,</a:t>
            </a:r>
            <a:r>
              <a:rPr lang="en-US" baseline="0" dirty="0" smtClean="0"/>
              <a:t> as they can have a negative a</a:t>
            </a:r>
            <a:r>
              <a:rPr lang="en-US" dirty="0" smtClean="0"/>
              <a:t>ffect on the hoof’s moisture balance.</a:t>
            </a:r>
            <a:r>
              <a:rPr lang="en-US" baseline="0" dirty="0" smtClean="0"/>
              <a:t>  And really, we should only u</a:t>
            </a:r>
            <a:r>
              <a:rPr lang="en-US" dirty="0" smtClean="0"/>
              <a:t>se moisturizers or hardeners </a:t>
            </a:r>
            <a:r>
              <a:rPr lang="en-US" i="1" dirty="0" smtClean="0"/>
              <a:t>as needed.</a:t>
            </a:r>
          </a:p>
          <a:p>
            <a:r>
              <a:rPr lang="en-US" i="0" dirty="0" smtClean="0"/>
              <a:t>We</a:t>
            </a:r>
            <a:r>
              <a:rPr lang="en-US" i="0" baseline="0" dirty="0" smtClean="0"/>
              <a:t> should also try to avoid too much wet-dry cycling, as this again can have a negative impact on the hoof’s moisture balance.  Some wet-dry cycling, like dew on grass, is beyond our control.  But the amount of baths we give our horses, certainly is within our control, and is something to consider if you are worried about your horse’s hoof health.</a:t>
            </a:r>
            <a:endParaRPr lang="en-US" i="0" dirty="0" smtClean="0"/>
          </a:p>
          <a:p>
            <a:endParaRPr lang="en-US" i="1" dirty="0" smtClean="0"/>
          </a:p>
          <a:p>
            <a:endParaRPr lang="en-US" dirty="0"/>
          </a:p>
        </p:txBody>
      </p:sp>
      <p:sp>
        <p:nvSpPr>
          <p:cNvPr id="4" name="Slide Number Placeholder 3"/>
          <p:cNvSpPr>
            <a:spLocks noGrp="1"/>
          </p:cNvSpPr>
          <p:nvPr>
            <p:ph type="sldNum" sz="quarter" idx="10"/>
          </p:nvPr>
        </p:nvSpPr>
        <p:spPr/>
        <p:txBody>
          <a:bodyPr/>
          <a:lstStyle/>
          <a:p>
            <a:fld id="{044FF737-6EE6-4E6E-B214-3660F4DE13C2}" type="slidenum">
              <a:rPr lang="en-US" smtClean="0"/>
              <a:t>13</a:t>
            </a:fld>
            <a:endParaRPr lang="en-US"/>
          </a:p>
        </p:txBody>
      </p:sp>
    </p:spTree>
    <p:extLst>
      <p:ext uri="{BB962C8B-B14F-4D97-AF65-F5344CB8AC3E}">
        <p14:creationId xmlns:p14="http://schemas.microsoft.com/office/powerpoint/2010/main" val="2054717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Regular farrier care, again, starting at about a month of age, may be the biggest influencer on the health of a horse’s foot.  Farriers can’t work miracles, and may not be able to correct significant issues linked to genetics or diet, but given half a chance, a good farrier will be a positive influence on the growth, balance, and soundness of your horse’s hooves.  </a:t>
            </a:r>
          </a:p>
          <a:p>
            <a:endParaRPr lang="en-US" dirty="0"/>
          </a:p>
        </p:txBody>
      </p:sp>
      <p:sp>
        <p:nvSpPr>
          <p:cNvPr id="4" name="Slide Number Placeholder 3"/>
          <p:cNvSpPr>
            <a:spLocks noGrp="1"/>
          </p:cNvSpPr>
          <p:nvPr>
            <p:ph type="sldNum" sz="quarter" idx="10"/>
          </p:nvPr>
        </p:nvSpPr>
        <p:spPr/>
        <p:txBody>
          <a:bodyPr/>
          <a:lstStyle/>
          <a:p>
            <a:fld id="{044FF737-6EE6-4E6E-B214-3660F4DE13C2}" type="slidenum">
              <a:rPr lang="en-US" smtClean="0"/>
              <a:t>14</a:t>
            </a:fld>
            <a:endParaRPr lang="en-US"/>
          </a:p>
        </p:txBody>
      </p:sp>
    </p:spTree>
    <p:extLst>
      <p:ext uri="{BB962C8B-B14F-4D97-AF65-F5344CB8AC3E}">
        <p14:creationId xmlns:p14="http://schemas.microsoft.com/office/powerpoint/2010/main" val="1357244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 kind to your farrier – provide them with a clean, dry, well-lit, and protected working environment.  Try to have your horse caught and in before the farrier arrives.  Pick out their feet, and brush off any mud or dirt on the limbs and body.  Always be available to handle your horse for the farrier – farriers should not be expected to perform their job without anyone handling the horse.  Being present for your farrier appointments also gives you the opportunity to ask any questions you may have about your horse’s feet, and gives the farrier the opportunity to discuss any concerns they have directly with you.  If you cannot attend your horse’s appointment, ask a friend to be there instead.  I have known horses and farriers who have suffered severe </a:t>
            </a:r>
            <a:r>
              <a:rPr lang="en-US" sz="1200" kern="1200" dirty="0" smtClean="0">
                <a:solidFill>
                  <a:schemeClr val="tx1"/>
                </a:solidFill>
                <a:effectLst/>
                <a:latin typeface="+mn-lt"/>
                <a:ea typeface="+mn-ea"/>
                <a:cs typeface="+mn-cs"/>
              </a:rPr>
              <a:t>injuries </a:t>
            </a:r>
            <a:r>
              <a:rPr lang="en-US" sz="1200" kern="1200" dirty="0" smtClean="0">
                <a:solidFill>
                  <a:schemeClr val="tx1"/>
                </a:solidFill>
                <a:effectLst/>
                <a:latin typeface="+mn-lt"/>
                <a:ea typeface="+mn-ea"/>
                <a:cs typeface="+mn-cs"/>
              </a:rPr>
              <a:t>because no one was available to handle the horse.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Farriery</a:t>
            </a:r>
            <a:r>
              <a:rPr lang="en-US" sz="1200" kern="1200" baseline="0" dirty="0" smtClean="0">
                <a:solidFill>
                  <a:schemeClr val="tx1"/>
                </a:solidFill>
                <a:effectLst/>
                <a:latin typeface="+mn-lt"/>
                <a:ea typeface="+mn-ea"/>
                <a:cs typeface="+mn-cs"/>
              </a:rPr>
              <a:t> work is hard, physical labor – whatever you can do to make the appointment easier on your farrier (for example, ensuring your horse is quiet and well-behaved for his farrier appointments), will go a long way in helping maintain your relationship with your farrier, and will help ensure that your farrier can have a long, successful career.</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44FF737-6EE6-4E6E-B214-3660F4DE13C2}" type="slidenum">
              <a:rPr lang="en-US" smtClean="0"/>
              <a:t>15</a:t>
            </a:fld>
            <a:endParaRPr lang="en-US"/>
          </a:p>
        </p:txBody>
      </p:sp>
    </p:spTree>
    <p:extLst>
      <p:ext uri="{BB962C8B-B14F-4D97-AF65-F5344CB8AC3E}">
        <p14:creationId xmlns:p14="http://schemas.microsoft.com/office/powerpoint/2010/main" val="3752626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Do your homework before choosing a farrier – talk to other horse owners, ask if the farrier has references.  Ideally, you would find a farrier that is certified by a governing body, such as the American Farriers Association</a:t>
            </a:r>
            <a:r>
              <a:rPr lang="en-US" sz="1200" kern="1200" dirty="0" smtClean="0">
                <a:solidFill>
                  <a:schemeClr val="tx1"/>
                </a:solidFill>
                <a:effectLst/>
                <a:latin typeface="+mn-lt"/>
                <a:ea typeface="+mn-ea"/>
                <a:cs typeface="+mn-cs"/>
              </a:rPr>
              <a:t>.  Working with a certified</a:t>
            </a:r>
            <a:r>
              <a:rPr lang="en-US" sz="1200" kern="1200" baseline="0" dirty="0" smtClean="0">
                <a:solidFill>
                  <a:schemeClr val="tx1"/>
                </a:solidFill>
                <a:effectLst/>
                <a:latin typeface="+mn-lt"/>
                <a:ea typeface="+mn-ea"/>
                <a:cs typeface="+mn-cs"/>
              </a:rPr>
              <a:t> farrier gives you the assurance that they are well educated in their craft, have passed certifying exams, and attend continuing education events to maintain their certification.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44FF737-6EE6-4E6E-B214-3660F4DE13C2}" type="slidenum">
              <a:rPr lang="en-US" smtClean="0"/>
              <a:t>16</a:t>
            </a:fld>
            <a:endParaRPr lang="en-US"/>
          </a:p>
        </p:txBody>
      </p:sp>
    </p:spTree>
    <p:extLst>
      <p:ext uri="{BB962C8B-B14F-4D97-AF65-F5344CB8AC3E}">
        <p14:creationId xmlns:p14="http://schemas.microsoft.com/office/powerpoint/2010/main" val="726815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By comparison, our nails grow approximately 3mm every month!</a:t>
            </a:r>
          </a:p>
          <a:p>
            <a:endParaRPr lang="en-US" dirty="0"/>
          </a:p>
        </p:txBody>
      </p:sp>
      <p:sp>
        <p:nvSpPr>
          <p:cNvPr id="4" name="Slide Number Placeholder 3"/>
          <p:cNvSpPr>
            <a:spLocks noGrp="1"/>
          </p:cNvSpPr>
          <p:nvPr>
            <p:ph type="sldNum" sz="quarter" idx="10"/>
          </p:nvPr>
        </p:nvSpPr>
        <p:spPr/>
        <p:txBody>
          <a:bodyPr/>
          <a:lstStyle/>
          <a:p>
            <a:fld id="{044FF737-6EE6-4E6E-B214-3660F4DE13C2}" type="slidenum">
              <a:rPr lang="en-US" smtClean="0"/>
              <a:t>17</a:t>
            </a:fld>
            <a:endParaRPr lang="en-US"/>
          </a:p>
        </p:txBody>
      </p:sp>
    </p:spTree>
    <p:extLst>
      <p:ext uri="{BB962C8B-B14F-4D97-AF65-F5344CB8AC3E}">
        <p14:creationId xmlns:p14="http://schemas.microsoft.com/office/powerpoint/2010/main" val="1793403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Regular farrier care, typically every 6 to 8 weeks, will help keep your horse’s foot balanced, decreasing the likelihood that lameness issues will develop due to strain put on the horse’s leg by an imbalanced foot.  The recommendation of trimming every 6 to 8 weeks is based on how fast the average horse wears their feet, and how much hoof growth they experience.</a:t>
            </a:r>
            <a:r>
              <a:rPr lang="en-US" sz="1200" kern="1200" baseline="0" dirty="0" smtClean="0">
                <a:solidFill>
                  <a:schemeClr val="tx1"/>
                </a:solidFill>
                <a:effectLst/>
                <a:latin typeface="+mn-lt"/>
                <a:ea typeface="+mn-ea"/>
                <a:cs typeface="+mn-cs"/>
              </a:rPr>
              <a:t>  Regular trimming</a:t>
            </a:r>
            <a:r>
              <a:rPr lang="en-US" sz="1200" kern="1200" dirty="0" smtClean="0">
                <a:solidFill>
                  <a:schemeClr val="tx1"/>
                </a:solidFill>
                <a:effectLst/>
                <a:latin typeface="+mn-lt"/>
                <a:ea typeface="+mn-ea"/>
                <a:cs typeface="+mn-cs"/>
              </a:rPr>
              <a:t> is a necessity of modern horse keeping, as we often limit the amount of exercise a horse has, as well as the types of terrain they walk on, thereby making it so the horse does not naturally wear its hoof in an appropriate shape, or at an appropriate rate.</a:t>
            </a:r>
            <a:r>
              <a:rPr lang="en-US" sz="120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Treat </a:t>
            </a:r>
            <a:r>
              <a:rPr lang="en-US" sz="1200" kern="1200" dirty="0" smtClean="0">
                <a:solidFill>
                  <a:schemeClr val="tx1"/>
                </a:solidFill>
                <a:effectLst/>
                <a:latin typeface="+mn-lt"/>
                <a:ea typeface="+mn-ea"/>
                <a:cs typeface="+mn-cs"/>
              </a:rPr>
              <a:t>each horse as an individual, and have the farrier out on a schedule that is appropriate for that particular horse.</a:t>
            </a:r>
          </a:p>
          <a:p>
            <a:endParaRPr lang="en-US" dirty="0"/>
          </a:p>
        </p:txBody>
      </p:sp>
      <p:sp>
        <p:nvSpPr>
          <p:cNvPr id="4" name="Slide Number Placeholder 3"/>
          <p:cNvSpPr>
            <a:spLocks noGrp="1"/>
          </p:cNvSpPr>
          <p:nvPr>
            <p:ph type="sldNum" sz="quarter" idx="10"/>
          </p:nvPr>
        </p:nvSpPr>
        <p:spPr/>
        <p:txBody>
          <a:bodyPr/>
          <a:lstStyle/>
          <a:p>
            <a:fld id="{044FF737-6EE6-4E6E-B214-3660F4DE13C2}" type="slidenum">
              <a:rPr lang="en-US" smtClean="0"/>
              <a:t>18</a:t>
            </a:fld>
            <a:endParaRPr lang="en-US"/>
          </a:p>
        </p:txBody>
      </p:sp>
    </p:spTree>
    <p:extLst>
      <p:ext uri="{BB962C8B-B14F-4D97-AF65-F5344CB8AC3E}">
        <p14:creationId xmlns:p14="http://schemas.microsoft.com/office/powerpoint/2010/main" val="509401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Diseases that may contribute to the shape a horse’s hoof takes, and the rate of growth, include laminitis, and navicular syndrome.  </a:t>
            </a:r>
          </a:p>
          <a:p>
            <a:endParaRPr lang="en-US" dirty="0"/>
          </a:p>
        </p:txBody>
      </p:sp>
      <p:sp>
        <p:nvSpPr>
          <p:cNvPr id="4" name="Slide Number Placeholder 3"/>
          <p:cNvSpPr>
            <a:spLocks noGrp="1"/>
          </p:cNvSpPr>
          <p:nvPr>
            <p:ph type="sldNum" sz="quarter" idx="10"/>
          </p:nvPr>
        </p:nvSpPr>
        <p:spPr/>
        <p:txBody>
          <a:bodyPr/>
          <a:lstStyle/>
          <a:p>
            <a:fld id="{044FF737-6EE6-4E6E-B214-3660F4DE13C2}" type="slidenum">
              <a:rPr lang="en-US" smtClean="0"/>
              <a:t>20</a:t>
            </a:fld>
            <a:endParaRPr lang="en-US"/>
          </a:p>
        </p:txBody>
      </p:sp>
    </p:spTree>
    <p:extLst>
      <p:ext uri="{BB962C8B-B14F-4D97-AF65-F5344CB8AC3E}">
        <p14:creationId xmlns:p14="http://schemas.microsoft.com/office/powerpoint/2010/main" val="3056795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extreme cases, a horse with laminitis may develop a slipper foot – this happens because the hoof wall continues to grow at a normal rate in the heels and quarters, but is much slower at the toe, where the majority of the damage to the internal lamellae occurs.  A foot that has suffered from laminitis may be rehabilitated by a skilled farrier, but that hoof will likely always be slightly weaker, and at risk of additional bouts of laminitis.  Often a more frequent trimming schedule is required to help return the hoof to a more normal shape.  In addition, shoes, boots, or padding may be required to alleviate some of the forces off the toe and hoof wall, and recruit the frog and palmar hoof structures in more weight bearing</a:t>
            </a:r>
            <a:r>
              <a:rPr lang="en-US" sz="1200" kern="1200" dirty="0" smtClean="0">
                <a:solidFill>
                  <a:schemeClr val="tx1"/>
                </a:solidFill>
                <a:effectLst/>
                <a:latin typeface="+mn-lt"/>
                <a:ea typeface="+mn-ea"/>
                <a:cs typeface="+mn-cs"/>
              </a:rPr>
              <a:t>.  And unfortunately, not all cases</a:t>
            </a:r>
            <a:r>
              <a:rPr lang="en-US" sz="1200" kern="1200" baseline="0" dirty="0" smtClean="0">
                <a:solidFill>
                  <a:schemeClr val="tx1"/>
                </a:solidFill>
                <a:effectLst/>
                <a:latin typeface="+mn-lt"/>
                <a:ea typeface="+mn-ea"/>
                <a:cs typeface="+mn-cs"/>
              </a:rPr>
              <a:t> of laminitis are able to be saved.</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44FF737-6EE6-4E6E-B214-3660F4DE13C2}" type="slidenum">
              <a:rPr lang="en-US" smtClean="0"/>
              <a:t>21</a:t>
            </a:fld>
            <a:endParaRPr lang="en-US"/>
          </a:p>
        </p:txBody>
      </p:sp>
    </p:spTree>
    <p:extLst>
      <p:ext uri="{BB962C8B-B14F-4D97-AF65-F5344CB8AC3E}">
        <p14:creationId xmlns:p14="http://schemas.microsoft.com/office/powerpoint/2010/main" val="487923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Horses who suffer from navicular syndrome can have a wide variety of hoof shapes, and it may be that hoof shape and imbalances contribute to the onset of navicular syndrome.  Some horses with navicular syndrome have large, flat hooves with underrun heels and long toes.  Others have small, upright feet, and may even be club-footed.  Again, a skilled farrier can be a great asset to these horses, but it must be kept in mind that as part of this syndrome, significant damage can occur to the tendons and ligaments in the heel region of the foot.  Sometimes permanent soft tissue damage, and therefore permanent lameness, is a factor in these cases.  </a:t>
            </a:r>
          </a:p>
          <a:p>
            <a:endParaRPr lang="en-US" dirty="0"/>
          </a:p>
        </p:txBody>
      </p:sp>
      <p:sp>
        <p:nvSpPr>
          <p:cNvPr id="4" name="Slide Number Placeholder 3"/>
          <p:cNvSpPr>
            <a:spLocks noGrp="1"/>
          </p:cNvSpPr>
          <p:nvPr>
            <p:ph type="sldNum" sz="quarter" idx="10"/>
          </p:nvPr>
        </p:nvSpPr>
        <p:spPr/>
        <p:txBody>
          <a:bodyPr/>
          <a:lstStyle/>
          <a:p>
            <a:fld id="{044FF737-6EE6-4E6E-B214-3660F4DE13C2}" type="slidenum">
              <a:rPr lang="en-US" smtClean="0"/>
              <a:t>22</a:t>
            </a:fld>
            <a:endParaRPr lang="en-US"/>
          </a:p>
        </p:txBody>
      </p:sp>
    </p:spTree>
    <p:extLst>
      <p:ext uri="{BB962C8B-B14F-4D97-AF65-F5344CB8AC3E}">
        <p14:creationId xmlns:p14="http://schemas.microsoft.com/office/powerpoint/2010/main" val="1556774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may be</a:t>
            </a:r>
            <a:r>
              <a:rPr lang="en-US" baseline="0" dirty="0" smtClean="0"/>
              <a:t> wondering ‘why me’, and ‘why this topic’?  In addition to be an equine veterinarian, I am also a horse owner.  I’ve got my Paint gelding, Sneak, who’s now retired, and my yearling filly, Fern, soon to fill in Sneak’s shoes.  Sneak has been retired at a relatively young age due to chronic lameness from navicular syndrome – and he is a big reason that I am so interested in horse hoof health, and podiatry.  My major research projects thus far have investigated different treatment options for navicular syndrome, and I’ve created a continuing education group for farriers and veterinarians, back in Saskatoon.  </a:t>
            </a:r>
            <a:endParaRPr lang="en-US" dirty="0"/>
          </a:p>
        </p:txBody>
      </p:sp>
      <p:sp>
        <p:nvSpPr>
          <p:cNvPr id="4" name="Slide Number Placeholder 3"/>
          <p:cNvSpPr>
            <a:spLocks noGrp="1"/>
          </p:cNvSpPr>
          <p:nvPr>
            <p:ph type="sldNum" sz="quarter" idx="10"/>
          </p:nvPr>
        </p:nvSpPr>
        <p:spPr/>
        <p:txBody>
          <a:bodyPr/>
          <a:lstStyle/>
          <a:p>
            <a:fld id="{044FF737-6EE6-4E6E-B214-3660F4DE13C2}" type="slidenum">
              <a:rPr lang="en-US" smtClean="0"/>
              <a:t>2</a:t>
            </a:fld>
            <a:endParaRPr lang="en-US"/>
          </a:p>
        </p:txBody>
      </p:sp>
    </p:spTree>
    <p:extLst>
      <p:ext uri="{BB962C8B-B14F-4D97-AF65-F5344CB8AC3E}">
        <p14:creationId xmlns:p14="http://schemas.microsoft.com/office/powerpoint/2010/main" val="2859786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Necessary when wear exceeds growth</a:t>
            </a:r>
          </a:p>
          <a:p>
            <a:pPr lvl="1"/>
            <a:r>
              <a:rPr lang="en-US" dirty="0" smtClean="0"/>
              <a:t>Farrier will help you determine</a:t>
            </a:r>
          </a:p>
          <a:p>
            <a:r>
              <a:rPr lang="en-US" dirty="0" smtClean="0"/>
              <a:t>To correct faulty conformation or gait</a:t>
            </a:r>
          </a:p>
          <a:p>
            <a:r>
              <a:rPr lang="en-US" dirty="0" smtClean="0"/>
              <a:t>A skilled farrier can make just about any shoe that your horse may need – and in certain situations, special shoes may be needed.</a:t>
            </a:r>
            <a:r>
              <a:rPr lang="en-US" baseline="0" dirty="0" smtClean="0"/>
              <a:t>  But in general, letting your farrier know what you use your horse for (and if there are specific shoes required for the discipline) and then letting him or her come up with what they think will work for your horse is probably the best approach.  </a:t>
            </a:r>
          </a:p>
          <a:p>
            <a:r>
              <a:rPr lang="en-US" baseline="0" dirty="0" smtClean="0"/>
              <a:t>In cases of lameness, your veterinarian and farrier will work together to come up with a shoe design based on radiographs and other diagnostics that will best help the horse recover and reduce his pain.</a:t>
            </a:r>
            <a:endParaRPr lang="en-US" dirty="0" smtClean="0"/>
          </a:p>
          <a:p>
            <a:endParaRPr lang="en-US" dirty="0"/>
          </a:p>
        </p:txBody>
      </p:sp>
      <p:sp>
        <p:nvSpPr>
          <p:cNvPr id="4" name="Slide Number Placeholder 3"/>
          <p:cNvSpPr>
            <a:spLocks noGrp="1"/>
          </p:cNvSpPr>
          <p:nvPr>
            <p:ph type="sldNum" sz="quarter" idx="10"/>
          </p:nvPr>
        </p:nvSpPr>
        <p:spPr/>
        <p:txBody>
          <a:bodyPr/>
          <a:lstStyle/>
          <a:p>
            <a:fld id="{044FF737-6EE6-4E6E-B214-3660F4DE13C2}" type="slidenum">
              <a:rPr lang="en-US" smtClean="0"/>
              <a:t>23</a:t>
            </a:fld>
            <a:endParaRPr lang="en-US"/>
          </a:p>
        </p:txBody>
      </p:sp>
    </p:spTree>
    <p:extLst>
      <p:ext uri="{BB962C8B-B14F-4D97-AF65-F5344CB8AC3E}">
        <p14:creationId xmlns:p14="http://schemas.microsoft.com/office/powerpoint/2010/main" val="1295601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what’s with all these radiographs?!  This is really where the farrier-veterinary relationship comes together, allowing for optimal care of your horse’s feet</a:t>
            </a:r>
            <a:r>
              <a:rPr lang="en-US" sz="1200" kern="1200" dirty="0" smtClean="0">
                <a:solidFill>
                  <a:schemeClr val="tx1"/>
                </a:solidFill>
                <a:effectLst/>
                <a:latin typeface="+mn-lt"/>
                <a:ea typeface="+mn-ea"/>
                <a:cs typeface="+mn-cs"/>
              </a:rPr>
              <a:t>.  Radiographs</a:t>
            </a:r>
            <a:r>
              <a:rPr lang="en-US" sz="1200" kern="1200" baseline="0" dirty="0" smtClean="0">
                <a:solidFill>
                  <a:schemeClr val="tx1"/>
                </a:solidFill>
                <a:effectLst/>
                <a:latin typeface="+mn-lt"/>
                <a:ea typeface="+mn-ea"/>
                <a:cs typeface="+mn-cs"/>
              </a:rPr>
              <a:t> also allow us to detect and diagnose problems that we may not be able to see otherwise.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Radiographs are currently the quickest and easiest way to assess the internal structures of your horse’s foot.  We cannot assess tendons or ligaments readily with radiographs, but we can assess the bones and joints easily, and based on the alignment of the bony structures within the hoof, can get a pretty good idea of how those soft tissues are being affected.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44FF737-6EE6-4E6E-B214-3660F4DE13C2}" type="slidenum">
              <a:rPr lang="en-US" smtClean="0"/>
              <a:t>24</a:t>
            </a:fld>
            <a:endParaRPr lang="en-US"/>
          </a:p>
        </p:txBody>
      </p:sp>
    </p:spTree>
    <p:extLst>
      <p:ext uri="{BB962C8B-B14F-4D97-AF65-F5344CB8AC3E}">
        <p14:creationId xmlns:p14="http://schemas.microsoft.com/office/powerpoint/2010/main" val="3906502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Arguably the most useful radiograph for a farrier is the lateral to medial shot.  This allows us to assess the structures from side to side, and we can perform many measurements to help assess deviations from normal, </a:t>
            </a:r>
            <a:r>
              <a:rPr lang="en-US" sz="1200" kern="1200" dirty="0" smtClean="0">
                <a:solidFill>
                  <a:schemeClr val="tx1"/>
                </a:solidFill>
                <a:effectLst/>
                <a:latin typeface="+mn-lt"/>
                <a:ea typeface="+mn-ea"/>
                <a:cs typeface="+mn-cs"/>
              </a:rPr>
              <a:t>and can </a:t>
            </a:r>
            <a:r>
              <a:rPr lang="en-US" sz="1200" kern="1200" dirty="0" smtClean="0">
                <a:solidFill>
                  <a:schemeClr val="tx1"/>
                </a:solidFill>
                <a:effectLst/>
                <a:latin typeface="+mn-lt"/>
                <a:ea typeface="+mn-ea"/>
                <a:cs typeface="+mn-cs"/>
              </a:rPr>
              <a:t>also to track changes over time.  Radiographs are limited by the fact that they are a static (still) image, but are currently the gold standard </a:t>
            </a:r>
            <a:r>
              <a:rPr lang="en-US" sz="1200" kern="1200" dirty="0" smtClean="0">
                <a:solidFill>
                  <a:schemeClr val="tx1"/>
                </a:solidFill>
                <a:effectLst/>
                <a:latin typeface="+mn-lt"/>
                <a:ea typeface="+mn-ea"/>
                <a:cs typeface="+mn-cs"/>
              </a:rPr>
              <a:t>to </a:t>
            </a:r>
            <a:r>
              <a:rPr lang="en-US" sz="1200" kern="1200" dirty="0" smtClean="0">
                <a:solidFill>
                  <a:schemeClr val="tx1"/>
                </a:solidFill>
                <a:effectLst/>
                <a:latin typeface="+mn-lt"/>
                <a:ea typeface="+mn-ea"/>
                <a:cs typeface="+mn-cs"/>
              </a:rPr>
              <a:t>assess the bony column of the hoof and distal limb.</a:t>
            </a:r>
          </a:p>
          <a:p>
            <a:endParaRPr lang="en-US" dirty="0"/>
          </a:p>
        </p:txBody>
      </p:sp>
      <p:sp>
        <p:nvSpPr>
          <p:cNvPr id="4" name="Slide Number Placeholder 3"/>
          <p:cNvSpPr>
            <a:spLocks noGrp="1"/>
          </p:cNvSpPr>
          <p:nvPr>
            <p:ph type="sldNum" sz="quarter" idx="10"/>
          </p:nvPr>
        </p:nvSpPr>
        <p:spPr/>
        <p:txBody>
          <a:bodyPr/>
          <a:lstStyle/>
          <a:p>
            <a:fld id="{044FF737-6EE6-4E6E-B214-3660F4DE13C2}" type="slidenum">
              <a:rPr lang="en-US" smtClean="0"/>
              <a:t>25</a:t>
            </a:fld>
            <a:endParaRPr lang="en-US"/>
          </a:p>
        </p:txBody>
      </p:sp>
    </p:spTree>
    <p:extLst>
      <p:ext uri="{BB962C8B-B14F-4D97-AF65-F5344CB8AC3E}">
        <p14:creationId xmlns:p14="http://schemas.microsoft.com/office/powerpoint/2010/main" val="2077047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C05A2B-DA6B-F848-9A04-0084E1C2E17D}" type="slidenum">
              <a:rPr lang="en-US" smtClean="0"/>
              <a:t>26</a:t>
            </a:fld>
            <a:endParaRPr lang="en-US"/>
          </a:p>
        </p:txBody>
      </p:sp>
    </p:spTree>
    <p:extLst>
      <p:ext uri="{BB962C8B-B14F-4D97-AF65-F5344CB8AC3E}">
        <p14:creationId xmlns:p14="http://schemas.microsoft.com/office/powerpoint/2010/main" val="2183637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D6549-08FC-47E3-9519-1AF8635C9622}" type="slidenum">
              <a:rPr lang="en-US" smtClean="0"/>
              <a:t>28</a:t>
            </a:fld>
            <a:endParaRPr lang="en-US"/>
          </a:p>
        </p:txBody>
      </p:sp>
    </p:spTree>
    <p:extLst>
      <p:ext uri="{BB962C8B-B14F-4D97-AF65-F5344CB8AC3E}">
        <p14:creationId xmlns:p14="http://schemas.microsoft.com/office/powerpoint/2010/main" val="15238286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scenarios when your veterinarian may be involved</a:t>
            </a:r>
            <a:r>
              <a:rPr lang="en-US" baseline="0" dirty="0" smtClean="0"/>
              <a:t> initially, and may put in a call to your farrier to seek their help in solving the problem.</a:t>
            </a:r>
            <a:endParaRPr lang="en-US" dirty="0"/>
          </a:p>
        </p:txBody>
      </p:sp>
      <p:sp>
        <p:nvSpPr>
          <p:cNvPr id="4" name="Slide Number Placeholder 3"/>
          <p:cNvSpPr>
            <a:spLocks noGrp="1"/>
          </p:cNvSpPr>
          <p:nvPr>
            <p:ph type="sldNum" sz="quarter" idx="10"/>
          </p:nvPr>
        </p:nvSpPr>
        <p:spPr/>
        <p:txBody>
          <a:bodyPr/>
          <a:lstStyle/>
          <a:p>
            <a:fld id="{B3C05A2B-DA6B-F848-9A04-0084E1C2E17D}" type="slidenum">
              <a:rPr lang="en-US" smtClean="0"/>
              <a:t>30</a:t>
            </a:fld>
            <a:endParaRPr lang="en-US"/>
          </a:p>
        </p:txBody>
      </p:sp>
    </p:spTree>
    <p:extLst>
      <p:ext uri="{BB962C8B-B14F-4D97-AF65-F5344CB8AC3E}">
        <p14:creationId xmlns:p14="http://schemas.microsoft.com/office/powerpoint/2010/main" val="15040281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these represent situations</a:t>
            </a:r>
            <a:r>
              <a:rPr lang="en-US" baseline="0" dirty="0" smtClean="0"/>
              <a:t> where a vet may have been out to see your horse and will call the farrier on your behalf to address what needs to be done to help your horse.</a:t>
            </a:r>
            <a:endParaRPr lang="en-US" dirty="0"/>
          </a:p>
        </p:txBody>
      </p:sp>
      <p:sp>
        <p:nvSpPr>
          <p:cNvPr id="4" name="Slide Number Placeholder 3"/>
          <p:cNvSpPr>
            <a:spLocks noGrp="1"/>
          </p:cNvSpPr>
          <p:nvPr>
            <p:ph type="sldNum" sz="quarter" idx="10"/>
          </p:nvPr>
        </p:nvSpPr>
        <p:spPr/>
        <p:txBody>
          <a:bodyPr/>
          <a:lstStyle/>
          <a:p>
            <a:fld id="{66AD6549-08FC-47E3-9519-1AF8635C9622}" type="slidenum">
              <a:rPr lang="en-US" smtClean="0"/>
              <a:t>31</a:t>
            </a:fld>
            <a:endParaRPr lang="en-US"/>
          </a:p>
        </p:txBody>
      </p:sp>
    </p:spTree>
    <p:extLst>
      <p:ext uri="{BB962C8B-B14F-4D97-AF65-F5344CB8AC3E}">
        <p14:creationId xmlns:p14="http://schemas.microsoft.com/office/powerpoint/2010/main" val="14256869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Foot – </a:t>
            </a:r>
            <a:r>
              <a:rPr lang="en-US" i="1" dirty="0" smtClean="0"/>
              <a:t>the hoof (capsule) and everything inside it</a:t>
            </a:r>
            <a:r>
              <a:rPr lang="en-US" dirty="0" smtClean="0"/>
              <a:t>:</a:t>
            </a:r>
          </a:p>
          <a:p>
            <a:pPr lvl="1"/>
            <a:r>
              <a:rPr lang="en-US" dirty="0" smtClean="0"/>
              <a:t>Coffin bone</a:t>
            </a:r>
          </a:p>
          <a:p>
            <a:pPr lvl="2"/>
            <a:r>
              <a:rPr lang="en-US" dirty="0" smtClean="0"/>
              <a:t>Third phalanx, P3, distal phalanx</a:t>
            </a:r>
          </a:p>
          <a:p>
            <a:pPr lvl="1"/>
            <a:r>
              <a:rPr lang="en-US" dirty="0" smtClean="0"/>
              <a:t>Navicular bone</a:t>
            </a:r>
          </a:p>
          <a:p>
            <a:pPr lvl="1"/>
            <a:r>
              <a:rPr lang="en-US" dirty="0" smtClean="0"/>
              <a:t>Short pastern bone</a:t>
            </a:r>
          </a:p>
          <a:p>
            <a:pPr lvl="2"/>
            <a:r>
              <a:rPr lang="en-US" dirty="0" smtClean="0"/>
              <a:t>Second phalanx, P2, middle phalanx</a:t>
            </a:r>
          </a:p>
          <a:p>
            <a:pPr lvl="1"/>
            <a:r>
              <a:rPr lang="en-US" dirty="0" smtClean="0"/>
              <a:t>Coffin joint</a:t>
            </a:r>
          </a:p>
          <a:p>
            <a:pPr lvl="1"/>
            <a:r>
              <a:rPr lang="en-US" dirty="0" smtClean="0"/>
              <a:t>Ligaments</a:t>
            </a:r>
          </a:p>
          <a:p>
            <a:pPr lvl="1"/>
            <a:endParaRPr lang="en-US" dirty="0" smtClean="0"/>
          </a:p>
          <a:p>
            <a:pPr lvl="1"/>
            <a:r>
              <a:rPr lang="en-US" dirty="0" smtClean="0"/>
              <a:t>Deep digital flexor tendon</a:t>
            </a:r>
          </a:p>
          <a:p>
            <a:pPr lvl="1"/>
            <a:r>
              <a:rPr lang="en-US" dirty="0" smtClean="0"/>
              <a:t>Common digital extensor tendon</a:t>
            </a:r>
          </a:p>
          <a:p>
            <a:pPr lvl="1"/>
            <a:r>
              <a:rPr lang="en-US" dirty="0" smtClean="0"/>
              <a:t>Navicular bursa</a:t>
            </a:r>
          </a:p>
          <a:p>
            <a:pPr lvl="1"/>
            <a:r>
              <a:rPr lang="en-US" dirty="0" err="1" smtClean="0"/>
              <a:t>Ungual</a:t>
            </a:r>
            <a:r>
              <a:rPr lang="en-US" dirty="0" smtClean="0"/>
              <a:t> cartilages</a:t>
            </a:r>
          </a:p>
          <a:p>
            <a:pPr lvl="1"/>
            <a:r>
              <a:rPr lang="en-US" dirty="0" smtClean="0"/>
              <a:t>Blood vessels</a:t>
            </a:r>
          </a:p>
          <a:p>
            <a:pPr lvl="1"/>
            <a:r>
              <a:rPr lang="en-US" dirty="0" smtClean="0"/>
              <a:t>Laminae </a:t>
            </a:r>
          </a:p>
          <a:p>
            <a:pPr lvl="1"/>
            <a:r>
              <a:rPr lang="en-US" dirty="0" smtClean="0"/>
              <a:t>Digital cushion</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C05A2B-DA6B-F848-9A04-0084E1C2E1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0383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Hoof – </a:t>
            </a:r>
            <a:r>
              <a:rPr lang="en-US" i="1" dirty="0" smtClean="0"/>
              <a:t>tip of the toe of ungulates, made up of </a:t>
            </a:r>
            <a:r>
              <a:rPr lang="en-US" i="1" dirty="0" err="1" smtClean="0"/>
              <a:t>keritanized</a:t>
            </a:r>
            <a:r>
              <a:rPr lang="en-US" i="1" dirty="0" smtClean="0"/>
              <a:t> (</a:t>
            </a:r>
            <a:r>
              <a:rPr lang="en-US" i="1" dirty="0" err="1" smtClean="0"/>
              <a:t>cornified</a:t>
            </a:r>
            <a:r>
              <a:rPr lang="en-US" i="1" dirty="0" smtClean="0"/>
              <a:t>) tissue </a:t>
            </a:r>
          </a:p>
          <a:p>
            <a:pPr lvl="1"/>
            <a:r>
              <a:rPr lang="en-US" dirty="0" smtClean="0"/>
              <a:t>A specialized form of skin</a:t>
            </a:r>
          </a:p>
          <a:p>
            <a:pPr lvl="2"/>
            <a:r>
              <a:rPr lang="en-US" dirty="0" smtClean="0"/>
              <a:t>Similar to our finger and toe nails</a:t>
            </a:r>
          </a:p>
          <a:p>
            <a:pPr lvl="1"/>
            <a:r>
              <a:rPr lang="en-US" dirty="0" smtClean="0"/>
              <a:t>Regions:</a:t>
            </a:r>
          </a:p>
          <a:p>
            <a:pPr lvl="2"/>
            <a:r>
              <a:rPr lang="en-US" dirty="0" smtClean="0"/>
              <a:t>Toe, quarter and heel</a:t>
            </a:r>
          </a:p>
          <a:p>
            <a:pPr lvl="2"/>
            <a:r>
              <a:rPr lang="en-US" dirty="0" smtClean="0"/>
              <a:t>Wall, white line, sole and frog</a:t>
            </a:r>
          </a:p>
          <a:p>
            <a:r>
              <a:rPr lang="en-US" dirty="0" smtClean="0"/>
              <a:t>Coronet </a:t>
            </a:r>
          </a:p>
          <a:p>
            <a:pPr lvl="1"/>
            <a:r>
              <a:rPr lang="en-US" dirty="0" smtClean="0"/>
              <a:t>Junction of the skin of the distal limb and the hoof wall</a:t>
            </a:r>
          </a:p>
          <a:p>
            <a:pPr lvl="1"/>
            <a:r>
              <a:rPr lang="en-US" dirty="0" smtClean="0"/>
              <a:t>Also known as the coronary band</a:t>
            </a:r>
          </a:p>
          <a:p>
            <a:r>
              <a:rPr lang="en-US" dirty="0" err="1" smtClean="0"/>
              <a:t>Periople</a:t>
            </a:r>
            <a:r>
              <a:rPr lang="en-US" dirty="0" smtClean="0"/>
              <a:t> </a:t>
            </a:r>
          </a:p>
          <a:p>
            <a:pPr lvl="1"/>
            <a:r>
              <a:rPr lang="en-US" dirty="0" smtClean="0"/>
              <a:t>Similar to our cuticle</a:t>
            </a:r>
          </a:p>
          <a:p>
            <a:pPr lvl="1"/>
            <a:r>
              <a:rPr lang="en-US" dirty="0" smtClean="0"/>
              <a:t>Attaches dissimilar structures </a:t>
            </a:r>
          </a:p>
          <a:p>
            <a:pPr lvl="2"/>
            <a:r>
              <a:rPr lang="en-US" dirty="0" smtClean="0"/>
              <a:t>Skin and hoof wall</a:t>
            </a:r>
          </a:p>
          <a:p>
            <a:pPr lvl="1"/>
            <a:r>
              <a:rPr lang="en-US" dirty="0" smtClean="0"/>
              <a:t>Protects the coronet</a:t>
            </a:r>
          </a:p>
          <a:p>
            <a:pPr lvl="1"/>
            <a:r>
              <a:rPr lang="en-US" dirty="0" smtClean="0"/>
              <a:t>Surrounds the very top of the hoof capsule</a:t>
            </a:r>
          </a:p>
          <a:p>
            <a:r>
              <a:rPr lang="en-US" dirty="0" smtClean="0"/>
              <a:t>Waxy/rubbery substance</a:t>
            </a:r>
          </a:p>
          <a:p>
            <a:r>
              <a:rPr lang="en-US" dirty="0" smtClean="0"/>
              <a:t>Provides some</a:t>
            </a:r>
            <a:r>
              <a:rPr lang="en-US" baseline="0" dirty="0" smtClean="0"/>
              <a:t> moisture protection to the hoof wall and often parts of it will grow down with the hoof</a:t>
            </a:r>
          </a:p>
          <a:p>
            <a:r>
              <a:rPr lang="en-US" baseline="0" dirty="0" smtClean="0"/>
              <a:t>Widens at the heel</a:t>
            </a:r>
          </a:p>
          <a:p>
            <a:r>
              <a:rPr lang="en-US" baseline="0" dirty="0" smtClean="0"/>
              <a:t>Easiest to see on moist hooves (freshly washed and trimmed)</a:t>
            </a:r>
          </a:p>
          <a:p>
            <a:pPr lvl="2"/>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C05A2B-DA6B-F848-9A04-0084E1C2E1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7388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White line is an area marking</a:t>
            </a:r>
            <a:r>
              <a:rPr lang="en-US" baseline="0" dirty="0" smtClean="0"/>
              <a:t> the meeting of the sole and the hoof wall.</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C05A2B-DA6B-F848-9A04-0084E1C2E1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3161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importance of a good hoof cannot be overemphasized.  The hoof is literally all the horse has to stand on, and is the horse’s connection to the ground.  A good hoof in the modern horse is influenced by many factors; and most of these factors are things we, as their owners and caretakers, can have significant impact on.  </a:t>
            </a:r>
          </a:p>
          <a:p>
            <a:endParaRPr lang="en-US" dirty="0"/>
          </a:p>
        </p:txBody>
      </p:sp>
      <p:sp>
        <p:nvSpPr>
          <p:cNvPr id="4" name="Slide Number Placeholder 3"/>
          <p:cNvSpPr>
            <a:spLocks noGrp="1"/>
          </p:cNvSpPr>
          <p:nvPr>
            <p:ph type="sldNum" sz="quarter" idx="10"/>
          </p:nvPr>
        </p:nvSpPr>
        <p:spPr/>
        <p:txBody>
          <a:bodyPr/>
          <a:lstStyle/>
          <a:p>
            <a:fld id="{044FF737-6EE6-4E6E-B214-3660F4DE13C2}" type="slidenum">
              <a:rPr lang="en-US" smtClean="0"/>
              <a:t>3</a:t>
            </a:fld>
            <a:endParaRPr lang="en-US"/>
          </a:p>
        </p:txBody>
      </p:sp>
    </p:spTree>
    <p:extLst>
      <p:ext uri="{BB962C8B-B14F-4D97-AF65-F5344CB8AC3E}">
        <p14:creationId xmlns:p14="http://schemas.microsoft.com/office/powerpoint/2010/main" val="10518764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as a bit</a:t>
            </a:r>
            <a:r>
              <a:rPr lang="en-US" baseline="0" dirty="0" smtClean="0"/>
              <a:t> of a recap…</a:t>
            </a:r>
            <a:endParaRPr lang="en-US" dirty="0"/>
          </a:p>
        </p:txBody>
      </p:sp>
      <p:sp>
        <p:nvSpPr>
          <p:cNvPr id="4" name="Slide Number Placeholder 3"/>
          <p:cNvSpPr>
            <a:spLocks noGrp="1"/>
          </p:cNvSpPr>
          <p:nvPr>
            <p:ph type="sldNum" sz="quarter" idx="10"/>
          </p:nvPr>
        </p:nvSpPr>
        <p:spPr/>
        <p:txBody>
          <a:bodyPr/>
          <a:lstStyle/>
          <a:p>
            <a:fld id="{044FF737-6EE6-4E6E-B214-3660F4DE13C2}" type="slidenum">
              <a:rPr lang="en-US" smtClean="0"/>
              <a:t>36</a:t>
            </a:fld>
            <a:endParaRPr lang="en-US"/>
          </a:p>
        </p:txBody>
      </p:sp>
    </p:spTree>
    <p:extLst>
      <p:ext uri="{BB962C8B-B14F-4D97-AF65-F5344CB8AC3E}">
        <p14:creationId xmlns:p14="http://schemas.microsoft.com/office/powerpoint/2010/main" val="1132129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Starting even before conception, choosing only to breed mares and stallions with sound, good quality feet is of utmost importance.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Horses</a:t>
            </a:r>
            <a:r>
              <a:rPr lang="en-US" sz="1200" kern="1200" baseline="0" dirty="0" smtClean="0">
                <a:solidFill>
                  <a:schemeClr val="tx1"/>
                </a:solidFill>
                <a:effectLst/>
                <a:latin typeface="+mn-lt"/>
                <a:ea typeface="+mn-ea"/>
                <a:cs typeface="+mn-cs"/>
              </a:rPr>
              <a:t> used in breeding programs should have hooves a</a:t>
            </a:r>
            <a:r>
              <a:rPr lang="en-US" dirty="0" smtClean="0"/>
              <a:t>ppropriate for the size and substance of</a:t>
            </a:r>
            <a:r>
              <a:rPr lang="en-US" baseline="0" dirty="0" smtClean="0"/>
              <a:t> </a:t>
            </a:r>
            <a:r>
              <a:rPr lang="en-US" dirty="0" smtClean="0"/>
              <a:t>the horse.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They</a:t>
            </a:r>
            <a:r>
              <a:rPr lang="en-US" baseline="0" dirty="0" smtClean="0"/>
              <a:t> should have good quality </a:t>
            </a:r>
            <a:r>
              <a:rPr lang="en-US" dirty="0" smtClean="0"/>
              <a:t>hoof walls.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And</a:t>
            </a:r>
            <a:r>
              <a:rPr lang="en-US" baseline="0" dirty="0" smtClean="0"/>
              <a:t> they should have n</a:t>
            </a:r>
            <a:r>
              <a:rPr lang="en-US" dirty="0" smtClean="0"/>
              <a:t>ormal anatomy;</a:t>
            </a:r>
            <a:r>
              <a:rPr lang="en-US" baseline="0" dirty="0" smtClean="0"/>
              <a:t> we should a</a:t>
            </a:r>
            <a:r>
              <a:rPr lang="en-US" dirty="0" smtClean="0"/>
              <a:t>void breeding horses with obvious club feet or other deviations.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44FF737-6EE6-4E6E-B214-3660F4DE13C2}" type="slidenum">
              <a:rPr lang="en-US" smtClean="0"/>
              <a:t>5</a:t>
            </a:fld>
            <a:endParaRPr lang="en-US"/>
          </a:p>
        </p:txBody>
      </p:sp>
    </p:spTree>
    <p:extLst>
      <p:ext uri="{BB962C8B-B14F-4D97-AF65-F5344CB8AC3E}">
        <p14:creationId xmlns:p14="http://schemas.microsoft.com/office/powerpoint/2010/main" val="3475145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a:t>
            </a:r>
            <a:r>
              <a:rPr lang="en-US" sz="1200" kern="1200" baseline="0" dirty="0" smtClean="0">
                <a:solidFill>
                  <a:schemeClr val="tx1"/>
                </a:solidFill>
                <a:effectLst/>
                <a:latin typeface="+mn-lt"/>
                <a:ea typeface="+mn-ea"/>
                <a:cs typeface="+mn-cs"/>
              </a:rPr>
              <a:t> what does this quality foot look like?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addition to having</a:t>
            </a:r>
            <a:r>
              <a:rPr lang="en-US" sz="1200" kern="1200" baseline="0" dirty="0" smtClean="0">
                <a:solidFill>
                  <a:schemeClr val="tx1"/>
                </a:solidFill>
                <a:effectLst/>
                <a:latin typeface="+mn-lt"/>
                <a:ea typeface="+mn-ea"/>
                <a:cs typeface="+mn-cs"/>
              </a:rPr>
              <a:t> a strong hoof wall, and hooves that are an appropriate size; the mark of a good quality hoof </a:t>
            </a:r>
            <a:r>
              <a:rPr lang="en-US" sz="1200" kern="1200" dirty="0" smtClean="0">
                <a:solidFill>
                  <a:schemeClr val="tx1"/>
                </a:solidFill>
                <a:effectLst/>
                <a:latin typeface="+mn-lt"/>
                <a:ea typeface="+mn-ea"/>
                <a:cs typeface="+mn-cs"/>
              </a:rPr>
              <a:t>is </a:t>
            </a:r>
            <a:r>
              <a:rPr lang="en-US" sz="1200" kern="1200" dirty="0" smtClean="0">
                <a:solidFill>
                  <a:schemeClr val="tx1"/>
                </a:solidFill>
                <a:effectLst/>
                <a:latin typeface="+mn-lt"/>
                <a:ea typeface="+mn-ea"/>
                <a:cs typeface="+mn-cs"/>
              </a:rPr>
              <a:t>naturally well-balanced with </a:t>
            </a:r>
            <a:r>
              <a:rPr lang="en-US" sz="1200" kern="1200" dirty="0" smtClean="0">
                <a:solidFill>
                  <a:schemeClr val="tx1"/>
                </a:solidFill>
                <a:effectLst/>
                <a:latin typeface="+mn-lt"/>
                <a:ea typeface="+mn-ea"/>
                <a:cs typeface="+mn-cs"/>
              </a:rPr>
              <a:t>appropriate angles, </a:t>
            </a:r>
            <a:r>
              <a:rPr lang="en-US" sz="1200" kern="1200" dirty="0" smtClean="0">
                <a:solidFill>
                  <a:schemeClr val="tx1"/>
                </a:solidFill>
                <a:effectLst/>
                <a:latin typeface="+mn-lt"/>
                <a:ea typeface="+mn-ea"/>
                <a:cs typeface="+mn-cs"/>
              </a:rPr>
              <a:t>a tight white line, </a:t>
            </a:r>
            <a:r>
              <a:rPr lang="en-US" sz="1200" kern="1200" dirty="0" smtClean="0">
                <a:solidFill>
                  <a:schemeClr val="tx1"/>
                </a:solidFill>
                <a:effectLst/>
                <a:latin typeface="+mn-lt"/>
                <a:ea typeface="+mn-ea"/>
                <a:cs typeface="+mn-cs"/>
              </a:rPr>
              <a:t>a smooth sole, and </a:t>
            </a:r>
            <a:r>
              <a:rPr lang="en-US" sz="1200" kern="1200" dirty="0" smtClean="0">
                <a:solidFill>
                  <a:schemeClr val="tx1"/>
                </a:solidFill>
                <a:effectLst/>
                <a:latin typeface="+mn-lt"/>
                <a:ea typeface="+mn-ea"/>
                <a:cs typeface="+mn-cs"/>
              </a:rPr>
              <a:t>a large, healthy frog</a:t>
            </a:r>
            <a:r>
              <a:rPr lang="en-US" sz="1200" kern="1200" dirty="0" smtClean="0">
                <a:solidFill>
                  <a:schemeClr val="tx1"/>
                </a:solidFill>
                <a:effectLst/>
                <a:latin typeface="+mn-lt"/>
                <a:ea typeface="+mn-ea"/>
                <a:cs typeface="+mn-cs"/>
              </a:rPr>
              <a:t>.  Hoof wall angles will vary somewhat with breed, size of the horse, and other conformational angles, such as the pastern axis.  Start</a:t>
            </a:r>
            <a:r>
              <a:rPr lang="en-US" sz="1200" kern="1200" baseline="0" dirty="0" smtClean="0">
                <a:solidFill>
                  <a:schemeClr val="tx1"/>
                </a:solidFill>
                <a:effectLst/>
                <a:latin typeface="+mn-lt"/>
                <a:ea typeface="+mn-ea"/>
                <a:cs typeface="+mn-cs"/>
              </a:rPr>
              <a:t> critically assessing every horse you look at – what do you like about their foot?  What don’t you like?  And why do you or don’t you like something about it?  This will help you develop your eye for a good quality foot, and will help you to be more critical when you are thinking about purchasing or breeding a horse.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44FF737-6EE6-4E6E-B214-3660F4DE13C2}" type="slidenum">
              <a:rPr lang="en-US" smtClean="0"/>
              <a:t>6</a:t>
            </a:fld>
            <a:endParaRPr lang="en-US"/>
          </a:p>
        </p:txBody>
      </p:sp>
    </p:spTree>
    <p:extLst>
      <p:ext uri="{BB962C8B-B14F-4D97-AF65-F5344CB8AC3E}">
        <p14:creationId xmlns:p14="http://schemas.microsoft.com/office/powerpoint/2010/main" val="3138011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this is true throughout the horse’s life, but again needs to be considered even before birth,</a:t>
            </a:r>
            <a:r>
              <a:rPr lang="en-US" sz="1200" kern="1200" baseline="0" dirty="0" smtClean="0">
                <a:solidFill>
                  <a:schemeClr val="tx1"/>
                </a:solidFill>
                <a:effectLst/>
                <a:latin typeface="+mn-lt"/>
                <a:ea typeface="+mn-ea"/>
                <a:cs typeface="+mn-cs"/>
              </a:rPr>
              <a:t> in that a</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well-balanced diet for the mare during pregnancy, with appropriate minerals and vitamins, will likely contribute to a good quality foot in the yet-to-be-born foal.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recommend consulting</a:t>
            </a:r>
            <a:r>
              <a:rPr lang="en-US" sz="1200" kern="1200" baseline="0" dirty="0" smtClean="0">
                <a:solidFill>
                  <a:schemeClr val="tx1"/>
                </a:solidFill>
                <a:effectLst/>
                <a:latin typeface="+mn-lt"/>
                <a:ea typeface="+mn-ea"/>
                <a:cs typeface="+mn-cs"/>
              </a:rPr>
              <a:t> with an equine nutritionist for specific diet recommendations.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4FF737-6EE6-4E6E-B214-3660F4DE13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818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Once the foal is born, early assessment, and if needed, treatment, by a skilled farrier is a necessity.  Ideally, every foal should see a farrier by the time they are 1 month old; if there are obvious abnormalities, such as angular limb deformities, a visit by the farrier should happen much sooner, as a skilled farrier can shape the foot the help correct these types of limb abnormalities.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4FF737-6EE6-4E6E-B214-3660F4DE13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132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make life easier on our farrier friends, and on your foal, training of the foal to accept the farrier and the types of things he or she will do should </a:t>
            </a:r>
            <a:r>
              <a:rPr lang="en-US" sz="1200" kern="1200" dirty="0" smtClean="0">
                <a:solidFill>
                  <a:schemeClr val="tx1"/>
                </a:solidFill>
                <a:effectLst/>
                <a:latin typeface="+mn-lt"/>
                <a:ea typeface="+mn-ea"/>
                <a:cs typeface="+mn-cs"/>
              </a:rPr>
              <a:t>also</a:t>
            </a:r>
            <a:r>
              <a:rPr lang="en-US" sz="1200" kern="1200" baseline="0" dirty="0" smtClean="0">
                <a:solidFill>
                  <a:schemeClr val="tx1"/>
                </a:solidFill>
                <a:effectLst/>
                <a:latin typeface="+mn-lt"/>
                <a:ea typeface="+mn-ea"/>
                <a:cs typeface="+mn-cs"/>
              </a:rPr>
              <a:t> be started </a:t>
            </a:r>
            <a:r>
              <a:rPr lang="en-US" sz="1200" kern="1200" dirty="0" smtClean="0">
                <a:solidFill>
                  <a:schemeClr val="tx1"/>
                </a:solidFill>
                <a:effectLst/>
                <a:latin typeface="+mn-lt"/>
                <a:ea typeface="+mn-ea"/>
                <a:cs typeface="+mn-cs"/>
              </a:rPr>
              <a:t>early </a:t>
            </a:r>
            <a:r>
              <a:rPr lang="en-US" sz="1200" kern="1200" dirty="0" smtClean="0">
                <a:solidFill>
                  <a:schemeClr val="tx1"/>
                </a:solidFill>
                <a:effectLst/>
                <a:latin typeface="+mn-lt"/>
                <a:ea typeface="+mn-ea"/>
                <a:cs typeface="+mn-cs"/>
              </a:rPr>
              <a:t>in life.  Handle your foal’s limbs and feet regularly, using positive reinforcement when they do what you want them to, and are well behaved.  Start slow, don’t make lessons too long, and make sure to end on a positive note (when possible).  As your foal learns to accept regular handling of the feet, increase the level of complexity – tap and scrape on their hoof with a pick to replicate some of the sensations </a:t>
            </a:r>
            <a:r>
              <a:rPr lang="en-US" sz="1200" kern="1200" dirty="0" smtClean="0">
                <a:solidFill>
                  <a:schemeClr val="tx1"/>
                </a:solidFill>
                <a:effectLst/>
                <a:latin typeface="+mn-lt"/>
                <a:ea typeface="+mn-ea"/>
                <a:cs typeface="+mn-cs"/>
              </a:rPr>
              <a:t>(and noises)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they </a:t>
            </a:r>
            <a:r>
              <a:rPr lang="en-US" sz="1200" kern="1200" dirty="0" smtClean="0">
                <a:solidFill>
                  <a:schemeClr val="tx1"/>
                </a:solidFill>
                <a:effectLst/>
                <a:latin typeface="+mn-lt"/>
                <a:ea typeface="+mn-ea"/>
                <a:cs typeface="+mn-cs"/>
              </a:rPr>
              <a:t>may experience with the farrier later in life.  Increase the time you expect your foal to keep their foot up off the ground, willingly allowing you to hold it.  Swing a leg over and get in the farrier position, so that the foal has practice with that as well.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4FF737-6EE6-4E6E-B214-3660F4DE13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544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 we’re already aware of the importance of the horse’s hoof, and we’re starting to know some of the influences we can have on hoof health, but how do we take care of our</a:t>
            </a:r>
            <a:r>
              <a:rPr lang="en-US" baseline="0" dirty="0" smtClean="0"/>
              <a:t> horse’s hooves?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effectLst>
                  <a:outerShdw blurRad="38100" dist="38100" dir="2700000" algn="tl">
                    <a:srgbClr val="000000">
                      <a:alpha val="43137"/>
                    </a:srgbClr>
                  </a:outerShdw>
                </a:effectLst>
              </a:rPr>
              <a:t>Create drainage,</a:t>
            </a:r>
            <a:r>
              <a:rPr lang="en-US" baseline="0" dirty="0" smtClean="0">
                <a:effectLst>
                  <a:outerShdw blurRad="38100" dist="38100" dir="2700000" algn="tl">
                    <a:srgbClr val="000000">
                      <a:alpha val="43137"/>
                    </a:srgbClr>
                  </a:outerShdw>
                </a:effectLst>
              </a:rPr>
              <a:t> avoid letting </a:t>
            </a:r>
            <a:r>
              <a:rPr lang="en-US" dirty="0" smtClean="0">
                <a:effectLst>
                  <a:outerShdw blurRad="38100" dist="38100" dir="2700000" algn="tl">
                    <a:srgbClr val="000000">
                      <a:alpha val="43137"/>
                    </a:srgbClr>
                  </a:outerShdw>
                </a:effectLst>
              </a:rPr>
              <a:t>manure accumulate,</a:t>
            </a:r>
            <a:r>
              <a:rPr lang="en-US" baseline="0" dirty="0" smtClean="0">
                <a:effectLst>
                  <a:outerShdw blurRad="38100" dist="38100" dir="2700000" algn="tl">
                    <a:srgbClr val="000000">
                      <a:alpha val="43137"/>
                    </a:srgbClr>
                  </a:outerShdw>
                </a:effectLst>
              </a:rPr>
              <a:t> a</a:t>
            </a:r>
            <a:r>
              <a:rPr lang="en-US" dirty="0" smtClean="0">
                <a:effectLst>
                  <a:outerShdw blurRad="38100" dist="38100" dir="2700000" algn="tl">
                    <a:srgbClr val="000000">
                      <a:alpha val="43137"/>
                    </a:srgbClr>
                  </a:outerShdw>
                </a:effectLst>
              </a:rPr>
              <a:t>void mud if possible,</a:t>
            </a:r>
            <a:r>
              <a:rPr lang="en-US" baseline="0" dirty="0" smtClean="0">
                <a:effectLst>
                  <a:outerShdw blurRad="38100" dist="38100" dir="2700000" algn="tl">
                    <a:srgbClr val="000000">
                      <a:alpha val="43137"/>
                    </a:srgbClr>
                  </a:outerShdw>
                </a:effectLst>
              </a:rPr>
              <a:t> and </a:t>
            </a:r>
            <a:r>
              <a:rPr lang="en-US" dirty="0" smtClean="0">
                <a:effectLst>
                  <a:outerShdw blurRad="38100" dist="38100" dir="2700000" algn="tl">
                    <a:srgbClr val="000000">
                      <a:alpha val="43137"/>
                    </a:srgbClr>
                  </a:outerShdw>
                </a:effectLst>
              </a:rPr>
              <a:t>create dry areas if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Dry areas can</a:t>
            </a:r>
            <a:r>
              <a:rPr lang="en-US" baseline="0" dirty="0" smtClean="0"/>
              <a:t> be created by making drainage areas or ditches, laying down gravel or even bedding, or by creating a built up area within the horse’s corral or pen.</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44FF737-6EE6-4E6E-B214-3660F4DE13C2}" type="slidenum">
              <a:rPr lang="en-US" smtClean="0"/>
              <a:t>11</a:t>
            </a:fld>
            <a:endParaRPr lang="en-US"/>
          </a:p>
        </p:txBody>
      </p:sp>
    </p:spTree>
    <p:extLst>
      <p:ext uri="{BB962C8B-B14F-4D97-AF65-F5344CB8AC3E}">
        <p14:creationId xmlns:p14="http://schemas.microsoft.com/office/powerpoint/2010/main" val="5838852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9" descr="lower_img_Cove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80513" cy="363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a:spLocks noChangeArrowheads="1"/>
          </p:cNvSpPr>
          <p:nvPr userDrawn="1"/>
        </p:nvSpPr>
        <p:spPr bwMode="auto">
          <a:xfrm>
            <a:off x="8494714" y="5318125"/>
            <a:ext cx="184731" cy="369332"/>
          </a:xfrm>
          <a:prstGeom prst="rect">
            <a:avLst/>
          </a:prstGeom>
          <a:noFill/>
          <a:ln w="9525">
            <a:noFill/>
            <a:miter lim="800000"/>
            <a:headEnd/>
            <a:tailEnd/>
          </a:ln>
          <a:effectLst/>
        </p:spPr>
        <p:txBody>
          <a:bodyPr wrap="none">
            <a:spAutoFit/>
          </a:bodyPr>
          <a:lstStyle/>
          <a:p>
            <a:pPr defTabSz="685800" eaLnBrk="0" fontAlgn="base" hangingPunct="0">
              <a:spcBef>
                <a:spcPct val="0"/>
              </a:spcBef>
              <a:spcAft>
                <a:spcPct val="0"/>
              </a:spcAft>
              <a:defRPr/>
            </a:pPr>
            <a:endParaRPr lang="en-US" sz="1800">
              <a:solidFill>
                <a:srgbClr val="000000"/>
              </a:solidFill>
              <a:latin typeface="Times" charset="0"/>
              <a:ea typeface="ＭＳ Ｐゴシック" charset="0"/>
            </a:endParaRPr>
          </a:p>
        </p:txBody>
      </p:sp>
      <p:pic>
        <p:nvPicPr>
          <p:cNvPr id="6" name="Picture 11" descr="Usask-Logo-70K.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010400" y="1676402"/>
            <a:ext cx="1828800"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ctrTitle"/>
          </p:nvPr>
        </p:nvSpPr>
        <p:spPr>
          <a:xfrm>
            <a:off x="762000" y="2362200"/>
            <a:ext cx="8027988" cy="990600"/>
          </a:xfrm>
          <a:effectLst/>
        </p:spPr>
        <p:txBody>
          <a:bodyPr/>
          <a:lstStyle>
            <a:lvl1pPr algn="l">
              <a:defRPr sz="3600" b="1" i="0">
                <a:solidFill>
                  <a:schemeClr val="accent4">
                    <a:lumMod val="65000"/>
                    <a:lumOff val="35000"/>
                  </a:schemeClr>
                </a:solidFill>
                <a:latin typeface="Calibri"/>
                <a:cs typeface="Calibri"/>
              </a:defRPr>
            </a:lvl1pPr>
          </a:lstStyle>
          <a:p>
            <a:r>
              <a:rPr lang="en-CA" dirty="0"/>
              <a:t>Click to edit Master title style</a:t>
            </a:r>
          </a:p>
        </p:txBody>
      </p:sp>
      <p:sp>
        <p:nvSpPr>
          <p:cNvPr id="6148" name="Rectangle 4"/>
          <p:cNvSpPr>
            <a:spLocks noGrp="1" noChangeArrowheads="1"/>
          </p:cNvSpPr>
          <p:nvPr>
            <p:ph type="subTitle" idx="1"/>
          </p:nvPr>
        </p:nvSpPr>
        <p:spPr>
          <a:xfrm>
            <a:off x="762000" y="3200400"/>
            <a:ext cx="8032750" cy="685800"/>
          </a:xfrm>
          <a:effectLst/>
        </p:spPr>
        <p:txBody>
          <a:bodyPr/>
          <a:lstStyle>
            <a:lvl1pPr marL="0" indent="0" algn="l">
              <a:buFont typeface="Wingdings" pitchFamily="-108" charset="2"/>
              <a:buNone/>
              <a:defRPr sz="1800">
                <a:solidFill>
                  <a:schemeClr val="tx1"/>
                </a:solidFill>
                <a:latin typeface="Calibri"/>
                <a:cs typeface="Calibri"/>
              </a:defRPr>
            </a:lvl1pPr>
          </a:lstStyle>
          <a:p>
            <a:r>
              <a:rPr lang="en-CA" dirty="0"/>
              <a:t>Click to edit Master subtitle style</a:t>
            </a:r>
          </a:p>
        </p:txBody>
      </p:sp>
    </p:spTree>
    <p:extLst>
      <p:ext uri="{BB962C8B-B14F-4D97-AF65-F5344CB8AC3E}">
        <p14:creationId xmlns:p14="http://schemas.microsoft.com/office/powerpoint/2010/main" val="1802255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64721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08801" y="1066800"/>
            <a:ext cx="1946275" cy="5181600"/>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1066800" y="1066800"/>
            <a:ext cx="5689600" cy="51816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550827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a:xfrm>
            <a:off x="228601" y="1600200"/>
            <a:ext cx="8550275" cy="4495800"/>
          </a:xfrm>
        </p:spPr>
        <p:txBody>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Tree>
    <p:extLst>
      <p:ext uri="{BB962C8B-B14F-4D97-AF65-F5344CB8AC3E}">
        <p14:creationId xmlns:p14="http://schemas.microsoft.com/office/powerpoint/2010/main" val="2628459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CA" smtClean="0"/>
              <a:t>Click to edit Master text styles</a:t>
            </a:r>
          </a:p>
        </p:txBody>
      </p:sp>
    </p:spTree>
    <p:extLst>
      <p:ext uri="{BB962C8B-B14F-4D97-AF65-F5344CB8AC3E}">
        <p14:creationId xmlns:p14="http://schemas.microsoft.com/office/powerpoint/2010/main" val="1911076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1662" y="1524000"/>
            <a:ext cx="3817938" cy="4495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495800" y="1524000"/>
            <a:ext cx="3810000" cy="4495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itle 1"/>
          <p:cNvSpPr>
            <a:spLocks noGrp="1"/>
          </p:cNvSpPr>
          <p:nvPr>
            <p:ph type="title"/>
          </p:nvPr>
        </p:nvSpPr>
        <p:spPr>
          <a:xfrm>
            <a:off x="457200" y="609600"/>
            <a:ext cx="8229600" cy="685800"/>
          </a:xfrm>
        </p:spPr>
        <p:txBody>
          <a:bodyPr/>
          <a:lstStyle>
            <a:lvl1pPr>
              <a:defRPr/>
            </a:lvl1pPr>
          </a:lstStyle>
          <a:p>
            <a:r>
              <a:rPr lang="en-CA" smtClean="0"/>
              <a:t>Click to edit Master title style</a:t>
            </a:r>
            <a:endParaRPr lang="en-US"/>
          </a:p>
        </p:txBody>
      </p:sp>
    </p:spTree>
    <p:extLst>
      <p:ext uri="{BB962C8B-B14F-4D97-AF65-F5344CB8AC3E}">
        <p14:creationId xmlns:p14="http://schemas.microsoft.com/office/powerpoint/2010/main" val="2926244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685800"/>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428750"/>
            <a:ext cx="4040188" cy="47625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CA" dirty="0" smtClean="0"/>
              <a:t>Click to edit Master text styles</a:t>
            </a:r>
          </a:p>
        </p:txBody>
      </p:sp>
      <p:sp>
        <p:nvSpPr>
          <p:cNvPr id="4" name="Content Placeholder 3"/>
          <p:cNvSpPr>
            <a:spLocks noGrp="1"/>
          </p:cNvSpPr>
          <p:nvPr>
            <p:ph sz="half" idx="2"/>
          </p:nvPr>
        </p:nvSpPr>
        <p:spPr>
          <a:xfrm>
            <a:off x="457200" y="1905000"/>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6" y="1428750"/>
            <a:ext cx="4041775" cy="47625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CA" dirty="0" smtClean="0"/>
              <a:t>Click to edit Master text styles</a:t>
            </a:r>
          </a:p>
        </p:txBody>
      </p:sp>
      <p:sp>
        <p:nvSpPr>
          <p:cNvPr id="6" name="Content Placeholder 5"/>
          <p:cNvSpPr>
            <a:spLocks noGrp="1"/>
          </p:cNvSpPr>
          <p:nvPr>
            <p:ph sz="quarter" idx="4"/>
          </p:nvPr>
        </p:nvSpPr>
        <p:spPr>
          <a:xfrm>
            <a:off x="4645026" y="1916112"/>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452607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Tree>
    <p:extLst>
      <p:ext uri="{BB962C8B-B14F-4D97-AF65-F5344CB8AC3E}">
        <p14:creationId xmlns:p14="http://schemas.microsoft.com/office/powerpoint/2010/main" val="1545689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643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762000"/>
            <a:ext cx="3008313" cy="914400"/>
          </a:xfrm>
        </p:spPr>
        <p:txBody>
          <a:bodyPr anchor="b"/>
          <a:lstStyle>
            <a:lvl1pPr algn="l">
              <a:defRPr sz="1500" b="1"/>
            </a:lvl1pPr>
          </a:lstStyle>
          <a:p>
            <a:r>
              <a:rPr lang="en-CA" dirty="0" smtClean="0"/>
              <a:t>Click to edit Master title style</a:t>
            </a:r>
            <a:endParaRPr lang="en-US" dirty="0"/>
          </a:p>
        </p:txBody>
      </p:sp>
      <p:sp>
        <p:nvSpPr>
          <p:cNvPr id="3" name="Content Placeholder 2"/>
          <p:cNvSpPr>
            <a:spLocks noGrp="1"/>
          </p:cNvSpPr>
          <p:nvPr>
            <p:ph idx="1"/>
          </p:nvPr>
        </p:nvSpPr>
        <p:spPr>
          <a:xfrm>
            <a:off x="3575050" y="762002"/>
            <a:ext cx="5111750" cy="536416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1" y="1676402"/>
            <a:ext cx="3008313" cy="44497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CA" smtClean="0"/>
              <a:t>Click to edit Master text styles</a:t>
            </a:r>
          </a:p>
        </p:txBody>
      </p:sp>
    </p:spTree>
    <p:extLst>
      <p:ext uri="{BB962C8B-B14F-4D97-AF65-F5344CB8AC3E}">
        <p14:creationId xmlns:p14="http://schemas.microsoft.com/office/powerpoint/2010/main" val="3980381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CA" smtClean="0"/>
              <a:t>Click to edit Master text styles</a:t>
            </a:r>
          </a:p>
        </p:txBody>
      </p:sp>
    </p:spTree>
    <p:extLst>
      <p:ext uri="{BB962C8B-B14F-4D97-AF65-F5344CB8AC3E}">
        <p14:creationId xmlns:p14="http://schemas.microsoft.com/office/powerpoint/2010/main" val="172494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t="-5000" b="-5000"/>
          </a:stretch>
        </a:blipFill>
        <a:effectLst/>
      </p:bgPr>
    </p:bg>
    <p:spTree>
      <p:nvGrpSpPr>
        <p:cNvPr id="1" name=""/>
        <p:cNvGrpSpPr/>
        <p:nvPr/>
      </p:nvGrpSpPr>
      <p:grpSpPr>
        <a:xfrm>
          <a:off x="0" y="0"/>
          <a:ext cx="0" cy="0"/>
          <a:chOff x="0" y="0"/>
          <a:chExt cx="0" cy="0"/>
        </a:xfrm>
      </p:grpSpPr>
      <p:pic>
        <p:nvPicPr>
          <p:cNvPr id="1026" name="Picture 8" descr="lower_img_Blank.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 y="5743575"/>
            <a:ext cx="9180513" cy="1119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7" name="Picture 7" descr="upper_img_Blank.jp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 y="0"/>
            <a:ext cx="916146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228601" y="838200"/>
            <a:ext cx="8550275"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9" name="Rectangle 3"/>
          <p:cNvSpPr>
            <a:spLocks noGrp="1" noChangeArrowheads="1"/>
          </p:cNvSpPr>
          <p:nvPr>
            <p:ph type="body" idx="1"/>
          </p:nvPr>
        </p:nvSpPr>
        <p:spPr bwMode="auto">
          <a:xfrm>
            <a:off x="228601" y="1600200"/>
            <a:ext cx="85502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txBox="1">
            <a:spLocks noChangeArrowheads="1"/>
          </p:cNvSpPr>
          <p:nvPr userDrawn="1"/>
        </p:nvSpPr>
        <p:spPr bwMode="auto">
          <a:xfrm>
            <a:off x="3505201" y="6011863"/>
            <a:ext cx="5349875" cy="228600"/>
          </a:xfrm>
          <a:prstGeom prst="rect">
            <a:avLst/>
          </a:prstGeom>
          <a:noFill/>
          <a:ln w="9525">
            <a:noFill/>
            <a:miter lim="800000"/>
            <a:headEnd/>
            <a:tailEnd/>
          </a:ln>
        </p:spPr>
        <p:txBody>
          <a:bodyPr anchor="ctr"/>
          <a:lstStyle/>
          <a:p>
            <a:pPr algn="r" defTabSz="685800" eaLnBrk="0" fontAlgn="base" hangingPunct="0">
              <a:spcBef>
                <a:spcPct val="0"/>
              </a:spcBef>
              <a:spcAft>
                <a:spcPct val="0"/>
              </a:spcAft>
              <a:defRPr/>
            </a:pPr>
            <a:r>
              <a:rPr lang="en-US" sz="1500" dirty="0" err="1">
                <a:solidFill>
                  <a:srgbClr val="FFFFFF"/>
                </a:solidFill>
                <a:latin typeface="Calibri" charset="0"/>
                <a:ea typeface="Calibri" charset="0"/>
                <a:cs typeface="Calibri" charset="0"/>
              </a:rPr>
              <a:t>www.usask.ca</a:t>
            </a:r>
            <a:endParaRPr lang="en-US" sz="1500" dirty="0">
              <a:solidFill>
                <a:srgbClr val="FFFFFF"/>
              </a:solidFill>
              <a:latin typeface="Calibri" charset="0"/>
              <a:ea typeface="Calibri" charset="0"/>
              <a:cs typeface="Calibri" charset="0"/>
            </a:endParaRPr>
          </a:p>
        </p:txBody>
      </p:sp>
      <p:pic>
        <p:nvPicPr>
          <p:cNvPr id="1031" name="Picture 13" descr="Usask-Logo-70K.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28600" y="198438"/>
            <a:ext cx="1676400"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38579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3300">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3300">
          <a:solidFill>
            <a:srgbClr val="595959"/>
          </a:solidFill>
          <a:latin typeface="Calibri"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3300">
          <a:solidFill>
            <a:srgbClr val="595959"/>
          </a:solidFill>
          <a:latin typeface="Calibri"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3300">
          <a:solidFill>
            <a:srgbClr val="595959"/>
          </a:solidFill>
          <a:latin typeface="Calibri"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3300">
          <a:solidFill>
            <a:srgbClr val="595959"/>
          </a:solidFill>
          <a:latin typeface="Calibri" pitchFamily="-108" charset="0"/>
          <a:ea typeface="ＭＳ Ｐゴシック" pitchFamily="-108" charset="-128"/>
          <a:cs typeface="ＭＳ Ｐゴシック" pitchFamily="-108" charset="-128"/>
        </a:defRPr>
      </a:lvl5pPr>
      <a:lvl6pPr marL="342900" algn="l" rtl="0" fontAlgn="base">
        <a:spcBef>
          <a:spcPct val="0"/>
        </a:spcBef>
        <a:spcAft>
          <a:spcPct val="0"/>
        </a:spcAft>
        <a:defRPr sz="2400" b="1">
          <a:solidFill>
            <a:srgbClr val="FFFFFF"/>
          </a:solidFill>
          <a:latin typeface="Arial Black" pitchFamily="-108" charset="0"/>
        </a:defRPr>
      </a:lvl6pPr>
      <a:lvl7pPr marL="685800" algn="l" rtl="0" fontAlgn="base">
        <a:spcBef>
          <a:spcPct val="0"/>
        </a:spcBef>
        <a:spcAft>
          <a:spcPct val="0"/>
        </a:spcAft>
        <a:defRPr sz="2400" b="1">
          <a:solidFill>
            <a:srgbClr val="FFFFFF"/>
          </a:solidFill>
          <a:latin typeface="Arial Black" pitchFamily="-108" charset="0"/>
        </a:defRPr>
      </a:lvl7pPr>
      <a:lvl8pPr marL="1028700" algn="l" rtl="0" fontAlgn="base">
        <a:spcBef>
          <a:spcPct val="0"/>
        </a:spcBef>
        <a:spcAft>
          <a:spcPct val="0"/>
        </a:spcAft>
        <a:defRPr sz="2400" b="1">
          <a:solidFill>
            <a:srgbClr val="FFFFFF"/>
          </a:solidFill>
          <a:latin typeface="Arial Black" pitchFamily="-108" charset="0"/>
        </a:defRPr>
      </a:lvl8pPr>
      <a:lvl9pPr marL="1371600" algn="l" rtl="0" fontAlgn="base">
        <a:spcBef>
          <a:spcPct val="0"/>
        </a:spcBef>
        <a:spcAft>
          <a:spcPct val="0"/>
        </a:spcAft>
        <a:defRPr sz="2400" b="1">
          <a:solidFill>
            <a:srgbClr val="FFFFFF"/>
          </a:solidFill>
          <a:latin typeface="Arial Black" pitchFamily="-108" charset="0"/>
        </a:defRPr>
      </a:lvl9pPr>
    </p:titleStyle>
    <p:bodyStyle>
      <a:lvl1pPr marL="202406" indent="-202406" algn="l" rtl="0" eaLnBrk="0" fontAlgn="base" hangingPunct="0">
        <a:spcBef>
          <a:spcPct val="20000"/>
        </a:spcBef>
        <a:spcAft>
          <a:spcPct val="0"/>
        </a:spcAft>
        <a:buSzPct val="75000"/>
        <a:buFont typeface="Wingdings" charset="0"/>
        <a:buChar char="§"/>
        <a:defRPr sz="2400">
          <a:solidFill>
            <a:srgbClr val="000000"/>
          </a:solidFill>
          <a:latin typeface="Calibri"/>
          <a:ea typeface="ＭＳ Ｐゴシック" pitchFamily="-108" charset="-128"/>
          <a:cs typeface="Calibri"/>
        </a:defRPr>
      </a:lvl1pPr>
      <a:lvl2pPr marL="685800" indent="-342900" algn="l" rtl="0" eaLnBrk="0" fontAlgn="base" hangingPunct="0">
        <a:spcBef>
          <a:spcPct val="20000"/>
        </a:spcBef>
        <a:spcAft>
          <a:spcPct val="0"/>
        </a:spcAft>
        <a:buClrTx/>
        <a:buSzPct val="100000"/>
        <a:buFont typeface="Arial"/>
        <a:buChar char="•"/>
        <a:defRPr sz="2100">
          <a:solidFill>
            <a:srgbClr val="000000"/>
          </a:solidFill>
          <a:latin typeface="Calibri"/>
          <a:ea typeface="ＭＳ Ｐゴシック" pitchFamily="-108" charset="-128"/>
          <a:cs typeface="Calibri"/>
        </a:defRPr>
      </a:lvl2pPr>
      <a:lvl3pPr marL="1028700" indent="-342900" algn="l" rtl="0" eaLnBrk="0" fontAlgn="base" hangingPunct="0">
        <a:spcBef>
          <a:spcPct val="20000"/>
        </a:spcBef>
        <a:spcAft>
          <a:spcPct val="0"/>
        </a:spcAft>
        <a:buClrTx/>
        <a:buSzPct val="100000"/>
        <a:buFont typeface="Arial"/>
        <a:buChar char="•"/>
        <a:defRPr sz="1800">
          <a:solidFill>
            <a:srgbClr val="000000"/>
          </a:solidFill>
          <a:latin typeface="Calibri"/>
          <a:ea typeface="ＭＳ Ｐゴシック" pitchFamily="-108" charset="-128"/>
          <a:cs typeface="Calibri"/>
        </a:defRPr>
      </a:lvl3pPr>
      <a:lvl4pPr marL="1314450" indent="-285750" algn="l" rtl="0" eaLnBrk="0" fontAlgn="base" hangingPunct="0">
        <a:spcBef>
          <a:spcPct val="20000"/>
        </a:spcBef>
        <a:spcAft>
          <a:spcPct val="0"/>
        </a:spcAft>
        <a:buClrTx/>
        <a:buSzPct val="100000"/>
        <a:buFont typeface="Arial"/>
        <a:buChar char="•"/>
        <a:defRPr sz="1500">
          <a:solidFill>
            <a:srgbClr val="000000"/>
          </a:solidFill>
          <a:latin typeface="Calibri"/>
          <a:ea typeface="ＭＳ Ｐゴシック" pitchFamily="-108" charset="-128"/>
          <a:cs typeface="Calibri"/>
        </a:defRPr>
      </a:lvl4pPr>
      <a:lvl5pPr marL="1657350" indent="-285750" algn="l" rtl="0" eaLnBrk="0" fontAlgn="base" hangingPunct="0">
        <a:spcBef>
          <a:spcPct val="20000"/>
        </a:spcBef>
        <a:spcAft>
          <a:spcPct val="0"/>
        </a:spcAft>
        <a:buClrTx/>
        <a:buSzPct val="100000"/>
        <a:buFont typeface="Arial"/>
        <a:buChar char="•"/>
        <a:defRPr sz="1350">
          <a:solidFill>
            <a:srgbClr val="000000"/>
          </a:solidFill>
          <a:latin typeface="Calibri"/>
          <a:ea typeface="ＭＳ Ｐゴシック" pitchFamily="-108" charset="-128"/>
          <a:cs typeface="Calibri"/>
        </a:defRPr>
      </a:lvl5pPr>
      <a:lvl6pPr marL="2000250" indent="-285750" algn="l" rtl="0" fontAlgn="base">
        <a:spcBef>
          <a:spcPct val="20000"/>
        </a:spcBef>
        <a:spcAft>
          <a:spcPct val="0"/>
        </a:spcAft>
        <a:buFont typeface="Times" pitchFamily="-108" charset="0"/>
        <a:buChar char="•"/>
        <a:defRPr sz="1500">
          <a:solidFill>
            <a:srgbClr val="FFFFFF"/>
          </a:solidFill>
          <a:latin typeface="Georgia" pitchFamily="-108" charset="0"/>
          <a:ea typeface="ＭＳ Ｐゴシック" pitchFamily="-108" charset="-128"/>
        </a:defRPr>
      </a:lvl6pPr>
      <a:lvl7pPr marL="2343150" indent="-285750" algn="l" rtl="0" fontAlgn="base">
        <a:spcBef>
          <a:spcPct val="20000"/>
        </a:spcBef>
        <a:spcAft>
          <a:spcPct val="0"/>
        </a:spcAft>
        <a:buFont typeface="Times" pitchFamily="-108" charset="0"/>
        <a:buChar char="•"/>
        <a:defRPr sz="1500">
          <a:solidFill>
            <a:srgbClr val="FFFFFF"/>
          </a:solidFill>
          <a:latin typeface="Georgia" pitchFamily="-108" charset="0"/>
          <a:ea typeface="ＭＳ Ｐゴシック" pitchFamily="-108" charset="-128"/>
        </a:defRPr>
      </a:lvl7pPr>
      <a:lvl8pPr marL="2686050" indent="-285750" algn="l" rtl="0" fontAlgn="base">
        <a:spcBef>
          <a:spcPct val="20000"/>
        </a:spcBef>
        <a:spcAft>
          <a:spcPct val="0"/>
        </a:spcAft>
        <a:buFont typeface="Times" pitchFamily="-108" charset="0"/>
        <a:buChar char="•"/>
        <a:defRPr sz="1500">
          <a:solidFill>
            <a:srgbClr val="FFFFFF"/>
          </a:solidFill>
          <a:latin typeface="Georgia" pitchFamily="-108" charset="0"/>
          <a:ea typeface="ＭＳ Ｐゴシック" pitchFamily="-108" charset="-128"/>
        </a:defRPr>
      </a:lvl8pPr>
      <a:lvl9pPr marL="3028950" indent="-285750" algn="l" rtl="0" fontAlgn="base">
        <a:spcBef>
          <a:spcPct val="20000"/>
        </a:spcBef>
        <a:spcAft>
          <a:spcPct val="0"/>
        </a:spcAft>
        <a:buFont typeface="Times" pitchFamily="-108" charset="0"/>
        <a:buChar char="•"/>
        <a:defRPr sz="1500">
          <a:solidFill>
            <a:srgbClr val="FFFFFF"/>
          </a:solidFill>
          <a:latin typeface="Georgia" pitchFamily="-108" charset="0"/>
          <a:ea typeface="ＭＳ Ｐゴシック" pitchFamily="-108"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tm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hoofrecovery.blogspot.ca/2009/04/fancys-hoof-injury.html"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5"/>
          <p:cNvSpPr>
            <a:spLocks noChangeArrowheads="1"/>
          </p:cNvSpPr>
          <p:nvPr/>
        </p:nvSpPr>
        <p:spPr bwMode="auto">
          <a:xfrm>
            <a:off x="2946798" y="343614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endParaRPr lang="en-US">
              <a:solidFill>
                <a:srgbClr val="000000"/>
              </a:solidFill>
              <a:latin typeface="Times" charset="0"/>
              <a:ea typeface="ＭＳ Ｐゴシック" charset="0"/>
            </a:endParaRPr>
          </a:p>
        </p:txBody>
      </p:sp>
      <p:sp>
        <p:nvSpPr>
          <p:cNvPr id="6" name="Title 5"/>
          <p:cNvSpPr>
            <a:spLocks noGrp="1"/>
          </p:cNvSpPr>
          <p:nvPr>
            <p:ph type="ctrTitle"/>
          </p:nvPr>
        </p:nvSpPr>
        <p:spPr/>
        <p:txBody>
          <a:bodyPr/>
          <a:lstStyle/>
          <a:p>
            <a:r>
              <a:rPr lang="en-US" dirty="0" smtClean="0"/>
              <a:t>No Hoof, No </a:t>
            </a:r>
            <a:r>
              <a:rPr lang="en-US" dirty="0"/>
              <a:t>H</a:t>
            </a:r>
            <a:r>
              <a:rPr lang="en-US" dirty="0" smtClean="0"/>
              <a:t>orse</a:t>
            </a:r>
            <a:endParaRPr lang="en-US" dirty="0"/>
          </a:p>
        </p:txBody>
      </p:sp>
      <p:sp>
        <p:nvSpPr>
          <p:cNvPr id="7" name="Subtitle 6"/>
          <p:cNvSpPr>
            <a:spLocks noGrp="1"/>
          </p:cNvSpPr>
          <p:nvPr>
            <p:ph type="subTitle" idx="1"/>
          </p:nvPr>
        </p:nvSpPr>
        <p:spPr/>
        <p:txBody>
          <a:bodyPr/>
          <a:lstStyle/>
          <a:p>
            <a:r>
              <a:rPr lang="en-US" dirty="0"/>
              <a:t>Dr. Kate Robinson</a:t>
            </a:r>
          </a:p>
          <a:p>
            <a:r>
              <a:rPr lang="en-US" dirty="0" smtClean="0"/>
              <a:t>B.C. Horse Council Traveling Road Show</a:t>
            </a:r>
          </a:p>
          <a:p>
            <a:r>
              <a:rPr lang="en-US" dirty="0" smtClean="0"/>
              <a:t>Nelson, B.C.</a:t>
            </a:r>
          </a:p>
          <a:p>
            <a:r>
              <a:rPr lang="en-US" dirty="0" smtClean="0"/>
              <a:t>May 5</a:t>
            </a:r>
            <a:r>
              <a:rPr lang="en-US" baseline="30000" dirty="0" smtClean="0"/>
              <a:t>th</a:t>
            </a:r>
            <a:r>
              <a:rPr lang="en-US" dirty="0" smtClean="0"/>
              <a:t>, 2019</a:t>
            </a:r>
            <a:endParaRPr lang="en-US" dirty="0"/>
          </a:p>
          <a:p>
            <a:endParaRPr lang="en-US" dirty="0"/>
          </a:p>
        </p:txBody>
      </p:sp>
      <p:pic>
        <p:nvPicPr>
          <p:cNvPr id="2" name="Picture 1" descr="horse-76003_6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008" y="2208457"/>
            <a:ext cx="3934208" cy="3245721"/>
          </a:xfrm>
          <a:prstGeom prst="rect">
            <a:avLst/>
          </a:prstGeom>
        </p:spPr>
      </p:pic>
    </p:spTree>
    <p:extLst>
      <p:ext uri="{BB962C8B-B14F-4D97-AF65-F5344CB8AC3E}">
        <p14:creationId xmlns:p14="http://schemas.microsoft.com/office/powerpoint/2010/main" val="7534598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6123" y="2974427"/>
            <a:ext cx="4844695" cy="3642385"/>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759" y="94593"/>
            <a:ext cx="4522241" cy="5759669"/>
          </a:xfrm>
          <a:prstGeom prst="rect">
            <a:avLst/>
          </a:prstGeom>
        </p:spPr>
      </p:pic>
    </p:spTree>
    <p:extLst>
      <p:ext uri="{BB962C8B-B14F-4D97-AF65-F5344CB8AC3E}">
        <p14:creationId xmlns:p14="http://schemas.microsoft.com/office/powerpoint/2010/main" val="3020728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effectLst>
                  <a:outerShdw blurRad="38100" dist="38100" dir="2700000" algn="tl">
                    <a:srgbClr val="000000">
                      <a:alpha val="43137"/>
                    </a:srgbClr>
                  </a:outerShdw>
                </a:effectLst>
              </a:rPr>
              <a:t>How do we take care of our horse’s hooves?</a:t>
            </a:r>
            <a:endParaRPr lang="en-US"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effectLst>
                  <a:outerShdw blurRad="38100" dist="38100" dir="2700000" algn="tl">
                    <a:srgbClr val="000000">
                      <a:alpha val="43137"/>
                    </a:srgbClr>
                  </a:outerShdw>
                </a:effectLst>
              </a:rPr>
              <a:t>Environment and climate play a role in hoof health</a:t>
            </a:r>
          </a:p>
          <a:p>
            <a:r>
              <a:rPr lang="en-US" dirty="0">
                <a:effectLst>
                  <a:outerShdw blurRad="38100" dist="38100" dir="2700000" algn="tl">
                    <a:srgbClr val="000000">
                      <a:alpha val="43137"/>
                    </a:srgbClr>
                  </a:outerShdw>
                </a:effectLst>
              </a:rPr>
              <a:t>R</a:t>
            </a:r>
            <a:r>
              <a:rPr lang="en-US" dirty="0" smtClean="0">
                <a:effectLst>
                  <a:outerShdw blurRad="38100" dist="38100" dir="2700000" algn="tl">
                    <a:srgbClr val="000000">
                      <a:alpha val="43137"/>
                    </a:srgbClr>
                  </a:outerShdw>
                </a:effectLst>
              </a:rPr>
              <a:t>esearch </a:t>
            </a:r>
            <a:r>
              <a:rPr lang="en-US" dirty="0">
                <a:effectLst>
                  <a:outerShdw blurRad="38100" dist="38100" dir="2700000" algn="tl">
                    <a:srgbClr val="000000">
                      <a:alpha val="43137"/>
                    </a:srgbClr>
                  </a:outerShdw>
                </a:effectLst>
              </a:rPr>
              <a:t>indicates that the moisture content of hooves is about the same, regardless of their environment</a:t>
            </a:r>
          </a:p>
          <a:p>
            <a:r>
              <a:rPr lang="en-US" dirty="0" smtClean="0">
                <a:effectLst>
                  <a:outerShdw blurRad="38100" dist="38100" dir="2700000" algn="tl">
                    <a:srgbClr val="000000">
                      <a:alpha val="43137"/>
                    </a:srgbClr>
                  </a:outerShdw>
                </a:effectLst>
              </a:rPr>
              <a:t>Observations from farriers, veterinarians, and horse owners differ</a:t>
            </a:r>
          </a:p>
          <a:p>
            <a:r>
              <a:rPr lang="en-US" dirty="0" smtClean="0">
                <a:effectLst>
                  <a:outerShdw blurRad="38100" dist="38100" dir="2700000" algn="tl">
                    <a:srgbClr val="000000">
                      <a:alpha val="43137"/>
                    </a:srgbClr>
                  </a:outerShdw>
                </a:effectLst>
              </a:rPr>
              <a:t>Too much moisture tends to create a soft hoof</a:t>
            </a:r>
          </a:p>
          <a:p>
            <a:pPr lvl="1"/>
            <a:r>
              <a:rPr lang="en-US" dirty="0" smtClean="0">
                <a:effectLst>
                  <a:outerShdw blurRad="38100" dist="38100" dir="2700000" algn="tl">
                    <a:srgbClr val="000000">
                      <a:alpha val="43137"/>
                    </a:srgbClr>
                  </a:outerShdw>
                </a:effectLst>
              </a:rPr>
              <a:t>Described by farriers as ‘mushy’</a:t>
            </a:r>
          </a:p>
          <a:p>
            <a:pPr lvl="1"/>
            <a:r>
              <a:rPr lang="en-US" dirty="0" smtClean="0">
                <a:effectLst>
                  <a:outerShdw blurRad="38100" dist="38100" dir="2700000" algn="tl">
                    <a:srgbClr val="000000">
                      <a:alpha val="43137"/>
                    </a:srgbClr>
                  </a:outerShdw>
                </a:effectLst>
              </a:rPr>
              <a:t>May have trouble holding shoe</a:t>
            </a:r>
          </a:p>
          <a:p>
            <a:r>
              <a:rPr lang="en-US" dirty="0" smtClean="0">
                <a:effectLst>
                  <a:outerShdw blurRad="38100" dist="38100" dir="2700000" algn="tl">
                    <a:srgbClr val="000000">
                      <a:alpha val="43137"/>
                    </a:srgbClr>
                  </a:outerShdw>
                </a:effectLst>
              </a:rPr>
              <a:t>Too little moisture tends to create a hard hoof</a:t>
            </a:r>
          </a:p>
          <a:p>
            <a:pPr lvl="1"/>
            <a:r>
              <a:rPr lang="en-US" dirty="0" smtClean="0">
                <a:effectLst>
                  <a:outerShdw blurRad="38100" dist="38100" dir="2700000" algn="tl">
                    <a:srgbClr val="000000">
                      <a:alpha val="43137"/>
                    </a:srgbClr>
                  </a:outerShdw>
                </a:effectLst>
              </a:rPr>
              <a:t>Risk of cracking and chipping</a:t>
            </a:r>
          </a:p>
          <a:p>
            <a:endParaRPr lang="en-US" dirty="0" smtClean="0"/>
          </a:p>
          <a:p>
            <a:endParaRPr lang="en-US" dirty="0"/>
          </a:p>
        </p:txBody>
      </p:sp>
    </p:spTree>
    <p:extLst>
      <p:ext uri="{BB962C8B-B14F-4D97-AF65-F5344CB8AC3E}">
        <p14:creationId xmlns:p14="http://schemas.microsoft.com/office/powerpoint/2010/main" val="25154207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286012" y="115614"/>
            <a:ext cx="4435451" cy="6586378"/>
          </a:xfrm>
          <a:prstGeom prst="rect">
            <a:avLst/>
          </a:prstGeom>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10321664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effectLst>
                  <a:outerShdw blurRad="38100" dist="38100" dir="2700000" algn="tl">
                    <a:srgbClr val="000000">
                      <a:alpha val="43137"/>
                    </a:srgbClr>
                  </a:outerShdw>
                </a:effectLst>
              </a:rPr>
              <a:t>How do we take care of our horse’s hooves?</a:t>
            </a:r>
            <a:endParaRPr lang="en-US" dirty="0">
              <a:solidFill>
                <a:schemeClr val="tx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stretch>
            <a:fillRect/>
          </a:stretch>
        </p:blipFill>
        <p:spPr>
          <a:xfrm>
            <a:off x="228601" y="1640382"/>
            <a:ext cx="3352080" cy="2248446"/>
          </a:xfrm>
          <a:prstGeom prst="rect">
            <a:avLst/>
          </a:prstGeom>
        </p:spPr>
      </p:pic>
      <p:pic>
        <p:nvPicPr>
          <p:cNvPr id="6" name="Picture 5"/>
          <p:cNvPicPr>
            <a:picLocks noChangeAspect="1"/>
          </p:cNvPicPr>
          <p:nvPr/>
        </p:nvPicPr>
        <p:blipFill>
          <a:blip r:embed="rId4"/>
          <a:stretch>
            <a:fillRect/>
          </a:stretch>
        </p:blipFill>
        <p:spPr>
          <a:xfrm>
            <a:off x="619270" y="3731798"/>
            <a:ext cx="3808679" cy="2851362"/>
          </a:xfrm>
          <a:prstGeom prst="rect">
            <a:avLst/>
          </a:prstGeom>
        </p:spPr>
      </p:pic>
      <p:pic>
        <p:nvPicPr>
          <p:cNvPr id="7" name="Picture 6"/>
          <p:cNvPicPr>
            <a:picLocks noChangeAspect="1"/>
          </p:cNvPicPr>
          <p:nvPr/>
        </p:nvPicPr>
        <p:blipFill>
          <a:blip r:embed="rId5"/>
          <a:stretch>
            <a:fillRect/>
          </a:stretch>
        </p:blipFill>
        <p:spPr>
          <a:xfrm>
            <a:off x="4168345" y="3888828"/>
            <a:ext cx="3377298" cy="2537303"/>
          </a:xfrm>
          <a:prstGeom prst="rect">
            <a:avLst/>
          </a:prstGeom>
        </p:spPr>
      </p:pic>
      <p:pic>
        <p:nvPicPr>
          <p:cNvPr id="4" name="Content Placeholder 3"/>
          <p:cNvPicPr>
            <a:picLocks noGrp="1" noChangeAspect="1"/>
          </p:cNvPicPr>
          <p:nvPr>
            <p:ph idx="1"/>
          </p:nvPr>
        </p:nvPicPr>
        <p:blipFill>
          <a:blip r:embed="rId6"/>
          <a:stretch>
            <a:fillRect/>
          </a:stretch>
        </p:blipFill>
        <p:spPr>
          <a:xfrm>
            <a:off x="5527266" y="1447800"/>
            <a:ext cx="3504562" cy="2630214"/>
          </a:xfrm>
          <a:prstGeom prst="rect">
            <a:avLst/>
          </a:prstGeom>
        </p:spPr>
      </p:pic>
    </p:spTree>
    <p:extLst>
      <p:ext uri="{BB962C8B-B14F-4D97-AF65-F5344CB8AC3E}">
        <p14:creationId xmlns:p14="http://schemas.microsoft.com/office/powerpoint/2010/main" val="5883487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6327480" y="176976"/>
            <a:ext cx="2700762" cy="4041998"/>
          </a:xfrm>
          <a:prstGeom prst="rect">
            <a:avLst/>
          </a:prstGeom>
        </p:spPr>
      </p:pic>
      <p:pic>
        <p:nvPicPr>
          <p:cNvPr id="5" name="Picture 4"/>
          <p:cNvPicPr>
            <a:picLocks noChangeAspect="1"/>
          </p:cNvPicPr>
          <p:nvPr/>
        </p:nvPicPr>
        <p:blipFill>
          <a:blip r:embed="rId4"/>
          <a:stretch>
            <a:fillRect/>
          </a:stretch>
        </p:blipFill>
        <p:spPr>
          <a:xfrm>
            <a:off x="3603768" y="1733725"/>
            <a:ext cx="2723711" cy="4088802"/>
          </a:xfrm>
          <a:prstGeom prst="rect">
            <a:avLst/>
          </a:prstGeom>
        </p:spPr>
      </p:pic>
      <p:pic>
        <p:nvPicPr>
          <p:cNvPr id="6" name="Picture 5"/>
          <p:cNvPicPr>
            <a:picLocks noChangeAspect="1"/>
          </p:cNvPicPr>
          <p:nvPr/>
        </p:nvPicPr>
        <p:blipFill>
          <a:blip r:embed="rId5"/>
          <a:stretch>
            <a:fillRect/>
          </a:stretch>
        </p:blipFill>
        <p:spPr>
          <a:xfrm>
            <a:off x="105799" y="945138"/>
            <a:ext cx="3532534" cy="2649400"/>
          </a:xfrm>
          <a:prstGeom prst="rect">
            <a:avLst/>
          </a:prstGeom>
        </p:spPr>
      </p:pic>
    </p:spTree>
    <p:extLst>
      <p:ext uri="{BB962C8B-B14F-4D97-AF65-F5344CB8AC3E}">
        <p14:creationId xmlns:p14="http://schemas.microsoft.com/office/powerpoint/2010/main" val="34349136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717550"/>
            <a:ext cx="4326759" cy="288676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3227" y="95907"/>
            <a:ext cx="3605048" cy="2703786"/>
          </a:xfrm>
          <a:prstGeom prst="rect">
            <a:avLst/>
          </a:prstGeom>
        </p:spPr>
      </p:pic>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836524" y="2799693"/>
            <a:ext cx="5334427" cy="3974774"/>
          </a:xfrm>
        </p:spPr>
      </p:pic>
    </p:spTree>
    <p:extLst>
      <p:ext uri="{BB962C8B-B14F-4D97-AF65-F5344CB8AC3E}">
        <p14:creationId xmlns:p14="http://schemas.microsoft.com/office/powerpoint/2010/main" val="7732804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960002" y="838200"/>
            <a:ext cx="7087472" cy="5124394"/>
          </a:xfrm>
          <a:prstGeom prst="rect">
            <a:avLst/>
          </a:prstGeom>
        </p:spPr>
      </p:pic>
      <p:pic>
        <p:nvPicPr>
          <p:cNvPr id="3" name="Picture 2" descr="American Farrier's Association - Internet Explorer"/>
          <p:cNvPicPr>
            <a:picLocks noChangeAspect="1"/>
          </p:cNvPicPr>
          <p:nvPr/>
        </p:nvPicPr>
        <p:blipFill rotWithShape="1">
          <a:blip r:embed="rId4">
            <a:extLst>
              <a:ext uri="{28A0092B-C50C-407E-A947-70E740481C1C}">
                <a14:useLocalDpi xmlns:a14="http://schemas.microsoft.com/office/drawing/2010/main" val="0"/>
              </a:ext>
            </a:extLst>
          </a:blip>
          <a:srcRect l="17126" t="11777" r="69540" b="73092"/>
          <a:stretch/>
        </p:blipFill>
        <p:spPr>
          <a:xfrm>
            <a:off x="2129030" y="3836276"/>
            <a:ext cx="4749415" cy="2743200"/>
          </a:xfrm>
          <a:prstGeom prst="rect">
            <a:avLst/>
          </a:prstGeom>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9085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effectLst>
                  <a:outerShdw blurRad="38100" dist="38100" dir="2700000" algn="tl">
                    <a:srgbClr val="000000">
                      <a:alpha val="43137"/>
                    </a:srgbClr>
                  </a:outerShdw>
                </a:effectLst>
              </a:rPr>
              <a:t>Trivia!</a:t>
            </a:r>
            <a:endParaRPr lang="en-US"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effectLst>
                  <a:outerShdw blurRad="38100" dist="38100" dir="2700000" algn="tl">
                    <a:srgbClr val="000000">
                      <a:alpha val="43137"/>
                    </a:srgbClr>
                  </a:outerShdw>
                </a:effectLst>
              </a:rPr>
              <a:t>How fast does a horse’s hoof grow?</a:t>
            </a:r>
          </a:p>
          <a:p>
            <a:pPr lvl="1"/>
            <a:r>
              <a:rPr lang="en-US" dirty="0" smtClean="0">
                <a:effectLst>
                  <a:outerShdw blurRad="38100" dist="38100" dir="2700000" algn="tl">
                    <a:srgbClr val="000000">
                      <a:alpha val="43137"/>
                    </a:srgbClr>
                  </a:outerShdw>
                </a:effectLst>
              </a:rPr>
              <a:t>1cm per month?</a:t>
            </a:r>
          </a:p>
          <a:p>
            <a:pPr lvl="1"/>
            <a:r>
              <a:rPr lang="en-US" dirty="0" smtClean="0">
                <a:effectLst>
                  <a:outerShdw blurRad="38100" dist="38100" dir="2700000" algn="tl">
                    <a:srgbClr val="000000">
                      <a:alpha val="43137"/>
                    </a:srgbClr>
                  </a:outerShdw>
                </a:effectLst>
              </a:rPr>
              <a:t>½ cm per month?</a:t>
            </a:r>
          </a:p>
          <a:p>
            <a:pPr lvl="1"/>
            <a:r>
              <a:rPr lang="en-US" dirty="0" smtClean="0">
                <a:effectLst>
                  <a:outerShdw blurRad="38100" dist="38100" dir="2700000" algn="tl">
                    <a:srgbClr val="000000">
                      <a:alpha val="43137"/>
                    </a:srgbClr>
                  </a:outerShdw>
                </a:effectLst>
              </a:rPr>
              <a:t>2cm per month?</a:t>
            </a:r>
          </a:p>
          <a:p>
            <a:pPr lvl="1"/>
            <a:r>
              <a:rPr lang="en-US" dirty="0" smtClean="0">
                <a:effectLst>
                  <a:outerShdw blurRad="38100" dist="38100" dir="2700000" algn="tl">
                    <a:srgbClr val="000000">
                      <a:alpha val="43137"/>
                    </a:srgbClr>
                  </a:outerShdw>
                </a:effectLst>
              </a:rPr>
              <a:t>¼ cm per month?</a:t>
            </a:r>
          </a:p>
          <a:p>
            <a:pPr lvl="1"/>
            <a:endParaRPr lang="en-US" dirty="0" smtClean="0"/>
          </a:p>
          <a:p>
            <a:pPr lvl="1"/>
            <a:endParaRPr lang="en-US" dirty="0"/>
          </a:p>
        </p:txBody>
      </p:sp>
      <p:sp>
        <p:nvSpPr>
          <p:cNvPr id="5" name="TextBox 4"/>
          <p:cNvSpPr txBox="1"/>
          <p:nvPr/>
        </p:nvSpPr>
        <p:spPr>
          <a:xfrm>
            <a:off x="4719145" y="2809354"/>
            <a:ext cx="3890745" cy="2077492"/>
          </a:xfrm>
          <a:prstGeom prst="rect">
            <a:avLst/>
          </a:prstGeom>
          <a:solidFill>
            <a:srgbClr val="FFFFFF"/>
          </a:solidFill>
        </p:spPr>
        <p:txBody>
          <a:bodyPr wrap="none" rtlCol="0">
            <a:spAutoFit/>
          </a:bodyPr>
          <a:lstStyle/>
          <a:p>
            <a:r>
              <a:rPr lang="en-US" sz="2100" dirty="0"/>
              <a:t>Factors that affect hoof growth:</a:t>
            </a:r>
          </a:p>
          <a:p>
            <a:pPr lvl="1"/>
            <a:r>
              <a:rPr lang="en-US" dirty="0"/>
              <a:t>Age</a:t>
            </a:r>
          </a:p>
          <a:p>
            <a:pPr lvl="1"/>
            <a:r>
              <a:rPr lang="en-US" dirty="0"/>
              <a:t>Nutrition</a:t>
            </a:r>
          </a:p>
          <a:p>
            <a:pPr lvl="1"/>
            <a:r>
              <a:rPr lang="en-US" dirty="0"/>
              <a:t>Use/activity level</a:t>
            </a:r>
          </a:p>
          <a:p>
            <a:pPr lvl="1"/>
            <a:r>
              <a:rPr lang="en-US" dirty="0"/>
              <a:t>Season</a:t>
            </a:r>
          </a:p>
          <a:p>
            <a:pPr lvl="1"/>
            <a:r>
              <a:rPr lang="en-US" dirty="0"/>
              <a:t>Breed </a:t>
            </a:r>
          </a:p>
          <a:p>
            <a:endParaRPr lang="en-US" dirty="0"/>
          </a:p>
        </p:txBody>
      </p:sp>
      <p:sp>
        <p:nvSpPr>
          <p:cNvPr id="6" name="TextBox 5"/>
          <p:cNvSpPr txBox="1"/>
          <p:nvPr/>
        </p:nvSpPr>
        <p:spPr>
          <a:xfrm>
            <a:off x="2165131" y="2424633"/>
            <a:ext cx="1407758" cy="769441"/>
          </a:xfrm>
          <a:prstGeom prst="rect">
            <a:avLst/>
          </a:prstGeom>
          <a:solidFill>
            <a:srgbClr val="FFFFFF"/>
          </a:solidFill>
        </p:spPr>
        <p:txBody>
          <a:bodyPr wrap="none" rtlCol="0">
            <a:spAutoFit/>
          </a:bodyPr>
          <a:lstStyle/>
          <a:p>
            <a:r>
              <a:rPr lang="en-US" sz="4400" dirty="0" smtClean="0"/>
              <a:t>1cm!</a:t>
            </a:r>
            <a:endParaRPr lang="en-US" sz="4400" dirty="0"/>
          </a:p>
        </p:txBody>
      </p:sp>
    </p:spTree>
    <p:extLst>
      <p:ext uri="{BB962C8B-B14F-4D97-AF65-F5344CB8AC3E}">
        <p14:creationId xmlns:p14="http://schemas.microsoft.com/office/powerpoint/2010/main" val="349294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80">
                                          <p:stCondLst>
                                            <p:cond delay="0"/>
                                          </p:stCondLst>
                                        </p:cTn>
                                        <p:tgtEl>
                                          <p:spTgt spid="3">
                                            <p:txEl>
                                              <p:pRg st="1" end="1"/>
                                            </p:txEl>
                                          </p:spTgt>
                                        </p:tgtEl>
                                      </p:cBhvr>
                                    </p:animEffect>
                                    <p:anim calcmode="lin" valueType="num">
                                      <p:cBhvr>
                                        <p:cTn id="12"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xEl>
                                              <p:pRg st="1" end="1"/>
                                            </p:txEl>
                                          </p:spTgt>
                                        </p:tgtEl>
                                      </p:cBhvr>
                                      <p:to x="100000" y="60000"/>
                                    </p:animScale>
                                    <p:animScale>
                                      <p:cBhvr>
                                        <p:cTn id="18" dur="166" decel="50000">
                                          <p:stCondLst>
                                            <p:cond delay="676"/>
                                          </p:stCondLst>
                                        </p:cTn>
                                        <p:tgtEl>
                                          <p:spTgt spid="3">
                                            <p:txEl>
                                              <p:pRg st="1" end="1"/>
                                            </p:txEl>
                                          </p:spTgt>
                                        </p:tgtEl>
                                      </p:cBhvr>
                                      <p:to x="100000" y="100000"/>
                                    </p:animScale>
                                    <p:animScale>
                                      <p:cBhvr>
                                        <p:cTn id="19" dur="26">
                                          <p:stCondLst>
                                            <p:cond delay="1312"/>
                                          </p:stCondLst>
                                        </p:cTn>
                                        <p:tgtEl>
                                          <p:spTgt spid="3">
                                            <p:txEl>
                                              <p:pRg st="1" end="1"/>
                                            </p:txEl>
                                          </p:spTgt>
                                        </p:tgtEl>
                                      </p:cBhvr>
                                      <p:to x="100000" y="80000"/>
                                    </p:animScale>
                                    <p:animScale>
                                      <p:cBhvr>
                                        <p:cTn id="20" dur="166" decel="50000">
                                          <p:stCondLst>
                                            <p:cond delay="1338"/>
                                          </p:stCondLst>
                                        </p:cTn>
                                        <p:tgtEl>
                                          <p:spTgt spid="3">
                                            <p:txEl>
                                              <p:pRg st="1" end="1"/>
                                            </p:txEl>
                                          </p:spTgt>
                                        </p:tgtEl>
                                      </p:cBhvr>
                                      <p:to x="100000" y="100000"/>
                                    </p:animScale>
                                    <p:animScale>
                                      <p:cBhvr>
                                        <p:cTn id="21" dur="26">
                                          <p:stCondLst>
                                            <p:cond delay="1642"/>
                                          </p:stCondLst>
                                        </p:cTn>
                                        <p:tgtEl>
                                          <p:spTgt spid="3">
                                            <p:txEl>
                                              <p:pRg st="1" end="1"/>
                                            </p:txEl>
                                          </p:spTgt>
                                        </p:tgtEl>
                                      </p:cBhvr>
                                      <p:to x="100000" y="90000"/>
                                    </p:animScale>
                                    <p:animScale>
                                      <p:cBhvr>
                                        <p:cTn id="22" dur="166" decel="50000">
                                          <p:stCondLst>
                                            <p:cond delay="1668"/>
                                          </p:stCondLst>
                                        </p:cTn>
                                        <p:tgtEl>
                                          <p:spTgt spid="3">
                                            <p:txEl>
                                              <p:pRg st="1" end="1"/>
                                            </p:txEl>
                                          </p:spTgt>
                                        </p:tgtEl>
                                      </p:cBhvr>
                                      <p:to x="100000" y="100000"/>
                                    </p:animScale>
                                    <p:animScale>
                                      <p:cBhvr>
                                        <p:cTn id="23" dur="26">
                                          <p:stCondLst>
                                            <p:cond delay="1808"/>
                                          </p:stCondLst>
                                        </p:cTn>
                                        <p:tgtEl>
                                          <p:spTgt spid="3">
                                            <p:txEl>
                                              <p:pRg st="1" end="1"/>
                                            </p:txEl>
                                          </p:spTgt>
                                        </p:tgtEl>
                                      </p:cBhvr>
                                      <p:to x="100000" y="95000"/>
                                    </p:animScale>
                                    <p:animScale>
                                      <p:cBhvr>
                                        <p:cTn id="24" dur="166" decel="50000">
                                          <p:stCondLst>
                                            <p:cond delay="1834"/>
                                          </p:stCondLst>
                                        </p:cTn>
                                        <p:tgtEl>
                                          <p:spTgt spid="3">
                                            <p:txEl>
                                              <p:pRg st="1" end="1"/>
                                            </p:txEl>
                                          </p:spTgt>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down)">
                                      <p:cBhvr>
                                        <p:cTn id="29" dur="580">
                                          <p:stCondLst>
                                            <p:cond delay="0"/>
                                          </p:stCondLst>
                                        </p:cTn>
                                        <p:tgtEl>
                                          <p:spTgt spid="3">
                                            <p:txEl>
                                              <p:pRg st="3" end="3"/>
                                            </p:txEl>
                                          </p:spTgt>
                                        </p:tgtEl>
                                      </p:cBhvr>
                                    </p:animEffect>
                                    <p:anim calcmode="lin" valueType="num">
                                      <p:cBhvr>
                                        <p:cTn id="30"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3">
                                            <p:txEl>
                                              <p:pRg st="3" end="3"/>
                                            </p:txEl>
                                          </p:spTgt>
                                        </p:tgtEl>
                                      </p:cBhvr>
                                      <p:to x="100000" y="60000"/>
                                    </p:animScale>
                                    <p:animScale>
                                      <p:cBhvr>
                                        <p:cTn id="36" dur="166" decel="50000">
                                          <p:stCondLst>
                                            <p:cond delay="676"/>
                                          </p:stCondLst>
                                        </p:cTn>
                                        <p:tgtEl>
                                          <p:spTgt spid="3">
                                            <p:txEl>
                                              <p:pRg st="3" end="3"/>
                                            </p:txEl>
                                          </p:spTgt>
                                        </p:tgtEl>
                                      </p:cBhvr>
                                      <p:to x="100000" y="100000"/>
                                    </p:animScale>
                                    <p:animScale>
                                      <p:cBhvr>
                                        <p:cTn id="37" dur="26">
                                          <p:stCondLst>
                                            <p:cond delay="1312"/>
                                          </p:stCondLst>
                                        </p:cTn>
                                        <p:tgtEl>
                                          <p:spTgt spid="3">
                                            <p:txEl>
                                              <p:pRg st="3" end="3"/>
                                            </p:txEl>
                                          </p:spTgt>
                                        </p:tgtEl>
                                      </p:cBhvr>
                                      <p:to x="100000" y="80000"/>
                                    </p:animScale>
                                    <p:animScale>
                                      <p:cBhvr>
                                        <p:cTn id="38" dur="166" decel="50000">
                                          <p:stCondLst>
                                            <p:cond delay="1338"/>
                                          </p:stCondLst>
                                        </p:cTn>
                                        <p:tgtEl>
                                          <p:spTgt spid="3">
                                            <p:txEl>
                                              <p:pRg st="3" end="3"/>
                                            </p:txEl>
                                          </p:spTgt>
                                        </p:tgtEl>
                                      </p:cBhvr>
                                      <p:to x="100000" y="100000"/>
                                    </p:animScale>
                                    <p:animScale>
                                      <p:cBhvr>
                                        <p:cTn id="39" dur="26">
                                          <p:stCondLst>
                                            <p:cond delay="1642"/>
                                          </p:stCondLst>
                                        </p:cTn>
                                        <p:tgtEl>
                                          <p:spTgt spid="3">
                                            <p:txEl>
                                              <p:pRg st="3" end="3"/>
                                            </p:txEl>
                                          </p:spTgt>
                                        </p:tgtEl>
                                      </p:cBhvr>
                                      <p:to x="100000" y="90000"/>
                                    </p:animScale>
                                    <p:animScale>
                                      <p:cBhvr>
                                        <p:cTn id="40" dur="166" decel="50000">
                                          <p:stCondLst>
                                            <p:cond delay="1668"/>
                                          </p:stCondLst>
                                        </p:cTn>
                                        <p:tgtEl>
                                          <p:spTgt spid="3">
                                            <p:txEl>
                                              <p:pRg st="3" end="3"/>
                                            </p:txEl>
                                          </p:spTgt>
                                        </p:tgtEl>
                                      </p:cBhvr>
                                      <p:to x="100000" y="100000"/>
                                    </p:animScale>
                                    <p:animScale>
                                      <p:cBhvr>
                                        <p:cTn id="41" dur="26">
                                          <p:stCondLst>
                                            <p:cond delay="1808"/>
                                          </p:stCondLst>
                                        </p:cTn>
                                        <p:tgtEl>
                                          <p:spTgt spid="3">
                                            <p:txEl>
                                              <p:pRg st="3" end="3"/>
                                            </p:txEl>
                                          </p:spTgt>
                                        </p:tgtEl>
                                      </p:cBhvr>
                                      <p:to x="100000" y="95000"/>
                                    </p:animScale>
                                    <p:animScale>
                                      <p:cBhvr>
                                        <p:cTn id="42" dur="166" decel="50000">
                                          <p:stCondLst>
                                            <p:cond delay="1834"/>
                                          </p:stCondLst>
                                        </p:cTn>
                                        <p:tgtEl>
                                          <p:spTgt spid="3">
                                            <p:txEl>
                                              <p:pRg st="3" end="3"/>
                                            </p:txEl>
                                          </p:spTgt>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wipe(down)">
                                      <p:cBhvr>
                                        <p:cTn id="47" dur="580">
                                          <p:stCondLst>
                                            <p:cond delay="0"/>
                                          </p:stCondLst>
                                        </p:cTn>
                                        <p:tgtEl>
                                          <p:spTgt spid="3">
                                            <p:txEl>
                                              <p:pRg st="2" end="2"/>
                                            </p:txEl>
                                          </p:spTgt>
                                        </p:tgtEl>
                                      </p:cBhvr>
                                    </p:animEffect>
                                    <p:anim calcmode="lin" valueType="num">
                                      <p:cBhvr>
                                        <p:cTn id="48"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3" dur="26">
                                          <p:stCondLst>
                                            <p:cond delay="650"/>
                                          </p:stCondLst>
                                        </p:cTn>
                                        <p:tgtEl>
                                          <p:spTgt spid="3">
                                            <p:txEl>
                                              <p:pRg st="2" end="2"/>
                                            </p:txEl>
                                          </p:spTgt>
                                        </p:tgtEl>
                                      </p:cBhvr>
                                      <p:to x="100000" y="60000"/>
                                    </p:animScale>
                                    <p:animScale>
                                      <p:cBhvr>
                                        <p:cTn id="54" dur="166" decel="50000">
                                          <p:stCondLst>
                                            <p:cond delay="676"/>
                                          </p:stCondLst>
                                        </p:cTn>
                                        <p:tgtEl>
                                          <p:spTgt spid="3">
                                            <p:txEl>
                                              <p:pRg st="2" end="2"/>
                                            </p:txEl>
                                          </p:spTgt>
                                        </p:tgtEl>
                                      </p:cBhvr>
                                      <p:to x="100000" y="100000"/>
                                    </p:animScale>
                                    <p:animScale>
                                      <p:cBhvr>
                                        <p:cTn id="55" dur="26">
                                          <p:stCondLst>
                                            <p:cond delay="1312"/>
                                          </p:stCondLst>
                                        </p:cTn>
                                        <p:tgtEl>
                                          <p:spTgt spid="3">
                                            <p:txEl>
                                              <p:pRg st="2" end="2"/>
                                            </p:txEl>
                                          </p:spTgt>
                                        </p:tgtEl>
                                      </p:cBhvr>
                                      <p:to x="100000" y="80000"/>
                                    </p:animScale>
                                    <p:animScale>
                                      <p:cBhvr>
                                        <p:cTn id="56" dur="166" decel="50000">
                                          <p:stCondLst>
                                            <p:cond delay="1338"/>
                                          </p:stCondLst>
                                        </p:cTn>
                                        <p:tgtEl>
                                          <p:spTgt spid="3">
                                            <p:txEl>
                                              <p:pRg st="2" end="2"/>
                                            </p:txEl>
                                          </p:spTgt>
                                        </p:tgtEl>
                                      </p:cBhvr>
                                      <p:to x="100000" y="100000"/>
                                    </p:animScale>
                                    <p:animScale>
                                      <p:cBhvr>
                                        <p:cTn id="57" dur="26">
                                          <p:stCondLst>
                                            <p:cond delay="1642"/>
                                          </p:stCondLst>
                                        </p:cTn>
                                        <p:tgtEl>
                                          <p:spTgt spid="3">
                                            <p:txEl>
                                              <p:pRg st="2" end="2"/>
                                            </p:txEl>
                                          </p:spTgt>
                                        </p:tgtEl>
                                      </p:cBhvr>
                                      <p:to x="100000" y="90000"/>
                                    </p:animScale>
                                    <p:animScale>
                                      <p:cBhvr>
                                        <p:cTn id="58" dur="166" decel="50000">
                                          <p:stCondLst>
                                            <p:cond delay="1668"/>
                                          </p:stCondLst>
                                        </p:cTn>
                                        <p:tgtEl>
                                          <p:spTgt spid="3">
                                            <p:txEl>
                                              <p:pRg st="2" end="2"/>
                                            </p:txEl>
                                          </p:spTgt>
                                        </p:tgtEl>
                                      </p:cBhvr>
                                      <p:to x="100000" y="100000"/>
                                    </p:animScale>
                                    <p:animScale>
                                      <p:cBhvr>
                                        <p:cTn id="59" dur="26">
                                          <p:stCondLst>
                                            <p:cond delay="1808"/>
                                          </p:stCondLst>
                                        </p:cTn>
                                        <p:tgtEl>
                                          <p:spTgt spid="3">
                                            <p:txEl>
                                              <p:pRg st="2" end="2"/>
                                            </p:txEl>
                                          </p:spTgt>
                                        </p:tgtEl>
                                      </p:cBhvr>
                                      <p:to x="100000" y="95000"/>
                                    </p:animScale>
                                    <p:animScale>
                                      <p:cBhvr>
                                        <p:cTn id="60" dur="166" decel="50000">
                                          <p:stCondLst>
                                            <p:cond delay="1834"/>
                                          </p:stCondLst>
                                        </p:cTn>
                                        <p:tgtEl>
                                          <p:spTgt spid="3">
                                            <p:txEl>
                                              <p:pRg st="2" end="2"/>
                                            </p:txEl>
                                          </p:spTgt>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grpId="0" nodeType="clickEffect">
                                  <p:stCondLst>
                                    <p:cond delay="0"/>
                                  </p:stCondLst>
                                  <p:childTnLst>
                                    <p:set>
                                      <p:cBhvr>
                                        <p:cTn id="64" dur="1" fill="hold">
                                          <p:stCondLst>
                                            <p:cond delay="0"/>
                                          </p:stCondLst>
                                        </p:cTn>
                                        <p:tgtEl>
                                          <p:spTgt spid="3">
                                            <p:txEl>
                                              <p:pRg st="4" end="4"/>
                                            </p:txEl>
                                          </p:spTgt>
                                        </p:tgtEl>
                                        <p:attrNameLst>
                                          <p:attrName>style.visibility</p:attrName>
                                        </p:attrNameLst>
                                      </p:cBhvr>
                                      <p:to>
                                        <p:strVal val="visible"/>
                                      </p:to>
                                    </p:set>
                                    <p:animEffect transition="in" filter="wipe(down)">
                                      <p:cBhvr>
                                        <p:cTn id="65" dur="580">
                                          <p:stCondLst>
                                            <p:cond delay="0"/>
                                          </p:stCondLst>
                                        </p:cTn>
                                        <p:tgtEl>
                                          <p:spTgt spid="3">
                                            <p:txEl>
                                              <p:pRg st="4" end="4"/>
                                            </p:txEl>
                                          </p:spTgt>
                                        </p:tgtEl>
                                      </p:cBhvr>
                                    </p:animEffect>
                                    <p:anim calcmode="lin" valueType="num">
                                      <p:cBhvr>
                                        <p:cTn id="66"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71" dur="26">
                                          <p:stCondLst>
                                            <p:cond delay="650"/>
                                          </p:stCondLst>
                                        </p:cTn>
                                        <p:tgtEl>
                                          <p:spTgt spid="3">
                                            <p:txEl>
                                              <p:pRg st="4" end="4"/>
                                            </p:txEl>
                                          </p:spTgt>
                                        </p:tgtEl>
                                      </p:cBhvr>
                                      <p:to x="100000" y="60000"/>
                                    </p:animScale>
                                    <p:animScale>
                                      <p:cBhvr>
                                        <p:cTn id="72" dur="166" decel="50000">
                                          <p:stCondLst>
                                            <p:cond delay="676"/>
                                          </p:stCondLst>
                                        </p:cTn>
                                        <p:tgtEl>
                                          <p:spTgt spid="3">
                                            <p:txEl>
                                              <p:pRg st="4" end="4"/>
                                            </p:txEl>
                                          </p:spTgt>
                                        </p:tgtEl>
                                      </p:cBhvr>
                                      <p:to x="100000" y="100000"/>
                                    </p:animScale>
                                    <p:animScale>
                                      <p:cBhvr>
                                        <p:cTn id="73" dur="26">
                                          <p:stCondLst>
                                            <p:cond delay="1312"/>
                                          </p:stCondLst>
                                        </p:cTn>
                                        <p:tgtEl>
                                          <p:spTgt spid="3">
                                            <p:txEl>
                                              <p:pRg st="4" end="4"/>
                                            </p:txEl>
                                          </p:spTgt>
                                        </p:tgtEl>
                                      </p:cBhvr>
                                      <p:to x="100000" y="80000"/>
                                    </p:animScale>
                                    <p:animScale>
                                      <p:cBhvr>
                                        <p:cTn id="74" dur="166" decel="50000">
                                          <p:stCondLst>
                                            <p:cond delay="1338"/>
                                          </p:stCondLst>
                                        </p:cTn>
                                        <p:tgtEl>
                                          <p:spTgt spid="3">
                                            <p:txEl>
                                              <p:pRg st="4" end="4"/>
                                            </p:txEl>
                                          </p:spTgt>
                                        </p:tgtEl>
                                      </p:cBhvr>
                                      <p:to x="100000" y="100000"/>
                                    </p:animScale>
                                    <p:animScale>
                                      <p:cBhvr>
                                        <p:cTn id="75" dur="26">
                                          <p:stCondLst>
                                            <p:cond delay="1642"/>
                                          </p:stCondLst>
                                        </p:cTn>
                                        <p:tgtEl>
                                          <p:spTgt spid="3">
                                            <p:txEl>
                                              <p:pRg st="4" end="4"/>
                                            </p:txEl>
                                          </p:spTgt>
                                        </p:tgtEl>
                                      </p:cBhvr>
                                      <p:to x="100000" y="90000"/>
                                    </p:animScale>
                                    <p:animScale>
                                      <p:cBhvr>
                                        <p:cTn id="76" dur="166" decel="50000">
                                          <p:stCondLst>
                                            <p:cond delay="1668"/>
                                          </p:stCondLst>
                                        </p:cTn>
                                        <p:tgtEl>
                                          <p:spTgt spid="3">
                                            <p:txEl>
                                              <p:pRg st="4" end="4"/>
                                            </p:txEl>
                                          </p:spTgt>
                                        </p:tgtEl>
                                      </p:cBhvr>
                                      <p:to x="100000" y="100000"/>
                                    </p:animScale>
                                    <p:animScale>
                                      <p:cBhvr>
                                        <p:cTn id="77" dur="26">
                                          <p:stCondLst>
                                            <p:cond delay="1808"/>
                                          </p:stCondLst>
                                        </p:cTn>
                                        <p:tgtEl>
                                          <p:spTgt spid="3">
                                            <p:txEl>
                                              <p:pRg st="4" end="4"/>
                                            </p:txEl>
                                          </p:spTgt>
                                        </p:tgtEl>
                                      </p:cBhvr>
                                      <p:to x="100000" y="95000"/>
                                    </p:animScale>
                                    <p:animScale>
                                      <p:cBhvr>
                                        <p:cTn id="78" dur="166" decel="50000">
                                          <p:stCondLst>
                                            <p:cond delay="1834"/>
                                          </p:stCondLst>
                                        </p:cTn>
                                        <p:tgtEl>
                                          <p:spTgt spid="3">
                                            <p:txEl>
                                              <p:pRg st="4" end="4"/>
                                            </p:txEl>
                                          </p:spTgt>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45" presetClass="entr" presetSubtype="0" fill="hold" grpId="0" nodeType="click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fade">
                                      <p:cBhvr>
                                        <p:cTn id="83" dur="2000"/>
                                        <p:tgtEl>
                                          <p:spTgt spid="6"/>
                                        </p:tgtEl>
                                      </p:cBhvr>
                                    </p:animEffect>
                                    <p:anim calcmode="lin" valueType="num">
                                      <p:cBhvr>
                                        <p:cTn id="84" dur="2000" fill="hold"/>
                                        <p:tgtEl>
                                          <p:spTgt spid="6"/>
                                        </p:tgtEl>
                                        <p:attrNameLst>
                                          <p:attrName>ppt_w</p:attrName>
                                        </p:attrNameLst>
                                      </p:cBhvr>
                                      <p:tavLst>
                                        <p:tav tm="0" fmla="#ppt_w*sin(2.5*pi*$)">
                                          <p:val>
                                            <p:fltVal val="0"/>
                                          </p:val>
                                        </p:tav>
                                        <p:tav tm="100000">
                                          <p:val>
                                            <p:fltVal val="1"/>
                                          </p:val>
                                        </p:tav>
                                      </p:tavLst>
                                    </p:anim>
                                    <p:anim calcmode="lin" valueType="num">
                                      <p:cBhvr>
                                        <p:cTn id="85"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2119874" y="304350"/>
            <a:ext cx="5069201" cy="6016340"/>
          </a:xfrm>
          <a:prstGeom prst="rect">
            <a:avLst/>
          </a:prstGeom>
        </p:spPr>
      </p:pic>
    </p:spTree>
    <p:extLst>
      <p:ext uri="{BB962C8B-B14F-4D97-AF65-F5344CB8AC3E}">
        <p14:creationId xmlns:p14="http://schemas.microsoft.com/office/powerpoint/2010/main" val="26321325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effectLst>
                  <a:outerShdw blurRad="38100" dist="38100" dir="2700000" algn="tl">
                    <a:srgbClr val="000000">
                      <a:alpha val="43137"/>
                    </a:srgbClr>
                  </a:outerShdw>
                </a:effectLst>
              </a:rPr>
              <a:t>Trivia!</a:t>
            </a:r>
            <a:endParaRPr lang="en-US"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effectLst>
                  <a:outerShdw blurRad="38100" dist="38100" dir="2700000" algn="tl">
                    <a:srgbClr val="000000">
                      <a:alpha val="43137"/>
                    </a:srgbClr>
                  </a:outerShdw>
                </a:effectLst>
              </a:rPr>
              <a:t>True or False?</a:t>
            </a:r>
          </a:p>
          <a:p>
            <a:r>
              <a:rPr lang="en-US" dirty="0" smtClean="0">
                <a:effectLst>
                  <a:outerShdw blurRad="38100" dist="38100" dir="2700000" algn="tl">
                    <a:srgbClr val="000000">
                      <a:alpha val="43137"/>
                    </a:srgbClr>
                  </a:outerShdw>
                </a:effectLst>
              </a:rPr>
              <a:t>White </a:t>
            </a:r>
            <a:r>
              <a:rPr lang="en-US" dirty="0" err="1" smtClean="0">
                <a:effectLst>
                  <a:outerShdw blurRad="38100" dist="38100" dir="2700000" algn="tl">
                    <a:srgbClr val="000000">
                      <a:alpha val="43137"/>
                    </a:srgbClr>
                  </a:outerShdw>
                </a:effectLst>
              </a:rPr>
              <a:t>coloured</a:t>
            </a:r>
            <a:r>
              <a:rPr lang="en-US" dirty="0" smtClean="0">
                <a:effectLst>
                  <a:outerShdw blurRad="38100" dist="38100" dir="2700000" algn="tl">
                    <a:srgbClr val="000000">
                      <a:alpha val="43137"/>
                    </a:srgbClr>
                  </a:outerShdw>
                </a:effectLst>
              </a:rPr>
              <a:t> hooves are weaker than black </a:t>
            </a:r>
            <a:r>
              <a:rPr lang="en-US" dirty="0" err="1" smtClean="0">
                <a:effectLst>
                  <a:outerShdw blurRad="38100" dist="38100" dir="2700000" algn="tl">
                    <a:srgbClr val="000000">
                      <a:alpha val="43137"/>
                    </a:srgbClr>
                  </a:outerShdw>
                </a:effectLst>
              </a:rPr>
              <a:t>coloured</a:t>
            </a:r>
            <a:r>
              <a:rPr lang="en-US" dirty="0" smtClean="0">
                <a:effectLst>
                  <a:outerShdw blurRad="38100" dist="38100" dir="2700000" algn="tl">
                    <a:srgbClr val="000000">
                      <a:alpha val="43137"/>
                    </a:srgbClr>
                  </a:outerShdw>
                </a:effectLst>
              </a:rPr>
              <a:t> hooves.</a:t>
            </a:r>
            <a:endParaRPr lang="en-US" dirty="0">
              <a:effectLst>
                <a:outerShdw blurRad="38100" dist="38100" dir="2700000" algn="tl">
                  <a:srgbClr val="000000">
                    <a:alpha val="43137"/>
                  </a:srgbClr>
                </a:outerShdw>
              </a:effectLst>
            </a:endParaRPr>
          </a:p>
        </p:txBody>
      </p:sp>
      <p:sp>
        <p:nvSpPr>
          <p:cNvPr id="4" name="TextBox 3"/>
          <p:cNvSpPr txBox="1"/>
          <p:nvPr/>
        </p:nvSpPr>
        <p:spPr>
          <a:xfrm>
            <a:off x="3237878" y="2924770"/>
            <a:ext cx="2531719" cy="923330"/>
          </a:xfrm>
          <a:prstGeom prst="rect">
            <a:avLst/>
          </a:prstGeom>
          <a:solidFill>
            <a:srgbClr val="FFFFFF"/>
          </a:solidFill>
        </p:spPr>
        <p:txBody>
          <a:bodyPr wrap="none" rtlCol="0">
            <a:spAutoFit/>
          </a:bodyPr>
          <a:lstStyle/>
          <a:p>
            <a:r>
              <a:rPr lang="en-US" sz="5400" dirty="0" smtClean="0"/>
              <a:t>FALSE!</a:t>
            </a:r>
            <a:endParaRPr lang="en-US" sz="5400" dirty="0"/>
          </a:p>
        </p:txBody>
      </p:sp>
    </p:spTree>
    <p:extLst>
      <p:ext uri="{BB962C8B-B14F-4D97-AF65-F5344CB8AC3E}">
        <p14:creationId xmlns:p14="http://schemas.microsoft.com/office/powerpoint/2010/main" val="4590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anim calcmode="lin" valueType="num">
                                      <p:cBhvr>
                                        <p:cTn id="16" dur="2000" fill="hold"/>
                                        <p:tgtEl>
                                          <p:spTgt spid="4"/>
                                        </p:tgtEl>
                                        <p:attrNameLst>
                                          <p:attrName>ppt_w</p:attrName>
                                        </p:attrNameLst>
                                      </p:cBhvr>
                                      <p:tavLst>
                                        <p:tav tm="0" fmla="#ppt_w*sin(2.5*pi*$)">
                                          <p:val>
                                            <p:fltVal val="0"/>
                                          </p:val>
                                        </p:tav>
                                        <p:tav tm="100000">
                                          <p:val>
                                            <p:fltVal val="1"/>
                                          </p:val>
                                        </p:tav>
                                      </p:tavLst>
                                    </p:anim>
                                    <p:anim calcmode="lin" valueType="num">
                                      <p:cBhvr>
                                        <p:cTn id="17"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9388" y="706821"/>
            <a:ext cx="3931895" cy="5897038"/>
          </a:xfr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1169" r="22854"/>
          <a:stretch/>
        </p:blipFill>
        <p:spPr>
          <a:xfrm>
            <a:off x="4542070" y="349783"/>
            <a:ext cx="4153473" cy="4138133"/>
          </a:xfrm>
          <a:prstGeom prst="rect">
            <a:avLst/>
          </a:prstGeom>
        </p:spPr>
      </p:pic>
    </p:spTree>
    <p:extLst>
      <p:ext uri="{BB962C8B-B14F-4D97-AF65-F5344CB8AC3E}">
        <p14:creationId xmlns:p14="http://schemas.microsoft.com/office/powerpoint/2010/main" val="12814639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effectLst>
                  <a:outerShdw blurRad="38100" dist="38100" dir="2700000" algn="tl">
                    <a:srgbClr val="000000">
                      <a:alpha val="43137"/>
                    </a:srgbClr>
                  </a:outerShdw>
                </a:effectLst>
              </a:rPr>
              <a:t>Abnormal hoof shapes…</a:t>
            </a:r>
            <a:endParaRPr lang="en-US" dirty="0">
              <a:solidFill>
                <a:schemeClr val="tx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a:stretch>
            <a:fillRect/>
          </a:stretch>
        </p:blipFill>
        <p:spPr>
          <a:xfrm>
            <a:off x="228601" y="1713186"/>
            <a:ext cx="3873263" cy="2904948"/>
          </a:xfrm>
          <a:prstGeom prst="rect">
            <a:avLst/>
          </a:prstGeom>
        </p:spPr>
      </p:pic>
      <p:pic>
        <p:nvPicPr>
          <p:cNvPr id="8" name="Picture 7"/>
          <p:cNvPicPr>
            <a:picLocks noChangeAspect="1"/>
          </p:cNvPicPr>
          <p:nvPr/>
        </p:nvPicPr>
        <p:blipFill>
          <a:blip r:embed="rId4"/>
          <a:stretch>
            <a:fillRect/>
          </a:stretch>
        </p:blipFill>
        <p:spPr>
          <a:xfrm>
            <a:off x="3379010" y="3405557"/>
            <a:ext cx="4200508" cy="3151905"/>
          </a:xfrm>
          <a:prstGeom prst="rect">
            <a:avLst/>
          </a:prstGeom>
        </p:spPr>
      </p:pic>
      <p:pic>
        <p:nvPicPr>
          <p:cNvPr id="10" name="Picture 9"/>
          <p:cNvPicPr>
            <a:picLocks noChangeAspect="1"/>
          </p:cNvPicPr>
          <p:nvPr/>
        </p:nvPicPr>
        <p:blipFill>
          <a:blip r:embed="rId5"/>
          <a:stretch>
            <a:fillRect/>
          </a:stretch>
        </p:blipFill>
        <p:spPr>
          <a:xfrm>
            <a:off x="6148552" y="116824"/>
            <a:ext cx="2837793" cy="3553710"/>
          </a:xfrm>
          <a:prstGeom prst="rect">
            <a:avLst/>
          </a:prstGeom>
        </p:spPr>
      </p:pic>
      <p:sp>
        <p:nvSpPr>
          <p:cNvPr id="11" name="TextBox 10"/>
          <p:cNvSpPr txBox="1"/>
          <p:nvPr/>
        </p:nvSpPr>
        <p:spPr>
          <a:xfrm>
            <a:off x="228601" y="4402690"/>
            <a:ext cx="1229824" cy="215444"/>
          </a:xfrm>
          <a:prstGeom prst="rect">
            <a:avLst/>
          </a:prstGeom>
          <a:noFill/>
        </p:spPr>
        <p:txBody>
          <a:bodyPr wrap="none" rtlCol="0">
            <a:spAutoFit/>
          </a:bodyPr>
          <a:lstStyle/>
          <a:p>
            <a:r>
              <a:rPr lang="en-US" sz="800" dirty="0" smtClean="0">
                <a:solidFill>
                  <a:srgbClr val="FFFFFF"/>
                </a:solidFill>
              </a:rPr>
              <a:t>Courtesy Dr. D. Wilson</a:t>
            </a:r>
            <a:endParaRPr lang="en-US" sz="800" dirty="0">
              <a:solidFill>
                <a:srgbClr val="FFFFFF"/>
              </a:solidFill>
            </a:endParaRPr>
          </a:p>
        </p:txBody>
      </p:sp>
      <p:sp>
        <p:nvSpPr>
          <p:cNvPr id="12" name="TextBox 11"/>
          <p:cNvSpPr txBox="1"/>
          <p:nvPr/>
        </p:nvSpPr>
        <p:spPr>
          <a:xfrm>
            <a:off x="3379010" y="6342018"/>
            <a:ext cx="1348446" cy="215444"/>
          </a:xfrm>
          <a:prstGeom prst="rect">
            <a:avLst/>
          </a:prstGeom>
          <a:noFill/>
        </p:spPr>
        <p:txBody>
          <a:bodyPr wrap="none" rtlCol="0">
            <a:spAutoFit/>
          </a:bodyPr>
          <a:lstStyle/>
          <a:p>
            <a:r>
              <a:rPr lang="en-US" sz="800" dirty="0" smtClean="0"/>
              <a:t>Courtesy Dr. K. </a:t>
            </a:r>
            <a:r>
              <a:rPr lang="en-US" sz="800" dirty="0" err="1" smtClean="0"/>
              <a:t>Lohmann</a:t>
            </a:r>
            <a:endParaRPr lang="en-US" sz="800" dirty="0"/>
          </a:p>
        </p:txBody>
      </p:sp>
    </p:spTree>
    <p:extLst>
      <p:ext uri="{BB962C8B-B14F-4D97-AF65-F5344CB8AC3E}">
        <p14:creationId xmlns:p14="http://schemas.microsoft.com/office/powerpoint/2010/main" val="20018842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effectLst>
                  <a:outerShdw blurRad="38100" dist="38100" dir="2700000" algn="tl">
                    <a:srgbClr val="000000">
                      <a:alpha val="43137"/>
                    </a:srgbClr>
                  </a:outerShdw>
                </a:effectLst>
              </a:rPr>
              <a:t>Laminitis</a:t>
            </a:r>
            <a:endParaRPr lang="en-US" dirty="0">
              <a:solidFill>
                <a:schemeClr val="tx1"/>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3"/>
          <a:stretch>
            <a:fillRect/>
          </a:stretch>
        </p:blipFill>
        <p:spPr>
          <a:xfrm>
            <a:off x="413893" y="1542393"/>
            <a:ext cx="8179689" cy="4495800"/>
          </a:xfrm>
          <a:prstGeom prst="rect">
            <a:avLst/>
          </a:prstGeom>
        </p:spPr>
      </p:pic>
    </p:spTree>
    <p:extLst>
      <p:ext uri="{BB962C8B-B14F-4D97-AF65-F5344CB8AC3E}">
        <p14:creationId xmlns:p14="http://schemas.microsoft.com/office/powerpoint/2010/main" val="36737702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effectLst>
                  <a:outerShdw blurRad="38100" dist="38100" dir="2700000" algn="tl">
                    <a:srgbClr val="000000">
                      <a:alpha val="43137"/>
                    </a:srgbClr>
                  </a:outerShdw>
                </a:effectLst>
              </a:rPr>
              <a:t>Navicular Syndrome</a:t>
            </a:r>
            <a:endParaRPr lang="en-US" dirty="0">
              <a:solidFill>
                <a:schemeClr val="tx1"/>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3"/>
          <a:stretch>
            <a:fillRect/>
          </a:stretch>
        </p:blipFill>
        <p:spPr>
          <a:xfrm>
            <a:off x="228601" y="2139488"/>
            <a:ext cx="4071865" cy="4495800"/>
          </a:xfrm>
          <a:prstGeom prst="rect">
            <a:avLst/>
          </a:prstGeom>
        </p:spPr>
      </p:pic>
      <p:pic>
        <p:nvPicPr>
          <p:cNvPr id="5" name="Picture 4"/>
          <p:cNvPicPr>
            <a:picLocks noChangeAspect="1"/>
          </p:cNvPicPr>
          <p:nvPr/>
        </p:nvPicPr>
        <p:blipFill>
          <a:blip r:embed="rId4"/>
          <a:stretch>
            <a:fillRect/>
          </a:stretch>
        </p:blipFill>
        <p:spPr>
          <a:xfrm>
            <a:off x="4205872" y="146512"/>
            <a:ext cx="4715913" cy="4646205"/>
          </a:xfrm>
          <a:prstGeom prst="rect">
            <a:avLst/>
          </a:prstGeom>
        </p:spPr>
      </p:pic>
    </p:spTree>
    <p:extLst>
      <p:ext uri="{BB962C8B-B14F-4D97-AF65-F5344CB8AC3E}">
        <p14:creationId xmlns:p14="http://schemas.microsoft.com/office/powerpoint/2010/main" val="23314797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effectLst>
                  <a:outerShdw blurRad="38100" dist="38100" dir="2700000" algn="tl">
                    <a:srgbClr val="000000">
                      <a:alpha val="43137"/>
                    </a:srgbClr>
                  </a:outerShdw>
                </a:effectLst>
              </a:rPr>
              <a:t>Does my horse need shoes?</a:t>
            </a:r>
            <a:endParaRPr lang="en-US"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effectLst>
                  <a:outerShdw blurRad="38100" dist="38100" dir="2700000" algn="tl">
                    <a:srgbClr val="000000">
                      <a:alpha val="43137"/>
                    </a:srgbClr>
                  </a:outerShdw>
                </a:effectLst>
              </a:rPr>
              <a:t>Not all horses need shoes!</a:t>
            </a:r>
          </a:p>
          <a:p>
            <a:r>
              <a:rPr lang="en-US" dirty="0" smtClean="0">
                <a:effectLst>
                  <a:outerShdw blurRad="38100" dist="38100" dir="2700000" algn="tl">
                    <a:srgbClr val="000000">
                      <a:alpha val="43137"/>
                    </a:srgbClr>
                  </a:outerShdw>
                </a:effectLst>
              </a:rPr>
              <a:t>When </a:t>
            </a:r>
            <a:r>
              <a:rPr lang="en-US" dirty="0">
                <a:effectLst>
                  <a:outerShdw blurRad="38100" dist="38100" dir="2700000" algn="tl">
                    <a:srgbClr val="000000">
                      <a:alpha val="43137"/>
                    </a:srgbClr>
                  </a:outerShdw>
                </a:effectLst>
              </a:rPr>
              <a:t>shoeing to help correct a lameness problem, keep in mind that a trial and error approach </a:t>
            </a:r>
            <a:r>
              <a:rPr lang="en-US" dirty="0" smtClean="0">
                <a:effectLst>
                  <a:outerShdw blurRad="38100" dist="38100" dir="2700000" algn="tl">
                    <a:srgbClr val="000000">
                      <a:alpha val="43137"/>
                    </a:srgbClr>
                  </a:outerShdw>
                </a:effectLst>
              </a:rPr>
              <a:t>often needs </a:t>
            </a:r>
            <a:r>
              <a:rPr lang="en-US" dirty="0">
                <a:effectLst>
                  <a:outerShdw blurRad="38100" dist="38100" dir="2700000" algn="tl">
                    <a:srgbClr val="000000">
                      <a:alpha val="43137"/>
                    </a:srgbClr>
                  </a:outerShdw>
                </a:effectLst>
              </a:rPr>
              <a:t>to be taken</a:t>
            </a:r>
          </a:p>
          <a:p>
            <a:pPr lvl="1"/>
            <a:r>
              <a:rPr lang="en-US" dirty="0">
                <a:effectLst>
                  <a:outerShdw blurRad="38100" dist="38100" dir="2700000" algn="tl">
                    <a:srgbClr val="000000">
                      <a:alpha val="43137"/>
                    </a:srgbClr>
                  </a:outerShdw>
                </a:effectLst>
              </a:rPr>
              <a:t>There is no ‘one shoe fits all’</a:t>
            </a:r>
          </a:p>
          <a:p>
            <a:pPr lvl="1"/>
            <a:r>
              <a:rPr lang="en-US" dirty="0">
                <a:effectLst>
                  <a:outerShdw blurRad="38100" dist="38100" dir="2700000" algn="tl">
                    <a:srgbClr val="000000">
                      <a:alpha val="43137"/>
                    </a:srgbClr>
                  </a:outerShdw>
                </a:effectLst>
              </a:rPr>
              <a:t>Veterinarian or farrier may suggest something, try it for a few weeks, and if not working, switch to something else</a:t>
            </a:r>
          </a:p>
          <a:p>
            <a:endParaRPr lang="en-US" dirty="0"/>
          </a:p>
        </p:txBody>
      </p:sp>
    </p:spTree>
    <p:extLst>
      <p:ext uri="{BB962C8B-B14F-4D97-AF65-F5344CB8AC3E}">
        <p14:creationId xmlns:p14="http://schemas.microsoft.com/office/powerpoint/2010/main" val="27445059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stretch>
            <a:fillRect/>
          </a:stretch>
        </p:blipFill>
        <p:spPr>
          <a:xfrm>
            <a:off x="2785241" y="3077747"/>
            <a:ext cx="4009011" cy="3643619"/>
          </a:xfrm>
          <a:prstGeom prst="rect">
            <a:avLst/>
          </a:prstGeom>
        </p:spPr>
      </p:pic>
      <p:pic>
        <p:nvPicPr>
          <p:cNvPr id="6" name="Picture 5"/>
          <p:cNvPicPr>
            <a:picLocks noChangeAspect="1"/>
          </p:cNvPicPr>
          <p:nvPr/>
        </p:nvPicPr>
        <p:blipFill>
          <a:blip r:embed="rId4"/>
          <a:stretch>
            <a:fillRect/>
          </a:stretch>
        </p:blipFill>
        <p:spPr>
          <a:xfrm>
            <a:off x="129683" y="838200"/>
            <a:ext cx="4988855" cy="3284563"/>
          </a:xfrm>
          <a:prstGeom prst="rect">
            <a:avLst/>
          </a:prstGeom>
        </p:spPr>
      </p:pic>
      <p:pic>
        <p:nvPicPr>
          <p:cNvPr id="7" name="Picture 6"/>
          <p:cNvPicPr>
            <a:picLocks noChangeAspect="1"/>
          </p:cNvPicPr>
          <p:nvPr/>
        </p:nvPicPr>
        <p:blipFill>
          <a:blip r:embed="rId5"/>
          <a:stretch>
            <a:fillRect/>
          </a:stretch>
        </p:blipFill>
        <p:spPr>
          <a:xfrm>
            <a:off x="6031002" y="153604"/>
            <a:ext cx="2950720" cy="3694496"/>
          </a:xfrm>
          <a:prstGeom prst="rect">
            <a:avLst/>
          </a:prstGeom>
        </p:spPr>
      </p:pic>
    </p:spTree>
    <p:extLst>
      <p:ext uri="{BB962C8B-B14F-4D97-AF65-F5344CB8AC3E}">
        <p14:creationId xmlns:p14="http://schemas.microsoft.com/office/powerpoint/2010/main" val="23251460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1995487" y="203028"/>
            <a:ext cx="5498389" cy="6386957"/>
          </a:xfrm>
          <a:prstGeom prst="rect">
            <a:avLst/>
          </a:prstGeom>
        </p:spPr>
      </p:pic>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32782092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6"/>
            <a:ext cx="7171991" cy="1325563"/>
          </a:xfrm>
        </p:spPr>
        <p:txBody>
          <a:bodyPr>
            <a:normAutofit/>
          </a:bodyPr>
          <a:lstStyle/>
          <a:p>
            <a:r>
              <a:rPr lang="en-US" dirty="0" smtClean="0">
                <a:solidFill>
                  <a:schemeClr val="tx1"/>
                </a:solidFill>
                <a:effectLst>
                  <a:outerShdw blurRad="38100" dist="38100" dir="2700000" algn="tl">
                    <a:srgbClr val="000000">
                      <a:alpha val="43137"/>
                    </a:srgbClr>
                  </a:outerShdw>
                </a:effectLst>
              </a:rPr>
              <a:t>Who should I call?</a:t>
            </a:r>
            <a:endParaRPr lang="en-US"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600200"/>
            <a:ext cx="8550275" cy="4016786"/>
          </a:xfrm>
        </p:spPr>
        <p:txBody>
          <a:bodyPr>
            <a:normAutofit/>
          </a:bodyPr>
          <a:lstStyle/>
          <a:p>
            <a:r>
              <a:rPr lang="en-US" dirty="0" smtClean="0">
                <a:effectLst>
                  <a:outerShdw blurRad="38100" dist="38100" dir="2700000" algn="tl">
                    <a:srgbClr val="000000">
                      <a:alpha val="43137"/>
                    </a:srgbClr>
                  </a:outerShdw>
                </a:effectLst>
              </a:rPr>
              <a:t>Call your </a:t>
            </a:r>
            <a:r>
              <a:rPr lang="en-US" i="1" dirty="0" smtClean="0">
                <a:effectLst>
                  <a:outerShdw blurRad="38100" dist="38100" dir="2700000" algn="tl">
                    <a:srgbClr val="000000">
                      <a:alpha val="43137"/>
                    </a:srgbClr>
                  </a:outerShdw>
                </a:effectLst>
              </a:rPr>
              <a:t>veterinarian</a:t>
            </a:r>
            <a:r>
              <a:rPr lang="en-US" dirty="0" smtClean="0">
                <a:effectLst>
                  <a:outerShdw blurRad="38100" dist="38100" dir="2700000" algn="tl">
                    <a:srgbClr val="000000">
                      <a:alpha val="43137"/>
                    </a:srgbClr>
                  </a:outerShdw>
                </a:effectLst>
              </a:rPr>
              <a:t> in any </a:t>
            </a:r>
            <a:r>
              <a:rPr lang="en-US" dirty="0">
                <a:effectLst>
                  <a:outerShdw blurRad="38100" dist="38100" dir="2700000" algn="tl">
                    <a:srgbClr val="000000">
                      <a:alpha val="43137"/>
                    </a:srgbClr>
                  </a:outerShdw>
                </a:effectLst>
              </a:rPr>
              <a:t>situation where live tissue is exposed or blood is noted</a:t>
            </a:r>
            <a:r>
              <a:rPr lang="en-US" dirty="0" smtClean="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a:p>
            <a:pPr lvl="1"/>
            <a:r>
              <a:rPr lang="en-US" dirty="0" smtClean="0">
                <a:effectLst>
                  <a:outerShdw blurRad="38100" dist="38100" dir="2700000" algn="tl">
                    <a:srgbClr val="000000">
                      <a:alpha val="43137"/>
                    </a:srgbClr>
                  </a:outerShdw>
                </a:effectLst>
              </a:rPr>
              <a:t>Bleeding </a:t>
            </a:r>
            <a:r>
              <a:rPr lang="en-US" dirty="0">
                <a:effectLst>
                  <a:outerShdw blurRad="38100" dist="38100" dir="2700000" algn="tl">
                    <a:srgbClr val="000000">
                      <a:alpha val="43137"/>
                    </a:srgbClr>
                  </a:outerShdw>
                </a:effectLst>
              </a:rPr>
              <a:t>quarter crack</a:t>
            </a:r>
          </a:p>
          <a:p>
            <a:pPr lvl="1"/>
            <a:r>
              <a:rPr lang="en-US" dirty="0">
                <a:effectLst>
                  <a:outerShdw blurRad="38100" dist="38100" dir="2700000" algn="tl">
                    <a:srgbClr val="000000">
                      <a:alpha val="43137"/>
                    </a:srgbClr>
                  </a:outerShdw>
                </a:effectLst>
              </a:rPr>
              <a:t>Infected toe crack</a:t>
            </a:r>
          </a:p>
          <a:p>
            <a:pPr lvl="1"/>
            <a:r>
              <a:rPr lang="en-US" dirty="0" smtClean="0">
                <a:effectLst>
                  <a:outerShdw blurRad="38100" dist="38100" dir="2700000" algn="tl">
                    <a:srgbClr val="000000">
                      <a:alpha val="43137"/>
                    </a:srgbClr>
                  </a:outerShdw>
                </a:effectLst>
              </a:rPr>
              <a:t>Abnormal growth (</a:t>
            </a:r>
            <a:r>
              <a:rPr lang="en-US" dirty="0" err="1" smtClean="0">
                <a:effectLst>
                  <a:outerShdw blurRad="38100" dist="38100" dir="2700000" algn="tl">
                    <a:srgbClr val="000000">
                      <a:alpha val="43137"/>
                    </a:srgbClr>
                  </a:outerShdw>
                </a:effectLst>
              </a:rPr>
              <a:t>tumour</a:t>
            </a:r>
            <a:r>
              <a:rPr lang="en-US" dirty="0" smtClean="0">
                <a:effectLst>
                  <a:outerShdw blurRad="38100" dist="38100" dir="2700000" algn="tl">
                    <a:srgbClr val="000000">
                      <a:alpha val="43137"/>
                    </a:srgbClr>
                  </a:outerShdw>
                </a:effectLst>
              </a:rPr>
              <a:t>)</a:t>
            </a:r>
          </a:p>
          <a:p>
            <a:pPr lvl="1"/>
            <a:r>
              <a:rPr lang="en-US" dirty="0" smtClean="0">
                <a:effectLst>
                  <a:outerShdw blurRad="38100" dist="38100" dir="2700000" algn="tl">
                    <a:srgbClr val="000000">
                      <a:alpha val="43137"/>
                    </a:srgbClr>
                  </a:outerShdw>
                </a:effectLst>
              </a:rPr>
              <a:t>Hoof wall injury</a:t>
            </a:r>
            <a:endParaRPr lang="en-US"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6022" y="2281224"/>
            <a:ext cx="2854569" cy="3806092"/>
          </a:xfrm>
          <a:prstGeom prst="rect">
            <a:avLst/>
          </a:prstGeom>
        </p:spPr>
      </p:pic>
      <p:sp>
        <p:nvSpPr>
          <p:cNvPr id="6" name="TextBox 5"/>
          <p:cNvSpPr txBox="1"/>
          <p:nvPr/>
        </p:nvSpPr>
        <p:spPr>
          <a:xfrm>
            <a:off x="5468142" y="6570129"/>
            <a:ext cx="3507692" cy="215444"/>
          </a:xfrm>
          <a:prstGeom prst="rect">
            <a:avLst/>
          </a:prstGeom>
          <a:noFill/>
        </p:spPr>
        <p:txBody>
          <a:bodyPr wrap="none" rtlCol="0">
            <a:spAutoFit/>
          </a:bodyPr>
          <a:lstStyle/>
          <a:p>
            <a:r>
              <a:rPr lang="en-US" sz="800" dirty="0">
                <a:hlinkClick r:id="rId4"/>
              </a:rPr>
              <a:t>http://</a:t>
            </a:r>
            <a:r>
              <a:rPr lang="en-US" sz="800" dirty="0" smtClean="0">
                <a:hlinkClick r:id="rId4"/>
              </a:rPr>
              <a:t>hoofrecovery.blogspot.ca/2009/04/fancys-hoof-injury.html</a:t>
            </a:r>
            <a:r>
              <a:rPr lang="en-US" sz="800" dirty="0" smtClean="0"/>
              <a:t>, May 1, 2014</a:t>
            </a:r>
            <a:endParaRPr lang="en-US" sz="800" dirty="0"/>
          </a:p>
        </p:txBody>
      </p:sp>
    </p:spTree>
    <p:extLst>
      <p:ext uri="{BB962C8B-B14F-4D97-AF65-F5344CB8AC3E}">
        <p14:creationId xmlns:p14="http://schemas.microsoft.com/office/powerpoint/2010/main" val="41083764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803167"/>
            <a:ext cx="7215782" cy="1325563"/>
          </a:xfrm>
        </p:spPr>
        <p:txBody>
          <a:bodyPr>
            <a:normAutofit/>
          </a:bodyPr>
          <a:lstStyle/>
          <a:p>
            <a:r>
              <a:rPr lang="en-US" dirty="0" smtClean="0">
                <a:solidFill>
                  <a:schemeClr val="tx1"/>
                </a:solidFill>
                <a:effectLst>
                  <a:outerShdw blurRad="38100" dist="38100" dir="2700000" algn="tl">
                    <a:srgbClr val="000000">
                      <a:alpha val="43137"/>
                    </a:srgbClr>
                  </a:outerShdw>
                </a:effectLst>
              </a:rPr>
              <a:t>Who should I call?</a:t>
            </a:r>
            <a:endParaRPr lang="en-US"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1" y="2128730"/>
            <a:ext cx="5739606" cy="3967270"/>
          </a:xfrm>
        </p:spPr>
        <p:txBody>
          <a:bodyPr>
            <a:normAutofit/>
          </a:bodyPr>
          <a:lstStyle/>
          <a:p>
            <a:r>
              <a:rPr lang="en-US" dirty="0" smtClean="0">
                <a:effectLst>
                  <a:outerShdw blurRad="38100" dist="38100" dir="2700000" algn="tl">
                    <a:srgbClr val="000000">
                      <a:alpha val="43137"/>
                    </a:srgbClr>
                  </a:outerShdw>
                </a:effectLst>
              </a:rPr>
              <a:t>Call your </a:t>
            </a:r>
            <a:r>
              <a:rPr lang="en-US" i="1" dirty="0" smtClean="0">
                <a:effectLst>
                  <a:outerShdw blurRad="38100" dist="38100" dir="2700000" algn="tl">
                    <a:srgbClr val="000000">
                      <a:alpha val="43137"/>
                    </a:srgbClr>
                  </a:outerShdw>
                </a:effectLst>
              </a:rPr>
              <a:t>veterinarian</a:t>
            </a:r>
            <a:r>
              <a:rPr lang="en-US" dirty="0" smtClean="0">
                <a:effectLst>
                  <a:outerShdw blurRad="38100" dist="38100" dir="2700000" algn="tl">
                    <a:srgbClr val="000000">
                      <a:alpha val="43137"/>
                    </a:srgbClr>
                  </a:outerShdw>
                </a:effectLst>
              </a:rPr>
              <a:t> for:</a:t>
            </a:r>
          </a:p>
          <a:p>
            <a:pPr lvl="1"/>
            <a:r>
              <a:rPr lang="en-US" dirty="0" smtClean="0">
                <a:effectLst>
                  <a:outerShdw blurRad="38100" dist="38100" dir="2700000" algn="tl">
                    <a:srgbClr val="000000">
                      <a:alpha val="43137"/>
                    </a:srgbClr>
                  </a:outerShdw>
                </a:effectLst>
              </a:rPr>
              <a:t>Any </a:t>
            </a:r>
            <a:r>
              <a:rPr lang="en-US" dirty="0">
                <a:effectLst>
                  <a:outerShdw blurRad="38100" dist="38100" dir="2700000" algn="tl">
                    <a:srgbClr val="000000">
                      <a:alpha val="43137"/>
                    </a:srgbClr>
                  </a:outerShdw>
                </a:effectLst>
              </a:rPr>
              <a:t>unexplained </a:t>
            </a:r>
            <a:r>
              <a:rPr lang="en-US" dirty="0" smtClean="0">
                <a:effectLst>
                  <a:outerShdw blurRad="38100" dist="38100" dir="2700000" algn="tl">
                    <a:srgbClr val="000000">
                      <a:alpha val="43137"/>
                    </a:srgbClr>
                  </a:outerShdw>
                </a:effectLst>
              </a:rPr>
              <a:t>lameness</a:t>
            </a:r>
          </a:p>
          <a:p>
            <a:pPr lvl="2"/>
            <a:r>
              <a:rPr lang="en-US" dirty="0" smtClean="0">
                <a:effectLst>
                  <a:outerShdw blurRad="38100" dist="38100" dir="2700000" algn="tl">
                    <a:srgbClr val="000000">
                      <a:alpha val="43137"/>
                    </a:srgbClr>
                  </a:outerShdw>
                </a:effectLst>
              </a:rPr>
              <a:t>Regardless of severity or chronicity</a:t>
            </a:r>
          </a:p>
          <a:p>
            <a:pPr lvl="1"/>
            <a:r>
              <a:rPr lang="en-US" dirty="0" smtClean="0">
                <a:effectLst>
                  <a:outerShdw blurRad="38100" dist="38100" dir="2700000" algn="tl">
                    <a:srgbClr val="000000">
                      <a:alpha val="43137"/>
                    </a:srgbClr>
                  </a:outerShdw>
                </a:effectLst>
              </a:rPr>
              <a:t>Puncture wound in sole or frog</a:t>
            </a:r>
          </a:p>
          <a:p>
            <a:pPr lvl="1"/>
            <a:r>
              <a:rPr lang="en-US" dirty="0" smtClean="0">
                <a:effectLst>
                  <a:outerShdw blurRad="38100" dist="38100" dir="2700000" algn="tl">
                    <a:srgbClr val="000000">
                      <a:alpha val="43137"/>
                    </a:srgbClr>
                  </a:outerShdw>
                </a:effectLst>
              </a:rPr>
              <a:t>Horse found with nail (or any other object) in foot</a:t>
            </a:r>
          </a:p>
          <a:p>
            <a:endParaRPr lang="en-US" dirty="0" smtClean="0"/>
          </a:p>
        </p:txBody>
      </p:sp>
      <p:pic>
        <p:nvPicPr>
          <p:cNvPr id="6" name="Picture 5"/>
          <p:cNvPicPr>
            <a:picLocks noChangeAspect="1"/>
          </p:cNvPicPr>
          <p:nvPr/>
        </p:nvPicPr>
        <p:blipFill>
          <a:blip r:embed="rId2"/>
          <a:stretch>
            <a:fillRect/>
          </a:stretch>
        </p:blipFill>
        <p:spPr>
          <a:xfrm>
            <a:off x="5968207" y="155535"/>
            <a:ext cx="2952352" cy="3691671"/>
          </a:xfrm>
          <a:prstGeom prst="rect">
            <a:avLst/>
          </a:prstGeom>
        </p:spPr>
      </p:pic>
    </p:spTree>
    <p:extLst>
      <p:ext uri="{BB962C8B-B14F-4D97-AF65-F5344CB8AC3E}">
        <p14:creationId xmlns:p14="http://schemas.microsoft.com/office/powerpoint/2010/main" val="26075794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284" y="365126"/>
            <a:ext cx="7197993" cy="1325563"/>
          </a:xfrm>
        </p:spPr>
        <p:txBody>
          <a:bodyPr>
            <a:normAutofit/>
          </a:bodyPr>
          <a:lstStyle/>
          <a:p>
            <a:r>
              <a:rPr lang="en-US" dirty="0" smtClean="0">
                <a:solidFill>
                  <a:schemeClr val="tx1"/>
                </a:solidFill>
                <a:effectLst>
                  <a:outerShdw blurRad="38100" dist="38100" dir="2700000" algn="tl">
                    <a:srgbClr val="000000">
                      <a:alpha val="43137"/>
                    </a:srgbClr>
                  </a:outerShdw>
                </a:effectLst>
              </a:rPr>
              <a:t>Who should I call?</a:t>
            </a:r>
            <a:endParaRPr lang="en-US"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28650" y="1503632"/>
            <a:ext cx="5422218" cy="4351338"/>
          </a:xfrm>
        </p:spPr>
        <p:txBody>
          <a:bodyPr>
            <a:normAutofit/>
          </a:bodyPr>
          <a:lstStyle/>
          <a:p>
            <a:r>
              <a:rPr lang="en-US" dirty="0" smtClean="0">
                <a:effectLst>
                  <a:outerShdw blurRad="38100" dist="38100" dir="2700000" algn="tl">
                    <a:srgbClr val="000000">
                      <a:alpha val="43137"/>
                    </a:srgbClr>
                  </a:outerShdw>
                </a:effectLst>
              </a:rPr>
              <a:t>Call your </a:t>
            </a:r>
            <a:r>
              <a:rPr lang="en-US" i="1" dirty="0" smtClean="0">
                <a:effectLst>
                  <a:outerShdw blurRad="38100" dist="38100" dir="2700000" algn="tl">
                    <a:srgbClr val="000000">
                      <a:alpha val="43137"/>
                    </a:srgbClr>
                  </a:outerShdw>
                </a:effectLst>
              </a:rPr>
              <a:t>veterinarian </a:t>
            </a:r>
            <a:r>
              <a:rPr lang="en-US" dirty="0" smtClean="0">
                <a:effectLst>
                  <a:outerShdw blurRad="38100" dist="38100" dir="2700000" algn="tl">
                    <a:srgbClr val="000000">
                      <a:alpha val="43137"/>
                    </a:srgbClr>
                  </a:outerShdw>
                </a:effectLst>
              </a:rPr>
              <a:t>when:</a:t>
            </a:r>
          </a:p>
          <a:p>
            <a:pPr lvl="1"/>
            <a:r>
              <a:rPr lang="en-US" dirty="0">
                <a:effectLst>
                  <a:outerShdw blurRad="38100" dist="38100" dir="2700000" algn="tl">
                    <a:srgbClr val="000000">
                      <a:alpha val="43137"/>
                    </a:srgbClr>
                  </a:outerShdw>
                </a:effectLst>
              </a:rPr>
              <a:t>Limb abnormalities in </a:t>
            </a:r>
            <a:r>
              <a:rPr lang="en-US" dirty="0" smtClean="0">
                <a:effectLst>
                  <a:outerShdw blurRad="38100" dist="38100" dir="2700000" algn="tl">
                    <a:srgbClr val="000000">
                      <a:alpha val="43137"/>
                    </a:srgbClr>
                  </a:outerShdw>
                </a:effectLst>
              </a:rPr>
              <a:t>foals</a:t>
            </a:r>
          </a:p>
          <a:p>
            <a:pPr lvl="2"/>
            <a:r>
              <a:rPr lang="en-US" dirty="0">
                <a:effectLst>
                  <a:outerShdw blurRad="38100" dist="38100" dir="2700000" algn="tl">
                    <a:srgbClr val="000000">
                      <a:alpha val="43137"/>
                    </a:srgbClr>
                  </a:outerShdw>
                </a:effectLst>
              </a:rPr>
              <a:t>Angular deformities</a:t>
            </a:r>
          </a:p>
          <a:p>
            <a:pPr lvl="2"/>
            <a:r>
              <a:rPr lang="en-US" dirty="0">
                <a:effectLst>
                  <a:outerShdw blurRad="38100" dist="38100" dir="2700000" algn="tl">
                    <a:srgbClr val="000000">
                      <a:alpha val="43137"/>
                    </a:srgbClr>
                  </a:outerShdw>
                </a:effectLst>
              </a:rPr>
              <a:t>Flexural deformities </a:t>
            </a:r>
            <a:endParaRPr lang="en-US" dirty="0" smtClean="0">
              <a:effectLst>
                <a:outerShdw blurRad="38100" dist="38100" dir="2700000" algn="tl">
                  <a:srgbClr val="000000">
                    <a:alpha val="43137"/>
                  </a:srgbClr>
                </a:outerShdw>
              </a:effectLst>
            </a:endParaRPr>
          </a:p>
          <a:p>
            <a:pPr lvl="2"/>
            <a:r>
              <a:rPr lang="en-US" i="1" dirty="0" smtClean="0">
                <a:effectLst>
                  <a:outerShdw blurRad="38100" dist="38100" dir="2700000" algn="tl">
                    <a:srgbClr val="000000">
                      <a:alpha val="43137"/>
                    </a:srgbClr>
                  </a:outerShdw>
                </a:effectLst>
              </a:rPr>
              <a:t>Farrier should also be called in these cases</a:t>
            </a:r>
          </a:p>
          <a:p>
            <a:endParaRPr lang="en-US" dirty="0" smtClean="0"/>
          </a:p>
        </p:txBody>
      </p:sp>
      <p:pic>
        <p:nvPicPr>
          <p:cNvPr id="5" name="Picture 4" descr="IMGP2211.JPG"/>
          <p:cNvPicPr>
            <a:picLocks noChangeAspect="1"/>
          </p:cNvPicPr>
          <p:nvPr/>
        </p:nvPicPr>
        <p:blipFill rotWithShape="1">
          <a:blip r:embed="rId3" cstate="print">
            <a:extLst>
              <a:ext uri="{28A0092B-C50C-407E-A947-70E740481C1C}">
                <a14:useLocalDpi xmlns:a14="http://schemas.microsoft.com/office/drawing/2010/main" val="0"/>
              </a:ext>
            </a:extLst>
          </a:blip>
          <a:srcRect l="40706"/>
          <a:stretch/>
        </p:blipFill>
        <p:spPr>
          <a:xfrm>
            <a:off x="6124441" y="2219446"/>
            <a:ext cx="2874179" cy="3635524"/>
          </a:xfrm>
          <a:prstGeom prst="rect">
            <a:avLst/>
          </a:prstGeom>
        </p:spPr>
      </p:pic>
    </p:spTree>
    <p:extLst>
      <p:ext uri="{BB962C8B-B14F-4D97-AF65-F5344CB8AC3E}">
        <p14:creationId xmlns:p14="http://schemas.microsoft.com/office/powerpoint/2010/main" val="4407924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effectLst>
                  <a:outerShdw blurRad="38100" dist="38100" dir="2700000" algn="tl">
                    <a:srgbClr val="000000">
                      <a:alpha val="43137"/>
                    </a:srgbClr>
                  </a:outerShdw>
                </a:effectLst>
              </a:rPr>
              <a:t>Who should I call?</a:t>
            </a:r>
            <a:endParaRPr lang="en-US"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805613"/>
            <a:ext cx="8550275" cy="4495800"/>
          </a:xfrm>
        </p:spPr>
        <p:txBody>
          <a:bodyPr/>
          <a:lstStyle/>
          <a:p>
            <a:r>
              <a:rPr lang="en-US" dirty="0" smtClean="0">
                <a:effectLst>
                  <a:outerShdw blurRad="38100" dist="38100" dir="2700000" algn="tl">
                    <a:srgbClr val="000000">
                      <a:alpha val="43137"/>
                    </a:srgbClr>
                  </a:outerShdw>
                </a:effectLst>
              </a:rPr>
              <a:t>Call your </a:t>
            </a:r>
            <a:r>
              <a:rPr lang="en-US" i="1" dirty="0" smtClean="0">
                <a:effectLst>
                  <a:outerShdw blurRad="38100" dist="38100" dir="2700000" algn="tl">
                    <a:srgbClr val="000000">
                      <a:alpha val="43137"/>
                    </a:srgbClr>
                  </a:outerShdw>
                </a:effectLst>
              </a:rPr>
              <a:t>veterinarian</a:t>
            </a:r>
            <a:r>
              <a:rPr lang="en-US" dirty="0" smtClean="0">
                <a:effectLst>
                  <a:outerShdw blurRad="38100" dist="38100" dir="2700000" algn="tl">
                    <a:srgbClr val="000000">
                      <a:alpha val="43137"/>
                    </a:srgbClr>
                  </a:outerShdw>
                </a:effectLst>
              </a:rPr>
              <a:t> when:</a:t>
            </a:r>
          </a:p>
          <a:p>
            <a:pPr lvl="1"/>
            <a:r>
              <a:rPr lang="en-US" dirty="0">
                <a:effectLst>
                  <a:outerShdw blurRad="38100" dist="38100" dir="2700000" algn="tl">
                    <a:srgbClr val="000000">
                      <a:alpha val="43137"/>
                    </a:srgbClr>
                  </a:outerShdw>
                </a:effectLst>
              </a:rPr>
              <a:t>Radiographs are needed</a:t>
            </a:r>
          </a:p>
          <a:p>
            <a:pPr lvl="2"/>
            <a:r>
              <a:rPr lang="en-US" dirty="0">
                <a:effectLst>
                  <a:outerShdw blurRad="38100" dist="38100" dir="2700000" algn="tl">
                    <a:srgbClr val="000000">
                      <a:alpha val="43137"/>
                    </a:srgbClr>
                  </a:outerShdw>
                </a:effectLst>
              </a:rPr>
              <a:t>Farrier may ask for radiographs to help assess:</a:t>
            </a:r>
          </a:p>
          <a:p>
            <a:pPr lvl="3"/>
            <a:r>
              <a:rPr lang="en-US" dirty="0">
                <a:effectLst>
                  <a:outerShdw blurRad="38100" dist="38100" dir="2700000" algn="tl">
                    <a:srgbClr val="000000">
                      <a:alpha val="43137"/>
                    </a:srgbClr>
                  </a:outerShdw>
                </a:effectLst>
              </a:rPr>
              <a:t>Sole depth</a:t>
            </a:r>
          </a:p>
          <a:p>
            <a:pPr lvl="3"/>
            <a:r>
              <a:rPr lang="en-US" dirty="0">
                <a:effectLst>
                  <a:outerShdw blurRad="38100" dist="38100" dir="2700000" algn="tl">
                    <a:srgbClr val="000000">
                      <a:alpha val="43137"/>
                    </a:srgbClr>
                  </a:outerShdw>
                </a:effectLst>
              </a:rPr>
              <a:t>Foot conformation </a:t>
            </a:r>
          </a:p>
          <a:p>
            <a:pPr lvl="3"/>
            <a:r>
              <a:rPr lang="en-US" dirty="0">
                <a:effectLst>
                  <a:outerShdw blurRad="38100" dist="38100" dir="2700000" algn="tl">
                    <a:srgbClr val="000000">
                      <a:alpha val="43137"/>
                    </a:srgbClr>
                  </a:outerShdw>
                </a:effectLst>
              </a:rPr>
              <a:t>Suspected rotation</a:t>
            </a:r>
          </a:p>
          <a:p>
            <a:pPr lvl="3"/>
            <a:r>
              <a:rPr lang="en-US" dirty="0">
                <a:effectLst>
                  <a:outerShdw blurRad="38100" dist="38100" dir="2700000" algn="tl">
                    <a:srgbClr val="000000">
                      <a:alpha val="43137"/>
                    </a:srgbClr>
                  </a:outerShdw>
                </a:effectLst>
              </a:rPr>
              <a:t>Extent of white line disease </a:t>
            </a:r>
          </a:p>
          <a:p>
            <a:pPr lvl="3"/>
            <a:r>
              <a:rPr lang="en-US" dirty="0">
                <a:effectLst>
                  <a:outerShdw blurRad="38100" dist="38100" dir="2700000" algn="tl">
                    <a:srgbClr val="000000">
                      <a:alpha val="43137"/>
                    </a:srgbClr>
                  </a:outerShdw>
                </a:effectLst>
              </a:rPr>
              <a:t>Solar margin fractures (may mimic sole bruising)</a:t>
            </a:r>
          </a:p>
          <a:p>
            <a:pPr lvl="1"/>
            <a:endParaRPr lang="en-US" dirty="0"/>
          </a:p>
        </p:txBody>
      </p:sp>
      <p:pic>
        <p:nvPicPr>
          <p:cNvPr id="4" name="Picture 3"/>
          <p:cNvPicPr>
            <a:picLocks noChangeAspect="1"/>
          </p:cNvPicPr>
          <p:nvPr/>
        </p:nvPicPr>
        <p:blipFill>
          <a:blip r:embed="rId2"/>
          <a:stretch>
            <a:fillRect/>
          </a:stretch>
        </p:blipFill>
        <p:spPr>
          <a:xfrm>
            <a:off x="6821070" y="178523"/>
            <a:ext cx="2103976" cy="2629970"/>
          </a:xfrm>
          <a:prstGeom prst="rect">
            <a:avLst/>
          </a:prstGeom>
        </p:spPr>
      </p:pic>
    </p:spTree>
    <p:extLst>
      <p:ext uri="{BB962C8B-B14F-4D97-AF65-F5344CB8AC3E}">
        <p14:creationId xmlns:p14="http://schemas.microsoft.com/office/powerpoint/2010/main" val="14526606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effectLst>
                  <a:outerShdw blurRad="38100" dist="38100" dir="2700000" algn="tl">
                    <a:srgbClr val="000000">
                      <a:alpha val="43137"/>
                    </a:srgbClr>
                  </a:outerShdw>
                </a:effectLst>
              </a:rPr>
              <a:t>What’s so important about your horse’s hooves?</a:t>
            </a:r>
            <a:endParaRPr lang="en-US"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a:effectLst>
                  <a:outerShdw blurRad="38100" dist="38100" dir="2700000" algn="tl">
                    <a:srgbClr val="000000">
                      <a:alpha val="43137"/>
                    </a:srgbClr>
                  </a:outerShdw>
                </a:effectLst>
              </a:rPr>
              <a:t>Connection between rest of the body and the ground</a:t>
            </a:r>
          </a:p>
          <a:p>
            <a:r>
              <a:rPr lang="en-US" dirty="0">
                <a:effectLst>
                  <a:outerShdw blurRad="38100" dist="38100" dir="2700000" algn="tl">
                    <a:srgbClr val="000000">
                      <a:alpha val="43137"/>
                    </a:srgbClr>
                  </a:outerShdw>
                </a:effectLst>
              </a:rPr>
              <a:t>Shock absorption and dissipation</a:t>
            </a:r>
          </a:p>
          <a:p>
            <a:r>
              <a:rPr lang="en-US" dirty="0">
                <a:effectLst>
                  <a:outerShdw blurRad="38100" dist="38100" dir="2700000" algn="tl">
                    <a:srgbClr val="000000">
                      <a:alpha val="43137"/>
                    </a:srgbClr>
                  </a:outerShdw>
                </a:effectLst>
              </a:rPr>
              <a:t>A healthy foot and hoof provides your horse with protection and cushioning</a:t>
            </a:r>
          </a:p>
          <a:p>
            <a:r>
              <a:rPr lang="en-US" dirty="0">
                <a:effectLst>
                  <a:outerShdw blurRad="38100" dist="38100" dir="2700000" algn="tl">
                    <a:srgbClr val="000000">
                      <a:alpha val="43137"/>
                    </a:srgbClr>
                  </a:outerShdw>
                </a:effectLst>
              </a:rPr>
              <a:t>Unhealthy hooves may lead to discomfort and even </a:t>
            </a:r>
            <a:r>
              <a:rPr lang="en-US" dirty="0" smtClean="0">
                <a:effectLst>
                  <a:outerShdw blurRad="38100" dist="38100" dir="2700000" algn="tl">
                    <a:srgbClr val="000000">
                      <a:alpha val="43137"/>
                    </a:srgbClr>
                  </a:outerShdw>
                </a:effectLst>
              </a:rPr>
              <a:t>lameness</a:t>
            </a:r>
            <a:endParaRPr lang="en-US" dirty="0">
              <a:effectLst>
                <a:outerShdw blurRad="38100" dist="38100" dir="2700000" algn="tl">
                  <a:srgbClr val="000000">
                    <a:alpha val="43137"/>
                  </a:srgbClr>
                </a:outerShdw>
              </a:effectLst>
            </a:endParaRPr>
          </a:p>
          <a:p>
            <a:r>
              <a:rPr lang="en-US" dirty="0" smtClean="0">
                <a:effectLst>
                  <a:outerShdw blurRad="38100" dist="38100" dir="2700000" algn="tl">
                    <a:srgbClr val="000000">
                      <a:alpha val="43137"/>
                    </a:srgbClr>
                  </a:outerShdw>
                </a:effectLst>
              </a:rPr>
              <a:t>Health </a:t>
            </a:r>
            <a:r>
              <a:rPr lang="en-US" dirty="0">
                <a:effectLst>
                  <a:outerShdw blurRad="38100" dist="38100" dir="2700000" algn="tl">
                    <a:srgbClr val="000000">
                      <a:alpha val="43137"/>
                    </a:srgbClr>
                  </a:outerShdw>
                </a:effectLst>
              </a:rPr>
              <a:t>of a horse’s foot is a reflection of the horse’s general health over the last 6 to 9 months</a:t>
            </a:r>
          </a:p>
          <a:p>
            <a:endParaRPr lang="en-US" dirty="0"/>
          </a:p>
        </p:txBody>
      </p:sp>
    </p:spTree>
    <p:extLst>
      <p:ext uri="{BB962C8B-B14F-4D97-AF65-F5344CB8AC3E}">
        <p14:creationId xmlns:p14="http://schemas.microsoft.com/office/powerpoint/2010/main" val="4677537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6"/>
            <a:ext cx="7193887" cy="1325563"/>
          </a:xfrm>
        </p:spPr>
        <p:txBody>
          <a:bodyPr>
            <a:normAutofit/>
          </a:bodyPr>
          <a:lstStyle/>
          <a:p>
            <a:r>
              <a:rPr lang="en-US" dirty="0" smtClean="0">
                <a:solidFill>
                  <a:schemeClr val="tx1"/>
                </a:solidFill>
                <a:effectLst>
                  <a:outerShdw blurRad="38100" dist="38100" dir="2700000" algn="tl">
                    <a:srgbClr val="000000">
                      <a:alpha val="43137"/>
                    </a:srgbClr>
                  </a:outerShdw>
                </a:effectLst>
              </a:rPr>
              <a:t>Who should I call?</a:t>
            </a:r>
            <a:endParaRPr lang="en-US"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r>
              <a:rPr lang="en-US" dirty="0" smtClean="0">
                <a:effectLst>
                  <a:outerShdw blurRad="38100" dist="38100" dir="2700000" algn="tl">
                    <a:srgbClr val="000000">
                      <a:alpha val="43137"/>
                    </a:srgbClr>
                  </a:outerShdw>
                </a:effectLst>
              </a:rPr>
              <a:t>Call your </a:t>
            </a:r>
            <a:r>
              <a:rPr lang="en-US" i="1" dirty="0" smtClean="0">
                <a:effectLst>
                  <a:outerShdw blurRad="38100" dist="38100" dir="2700000" algn="tl">
                    <a:srgbClr val="000000">
                      <a:alpha val="43137"/>
                    </a:srgbClr>
                  </a:outerShdw>
                </a:effectLst>
              </a:rPr>
              <a:t>farrier</a:t>
            </a:r>
            <a:r>
              <a:rPr lang="en-US" dirty="0" smtClean="0">
                <a:effectLst>
                  <a:outerShdw blurRad="38100" dist="38100" dir="2700000" algn="tl">
                    <a:srgbClr val="000000">
                      <a:alpha val="43137"/>
                    </a:srgbClr>
                  </a:outerShdw>
                </a:effectLst>
              </a:rPr>
              <a:t> when:</a:t>
            </a:r>
          </a:p>
          <a:p>
            <a:pPr lvl="1"/>
            <a:r>
              <a:rPr lang="en-US" dirty="0" smtClean="0">
                <a:effectLst>
                  <a:outerShdw blurRad="38100" dist="38100" dir="2700000" algn="tl">
                    <a:srgbClr val="000000">
                      <a:alpha val="43137"/>
                    </a:srgbClr>
                  </a:outerShdw>
                </a:effectLst>
              </a:rPr>
              <a:t>Concern that the present shoeing or trim may be a cause or contributing factor in a case of lameness</a:t>
            </a:r>
          </a:p>
          <a:p>
            <a:pPr lvl="1"/>
            <a:r>
              <a:rPr lang="en-US" dirty="0" smtClean="0">
                <a:effectLst>
                  <a:outerShdw blurRad="38100" dist="38100" dir="2700000" algn="tl">
                    <a:srgbClr val="000000">
                      <a:alpha val="43137"/>
                    </a:srgbClr>
                  </a:outerShdw>
                </a:effectLst>
              </a:rPr>
              <a:t>Lameness or disease is localized to the foot and shoeing should be part of the therapy</a:t>
            </a:r>
          </a:p>
          <a:p>
            <a:pPr lvl="2"/>
            <a:r>
              <a:rPr lang="en-US" dirty="0" smtClean="0">
                <a:effectLst>
                  <a:outerShdw blurRad="38100" dist="38100" dir="2700000" algn="tl">
                    <a:srgbClr val="000000">
                      <a:alpha val="43137"/>
                    </a:srgbClr>
                  </a:outerShdw>
                </a:effectLst>
              </a:rPr>
              <a:t>Veterinarian will often call farrier on your behalf once they have determined where the problem is coming from and how they would like to correct it</a:t>
            </a:r>
          </a:p>
          <a:p>
            <a:pPr lvl="1"/>
            <a:endParaRPr lang="en-US" dirty="0" smtClean="0"/>
          </a:p>
        </p:txBody>
      </p:sp>
    </p:spTree>
    <p:extLst>
      <p:ext uri="{BB962C8B-B14F-4D97-AF65-F5344CB8AC3E}">
        <p14:creationId xmlns:p14="http://schemas.microsoft.com/office/powerpoint/2010/main" val="20999248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6"/>
            <a:ext cx="7171991" cy="1325563"/>
          </a:xfrm>
        </p:spPr>
        <p:txBody>
          <a:bodyPr>
            <a:normAutofit/>
          </a:bodyPr>
          <a:lstStyle/>
          <a:p>
            <a:r>
              <a:rPr lang="en-US" dirty="0" smtClean="0">
                <a:solidFill>
                  <a:schemeClr val="tx1"/>
                </a:solidFill>
                <a:effectLst>
                  <a:outerShdw blurRad="38100" dist="38100" dir="2700000" algn="tl">
                    <a:srgbClr val="000000">
                      <a:alpha val="43137"/>
                    </a:srgbClr>
                  </a:outerShdw>
                </a:effectLst>
              </a:rPr>
              <a:t>Who should I call?</a:t>
            </a:r>
            <a:endParaRPr lang="en-US"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r>
              <a:rPr lang="en-US" dirty="0" smtClean="0">
                <a:effectLst>
                  <a:outerShdw blurRad="38100" dist="38100" dir="2700000" algn="tl">
                    <a:srgbClr val="000000">
                      <a:alpha val="43137"/>
                    </a:srgbClr>
                  </a:outerShdw>
                </a:effectLst>
              </a:rPr>
              <a:t>Call your </a:t>
            </a:r>
            <a:r>
              <a:rPr lang="en-US" i="1" dirty="0" smtClean="0">
                <a:effectLst>
                  <a:outerShdw blurRad="38100" dist="38100" dir="2700000" algn="tl">
                    <a:srgbClr val="000000">
                      <a:alpha val="43137"/>
                    </a:srgbClr>
                  </a:outerShdw>
                </a:effectLst>
              </a:rPr>
              <a:t>farrier</a:t>
            </a:r>
            <a:r>
              <a:rPr lang="en-US" dirty="0" smtClean="0">
                <a:effectLst>
                  <a:outerShdw blurRad="38100" dist="38100" dir="2700000" algn="tl">
                    <a:srgbClr val="000000">
                      <a:alpha val="43137"/>
                    </a:srgbClr>
                  </a:outerShdw>
                </a:effectLst>
              </a:rPr>
              <a:t> when:</a:t>
            </a:r>
          </a:p>
          <a:p>
            <a:pPr lvl="1"/>
            <a:r>
              <a:rPr lang="en-US" dirty="0" smtClean="0">
                <a:effectLst>
                  <a:outerShdw blurRad="38100" dist="38100" dir="2700000" algn="tl">
                    <a:srgbClr val="000000">
                      <a:alpha val="43137"/>
                    </a:srgbClr>
                  </a:outerShdw>
                </a:effectLst>
              </a:rPr>
              <a:t>Major conformational hoof abnormalities </a:t>
            </a:r>
            <a:endParaRPr lang="en-US" dirty="0">
              <a:effectLst>
                <a:outerShdw blurRad="38100" dist="38100" dir="2700000" algn="tl">
                  <a:srgbClr val="000000">
                    <a:alpha val="43137"/>
                  </a:srgbClr>
                </a:outerShdw>
              </a:effectLst>
            </a:endParaRPr>
          </a:p>
          <a:p>
            <a:pPr lvl="1"/>
            <a:r>
              <a:rPr lang="en-US" dirty="0">
                <a:effectLst>
                  <a:outerShdw blurRad="38100" dist="38100" dir="2700000" algn="tl">
                    <a:srgbClr val="000000">
                      <a:alpha val="43137"/>
                    </a:srgbClr>
                  </a:outerShdw>
                </a:effectLst>
              </a:rPr>
              <a:t>Extensive hoof wall defects needing </a:t>
            </a:r>
            <a:r>
              <a:rPr lang="en-US" dirty="0" smtClean="0">
                <a:effectLst>
                  <a:outerShdw blurRad="38100" dist="38100" dir="2700000" algn="tl">
                    <a:srgbClr val="000000">
                      <a:alpha val="43137"/>
                    </a:srgbClr>
                  </a:outerShdw>
                </a:effectLst>
              </a:rPr>
              <a:t>repair</a:t>
            </a:r>
          </a:p>
          <a:p>
            <a:pPr lvl="1"/>
            <a:r>
              <a:rPr lang="en-US" dirty="0" smtClean="0">
                <a:effectLst>
                  <a:outerShdw blurRad="38100" dist="38100" dir="2700000" algn="tl">
                    <a:srgbClr val="000000">
                      <a:alpha val="43137"/>
                    </a:srgbClr>
                  </a:outerShdw>
                </a:effectLst>
              </a:rPr>
              <a:t>Farrier input is necessary on a particular problem</a:t>
            </a:r>
          </a:p>
          <a:p>
            <a:pPr lvl="2"/>
            <a:r>
              <a:rPr lang="en-US" dirty="0">
                <a:effectLst>
                  <a:outerShdw blurRad="38100" dist="38100" dir="2700000" algn="tl">
                    <a:srgbClr val="000000">
                      <a:alpha val="43137"/>
                    </a:srgbClr>
                  </a:outerShdw>
                </a:effectLst>
              </a:rPr>
              <a:t>Building a shoe to treat a problem in the foot</a:t>
            </a:r>
          </a:p>
          <a:p>
            <a:pPr lvl="2"/>
            <a:r>
              <a:rPr lang="en-US" dirty="0">
                <a:effectLst>
                  <a:outerShdw blurRad="38100" dist="38100" dir="2700000" algn="tl">
                    <a:srgbClr val="000000">
                      <a:alpha val="43137"/>
                    </a:srgbClr>
                  </a:outerShdw>
                </a:effectLst>
              </a:rPr>
              <a:t>Building a brace to treat a problem above the </a:t>
            </a:r>
            <a:r>
              <a:rPr lang="en-US" dirty="0" smtClean="0">
                <a:effectLst>
                  <a:outerShdw blurRad="38100" dist="38100" dir="2700000" algn="tl">
                    <a:srgbClr val="000000">
                      <a:alpha val="43137"/>
                    </a:srgbClr>
                  </a:outerShdw>
                </a:effectLst>
              </a:rPr>
              <a:t>foot</a:t>
            </a:r>
          </a:p>
        </p:txBody>
      </p:sp>
    </p:spTree>
    <p:extLst>
      <p:ext uri="{BB962C8B-B14F-4D97-AF65-F5344CB8AC3E}">
        <p14:creationId xmlns:p14="http://schemas.microsoft.com/office/powerpoint/2010/main" val="8967721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Internal Structures of the Hoof</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749" y="2057400"/>
            <a:ext cx="4388880" cy="3106504"/>
          </a:xfrm>
          <a:prstGeom prst="rect">
            <a:avLst/>
          </a:prstGeom>
        </p:spPr>
      </p:pic>
      <p:sp>
        <p:nvSpPr>
          <p:cNvPr id="5" name="TextBox 4"/>
          <p:cNvSpPr txBox="1"/>
          <p:nvPr/>
        </p:nvSpPr>
        <p:spPr>
          <a:xfrm>
            <a:off x="1909429" y="3585927"/>
            <a:ext cx="1488974" cy="300082"/>
          </a:xfrm>
          <a:prstGeom prst="rect">
            <a:avLst/>
          </a:prstGeom>
          <a:noFill/>
        </p:spPr>
        <p:txBody>
          <a:bodyPr wrap="square" rtlCol="0">
            <a:spAutoFit/>
          </a:bodyPr>
          <a:lstStyle/>
          <a:p>
            <a:pPr defTabSz="342900"/>
            <a:r>
              <a:rPr lang="en-US" sz="1350" dirty="0">
                <a:solidFill>
                  <a:srgbClr val="000000"/>
                </a:solidFill>
                <a:latin typeface="Arial"/>
              </a:rPr>
              <a:t>Coffin bone</a:t>
            </a:r>
          </a:p>
        </p:txBody>
      </p:sp>
      <p:sp>
        <p:nvSpPr>
          <p:cNvPr id="6" name="TextBox 5"/>
          <p:cNvSpPr txBox="1"/>
          <p:nvPr/>
        </p:nvSpPr>
        <p:spPr>
          <a:xfrm>
            <a:off x="6556781" y="3214195"/>
            <a:ext cx="1338828" cy="300082"/>
          </a:xfrm>
          <a:prstGeom prst="rect">
            <a:avLst/>
          </a:prstGeom>
          <a:noFill/>
        </p:spPr>
        <p:txBody>
          <a:bodyPr wrap="none" rtlCol="0">
            <a:spAutoFit/>
          </a:bodyPr>
          <a:lstStyle/>
          <a:p>
            <a:pPr defTabSz="342900"/>
            <a:r>
              <a:rPr lang="en-US" sz="1350" dirty="0" err="1">
                <a:solidFill>
                  <a:srgbClr val="000000"/>
                </a:solidFill>
                <a:latin typeface="Arial"/>
              </a:rPr>
              <a:t>Navicular</a:t>
            </a:r>
            <a:r>
              <a:rPr lang="en-US" sz="1350" dirty="0">
                <a:solidFill>
                  <a:srgbClr val="000000"/>
                </a:solidFill>
                <a:latin typeface="Arial"/>
              </a:rPr>
              <a:t> bone</a:t>
            </a:r>
          </a:p>
        </p:txBody>
      </p:sp>
      <p:sp>
        <p:nvSpPr>
          <p:cNvPr id="7" name="TextBox 6"/>
          <p:cNvSpPr txBox="1"/>
          <p:nvPr/>
        </p:nvSpPr>
        <p:spPr>
          <a:xfrm>
            <a:off x="1491769" y="2386716"/>
            <a:ext cx="1656223" cy="300082"/>
          </a:xfrm>
          <a:prstGeom prst="rect">
            <a:avLst/>
          </a:prstGeom>
          <a:noFill/>
        </p:spPr>
        <p:txBody>
          <a:bodyPr wrap="none" rtlCol="0">
            <a:spAutoFit/>
          </a:bodyPr>
          <a:lstStyle/>
          <a:p>
            <a:pPr defTabSz="342900"/>
            <a:r>
              <a:rPr lang="en-US" sz="1350" dirty="0">
                <a:solidFill>
                  <a:srgbClr val="000000"/>
                </a:solidFill>
                <a:latin typeface="Arial"/>
              </a:rPr>
              <a:t>Short pastern bone</a:t>
            </a:r>
          </a:p>
        </p:txBody>
      </p:sp>
      <p:sp>
        <p:nvSpPr>
          <p:cNvPr id="8" name="TextBox 7"/>
          <p:cNvSpPr txBox="1"/>
          <p:nvPr/>
        </p:nvSpPr>
        <p:spPr>
          <a:xfrm>
            <a:off x="2445086" y="3075695"/>
            <a:ext cx="999056" cy="300082"/>
          </a:xfrm>
          <a:prstGeom prst="rect">
            <a:avLst/>
          </a:prstGeom>
          <a:noFill/>
        </p:spPr>
        <p:txBody>
          <a:bodyPr wrap="none" rtlCol="0">
            <a:spAutoFit/>
          </a:bodyPr>
          <a:lstStyle/>
          <a:p>
            <a:pPr defTabSz="342900"/>
            <a:r>
              <a:rPr lang="en-US" sz="1350" dirty="0">
                <a:solidFill>
                  <a:srgbClr val="000000"/>
                </a:solidFill>
                <a:latin typeface="Arial"/>
              </a:rPr>
              <a:t>Coffin joint</a:t>
            </a:r>
          </a:p>
        </p:txBody>
      </p:sp>
      <p:sp>
        <p:nvSpPr>
          <p:cNvPr id="9" name="TextBox 8"/>
          <p:cNvSpPr txBox="1"/>
          <p:nvPr/>
        </p:nvSpPr>
        <p:spPr>
          <a:xfrm>
            <a:off x="6589157" y="2504888"/>
            <a:ext cx="1444220" cy="507831"/>
          </a:xfrm>
          <a:prstGeom prst="rect">
            <a:avLst/>
          </a:prstGeom>
          <a:noFill/>
        </p:spPr>
        <p:txBody>
          <a:bodyPr wrap="square" rtlCol="0">
            <a:spAutoFit/>
          </a:bodyPr>
          <a:lstStyle/>
          <a:p>
            <a:pPr defTabSz="342900"/>
            <a:r>
              <a:rPr lang="en-US" sz="1350" dirty="0">
                <a:solidFill>
                  <a:srgbClr val="000000"/>
                </a:solidFill>
                <a:latin typeface="Arial"/>
              </a:rPr>
              <a:t>Deep digital flexor tendon</a:t>
            </a:r>
          </a:p>
        </p:txBody>
      </p:sp>
      <p:sp>
        <p:nvSpPr>
          <p:cNvPr id="11" name="TextBox 10"/>
          <p:cNvSpPr txBox="1"/>
          <p:nvPr/>
        </p:nvSpPr>
        <p:spPr>
          <a:xfrm>
            <a:off x="6376621" y="3719681"/>
            <a:ext cx="1386918" cy="300082"/>
          </a:xfrm>
          <a:prstGeom prst="rect">
            <a:avLst/>
          </a:prstGeom>
          <a:noFill/>
        </p:spPr>
        <p:txBody>
          <a:bodyPr wrap="none" rtlCol="0">
            <a:spAutoFit/>
          </a:bodyPr>
          <a:lstStyle/>
          <a:p>
            <a:pPr defTabSz="342900"/>
            <a:r>
              <a:rPr lang="en-US" sz="1350" dirty="0" err="1">
                <a:solidFill>
                  <a:srgbClr val="000000"/>
                </a:solidFill>
                <a:latin typeface="Arial"/>
              </a:rPr>
              <a:t>Navicular</a:t>
            </a:r>
            <a:r>
              <a:rPr lang="en-US" sz="1350" dirty="0">
                <a:solidFill>
                  <a:srgbClr val="000000"/>
                </a:solidFill>
                <a:latin typeface="Arial"/>
              </a:rPr>
              <a:t> bursa</a:t>
            </a:r>
          </a:p>
        </p:txBody>
      </p:sp>
      <p:sp>
        <p:nvSpPr>
          <p:cNvPr id="12" name="TextBox 11"/>
          <p:cNvSpPr txBox="1"/>
          <p:nvPr/>
        </p:nvSpPr>
        <p:spPr>
          <a:xfrm>
            <a:off x="1999721" y="2057399"/>
            <a:ext cx="2675732" cy="300082"/>
          </a:xfrm>
          <a:prstGeom prst="rect">
            <a:avLst/>
          </a:prstGeom>
          <a:noFill/>
        </p:spPr>
        <p:txBody>
          <a:bodyPr wrap="none" rtlCol="0">
            <a:spAutoFit/>
          </a:bodyPr>
          <a:lstStyle/>
          <a:p>
            <a:pPr defTabSz="342900"/>
            <a:r>
              <a:rPr lang="en-US" sz="1350" dirty="0">
                <a:solidFill>
                  <a:srgbClr val="000000"/>
                </a:solidFill>
                <a:latin typeface="Arial"/>
              </a:rPr>
              <a:t>Common digital extensor tendon</a:t>
            </a:r>
          </a:p>
        </p:txBody>
      </p:sp>
      <p:sp>
        <p:nvSpPr>
          <p:cNvPr id="13" name="TextBox 12"/>
          <p:cNvSpPr txBox="1"/>
          <p:nvPr/>
        </p:nvSpPr>
        <p:spPr>
          <a:xfrm>
            <a:off x="1594561" y="4403916"/>
            <a:ext cx="896399" cy="300082"/>
          </a:xfrm>
          <a:prstGeom prst="rect">
            <a:avLst/>
          </a:prstGeom>
          <a:noFill/>
        </p:spPr>
        <p:txBody>
          <a:bodyPr wrap="none" rtlCol="0">
            <a:spAutoFit/>
          </a:bodyPr>
          <a:lstStyle/>
          <a:p>
            <a:pPr defTabSz="342900"/>
            <a:r>
              <a:rPr lang="en-US" sz="1350" dirty="0">
                <a:solidFill>
                  <a:srgbClr val="000000"/>
                </a:solidFill>
                <a:latin typeface="Arial"/>
              </a:rPr>
              <a:t>Hoof wall</a:t>
            </a:r>
          </a:p>
        </p:txBody>
      </p:sp>
      <p:sp>
        <p:nvSpPr>
          <p:cNvPr id="14" name="TextBox 13"/>
          <p:cNvSpPr txBox="1"/>
          <p:nvPr/>
        </p:nvSpPr>
        <p:spPr>
          <a:xfrm>
            <a:off x="3503898" y="4895575"/>
            <a:ext cx="579005" cy="300082"/>
          </a:xfrm>
          <a:prstGeom prst="rect">
            <a:avLst/>
          </a:prstGeom>
          <a:noFill/>
        </p:spPr>
        <p:txBody>
          <a:bodyPr wrap="none" rtlCol="0">
            <a:spAutoFit/>
          </a:bodyPr>
          <a:lstStyle/>
          <a:p>
            <a:pPr defTabSz="342900"/>
            <a:r>
              <a:rPr lang="en-US" sz="1350" dirty="0">
                <a:solidFill>
                  <a:srgbClr val="000000"/>
                </a:solidFill>
                <a:latin typeface="Arial"/>
              </a:rPr>
              <a:t>Sole </a:t>
            </a:r>
          </a:p>
        </p:txBody>
      </p:sp>
      <p:sp>
        <p:nvSpPr>
          <p:cNvPr id="15" name="TextBox 14"/>
          <p:cNvSpPr txBox="1"/>
          <p:nvPr/>
        </p:nvSpPr>
        <p:spPr>
          <a:xfrm>
            <a:off x="6161676" y="4699075"/>
            <a:ext cx="588623" cy="300082"/>
          </a:xfrm>
          <a:prstGeom prst="rect">
            <a:avLst/>
          </a:prstGeom>
          <a:noFill/>
        </p:spPr>
        <p:txBody>
          <a:bodyPr wrap="none" rtlCol="0">
            <a:spAutoFit/>
          </a:bodyPr>
          <a:lstStyle/>
          <a:p>
            <a:pPr defTabSz="342900"/>
            <a:r>
              <a:rPr lang="en-US" sz="1350" dirty="0">
                <a:solidFill>
                  <a:srgbClr val="000000"/>
                </a:solidFill>
                <a:latin typeface="Arial"/>
              </a:rPr>
              <a:t>Heel </a:t>
            </a:r>
          </a:p>
        </p:txBody>
      </p:sp>
      <p:sp>
        <p:nvSpPr>
          <p:cNvPr id="16" name="TextBox 15"/>
          <p:cNvSpPr txBox="1"/>
          <p:nvPr/>
        </p:nvSpPr>
        <p:spPr>
          <a:xfrm>
            <a:off x="6589157" y="4256335"/>
            <a:ext cx="1309974" cy="300082"/>
          </a:xfrm>
          <a:prstGeom prst="rect">
            <a:avLst/>
          </a:prstGeom>
          <a:noFill/>
        </p:spPr>
        <p:txBody>
          <a:bodyPr wrap="none" rtlCol="0">
            <a:spAutoFit/>
          </a:bodyPr>
          <a:lstStyle/>
          <a:p>
            <a:pPr defTabSz="342900"/>
            <a:r>
              <a:rPr lang="en-US" sz="1350" dirty="0">
                <a:solidFill>
                  <a:srgbClr val="000000"/>
                </a:solidFill>
                <a:latin typeface="Arial"/>
              </a:rPr>
              <a:t>Digital cushion</a:t>
            </a:r>
          </a:p>
        </p:txBody>
      </p:sp>
      <p:cxnSp>
        <p:nvCxnSpPr>
          <p:cNvPr id="24" name="Straight Connector 23"/>
          <p:cNvCxnSpPr/>
          <p:nvPr/>
        </p:nvCxnSpPr>
        <p:spPr bwMode="auto">
          <a:xfrm flipH="1" flipV="1">
            <a:off x="3102840" y="2663716"/>
            <a:ext cx="1527848" cy="68897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 name="Straight Connector 25"/>
          <p:cNvCxnSpPr/>
          <p:nvPr/>
        </p:nvCxnSpPr>
        <p:spPr bwMode="auto">
          <a:xfrm flipH="1" flipV="1">
            <a:off x="3398402" y="3352694"/>
            <a:ext cx="964002" cy="2284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Connector 27"/>
          <p:cNvCxnSpPr/>
          <p:nvPr/>
        </p:nvCxnSpPr>
        <p:spPr bwMode="auto">
          <a:xfrm flipH="1" flipV="1">
            <a:off x="2900259" y="3741770"/>
            <a:ext cx="1314590" cy="12115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flipH="1">
            <a:off x="2445086" y="4533335"/>
            <a:ext cx="6577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flipV="1">
            <a:off x="3879492" y="4533334"/>
            <a:ext cx="482912" cy="42458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a:endCxn id="15" idx="1"/>
          </p:cNvCxnSpPr>
          <p:nvPr/>
        </p:nvCxnSpPr>
        <p:spPr bwMode="auto">
          <a:xfrm>
            <a:off x="5730652" y="4403917"/>
            <a:ext cx="431024" cy="43365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p:cNvCxnSpPr>
            <a:endCxn id="16" idx="1"/>
          </p:cNvCxnSpPr>
          <p:nvPr/>
        </p:nvCxnSpPr>
        <p:spPr bwMode="auto">
          <a:xfrm>
            <a:off x="5381883" y="4130844"/>
            <a:ext cx="1207276" cy="26399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flipV="1">
            <a:off x="5019700" y="3862926"/>
            <a:ext cx="1328696" cy="17400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6" name="Straight Connector 45"/>
          <p:cNvCxnSpPr>
            <a:endCxn id="6" idx="1"/>
          </p:cNvCxnSpPr>
          <p:nvPr/>
        </p:nvCxnSpPr>
        <p:spPr bwMode="auto">
          <a:xfrm flipV="1">
            <a:off x="4858728" y="3352695"/>
            <a:ext cx="1698053" cy="51023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8" name="Straight Connector 47"/>
          <p:cNvCxnSpPr>
            <a:endCxn id="9" idx="1"/>
          </p:cNvCxnSpPr>
          <p:nvPr/>
        </p:nvCxnSpPr>
        <p:spPr bwMode="auto">
          <a:xfrm flipV="1">
            <a:off x="5958691" y="2747262"/>
            <a:ext cx="630467" cy="24237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flipH="1" flipV="1">
            <a:off x="3988898" y="2334400"/>
            <a:ext cx="641789" cy="54872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6615548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External Features of the Hoof</a:t>
            </a:r>
            <a:endParaRPr lang="en-US"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0503" t="16743" r="30688" b="23988"/>
          <a:stretch/>
        </p:blipFill>
        <p:spPr>
          <a:xfrm>
            <a:off x="2460577" y="1761704"/>
            <a:ext cx="4086322" cy="4680452"/>
          </a:xfrm>
        </p:spPr>
      </p:pic>
      <p:sp>
        <p:nvSpPr>
          <p:cNvPr id="6" name="TextBox 5"/>
          <p:cNvSpPr txBox="1"/>
          <p:nvPr/>
        </p:nvSpPr>
        <p:spPr>
          <a:xfrm>
            <a:off x="7050261" y="5312174"/>
            <a:ext cx="1031051" cy="369332"/>
          </a:xfrm>
          <a:prstGeom prst="rect">
            <a:avLst/>
          </a:prstGeom>
          <a:noFill/>
        </p:spPr>
        <p:txBody>
          <a:bodyPr wrap="none" rtlCol="0">
            <a:spAutoFit/>
          </a:bodyPr>
          <a:lstStyle/>
          <a:p>
            <a:pPr defTabSz="342900"/>
            <a:r>
              <a:rPr lang="en-US" dirty="0">
                <a:solidFill>
                  <a:srgbClr val="000000"/>
                </a:solidFill>
                <a:latin typeface="Arial"/>
              </a:rPr>
              <a:t>Quarter </a:t>
            </a:r>
          </a:p>
        </p:txBody>
      </p:sp>
      <p:sp>
        <p:nvSpPr>
          <p:cNvPr id="7" name="TextBox 6"/>
          <p:cNvSpPr txBox="1"/>
          <p:nvPr/>
        </p:nvSpPr>
        <p:spPr>
          <a:xfrm>
            <a:off x="1006003" y="5385280"/>
            <a:ext cx="604717" cy="369332"/>
          </a:xfrm>
          <a:prstGeom prst="rect">
            <a:avLst/>
          </a:prstGeom>
          <a:noFill/>
        </p:spPr>
        <p:txBody>
          <a:bodyPr wrap="none" rtlCol="0">
            <a:spAutoFit/>
          </a:bodyPr>
          <a:lstStyle/>
          <a:p>
            <a:pPr defTabSz="342900"/>
            <a:r>
              <a:rPr lang="en-US" dirty="0">
                <a:solidFill>
                  <a:srgbClr val="000000"/>
                </a:solidFill>
                <a:latin typeface="Arial"/>
              </a:rPr>
              <a:t>Toe</a:t>
            </a:r>
            <a:r>
              <a:rPr lang="en-US" sz="1350" dirty="0">
                <a:solidFill>
                  <a:srgbClr val="000000"/>
                </a:solidFill>
                <a:latin typeface="Arial"/>
              </a:rPr>
              <a:t> </a:t>
            </a:r>
          </a:p>
        </p:txBody>
      </p:sp>
      <p:sp>
        <p:nvSpPr>
          <p:cNvPr id="8" name="TextBox 7"/>
          <p:cNvSpPr txBox="1"/>
          <p:nvPr/>
        </p:nvSpPr>
        <p:spPr>
          <a:xfrm>
            <a:off x="7281093" y="4182192"/>
            <a:ext cx="707245" cy="369332"/>
          </a:xfrm>
          <a:prstGeom prst="rect">
            <a:avLst/>
          </a:prstGeom>
          <a:noFill/>
        </p:spPr>
        <p:txBody>
          <a:bodyPr wrap="none" rtlCol="0">
            <a:spAutoFit/>
          </a:bodyPr>
          <a:lstStyle/>
          <a:p>
            <a:pPr defTabSz="342900"/>
            <a:r>
              <a:rPr lang="en-US" dirty="0">
                <a:solidFill>
                  <a:srgbClr val="000000"/>
                </a:solidFill>
                <a:latin typeface="Arial"/>
              </a:rPr>
              <a:t>Heel</a:t>
            </a:r>
            <a:r>
              <a:rPr lang="en-US" sz="1350" dirty="0">
                <a:solidFill>
                  <a:srgbClr val="000000"/>
                </a:solidFill>
                <a:latin typeface="Arial"/>
              </a:rPr>
              <a:t> </a:t>
            </a:r>
          </a:p>
        </p:txBody>
      </p:sp>
      <p:cxnSp>
        <p:nvCxnSpPr>
          <p:cNvPr id="12" name="Straight Connector 11"/>
          <p:cNvCxnSpPr>
            <a:endCxn id="7" idx="3"/>
          </p:cNvCxnSpPr>
          <p:nvPr/>
        </p:nvCxnSpPr>
        <p:spPr bwMode="auto">
          <a:xfrm flipH="1">
            <a:off x="1610720" y="5500696"/>
            <a:ext cx="1324035" cy="6925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flipV="1">
            <a:off x="5729022" y="4332233"/>
            <a:ext cx="1615523" cy="78248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4531770" y="5431446"/>
            <a:ext cx="2518491" cy="3076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flipH="1" flipV="1">
            <a:off x="1662931" y="4025462"/>
            <a:ext cx="1994669" cy="7646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TextBox 9"/>
          <p:cNvSpPr txBox="1"/>
          <p:nvPr/>
        </p:nvSpPr>
        <p:spPr>
          <a:xfrm>
            <a:off x="695332" y="3840796"/>
            <a:ext cx="1031051" cy="369332"/>
          </a:xfrm>
          <a:prstGeom prst="rect">
            <a:avLst/>
          </a:prstGeom>
          <a:noFill/>
        </p:spPr>
        <p:txBody>
          <a:bodyPr wrap="none" rtlCol="0">
            <a:spAutoFit/>
          </a:bodyPr>
          <a:lstStyle/>
          <a:p>
            <a:r>
              <a:rPr lang="en-US" dirty="0" err="1" smtClean="0"/>
              <a:t>Periople</a:t>
            </a:r>
            <a:endParaRPr lang="en-US" dirty="0"/>
          </a:p>
        </p:txBody>
      </p:sp>
    </p:spTree>
    <p:extLst>
      <p:ext uri="{BB962C8B-B14F-4D97-AF65-F5344CB8AC3E}">
        <p14:creationId xmlns:p14="http://schemas.microsoft.com/office/powerpoint/2010/main" val="10090360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External Features of the Hoof</a:t>
            </a:r>
            <a:endParaRPr lang="en-US" dirty="0"/>
          </a:p>
        </p:txBody>
      </p:sp>
      <p:pic>
        <p:nvPicPr>
          <p:cNvPr id="4" name="Content Placeholder 3" descr="P5110001.JP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7666" t="22516" r="19604" b="11033"/>
          <a:stretch/>
        </p:blipFill>
        <p:spPr>
          <a:xfrm rot="5400000">
            <a:off x="2028509" y="2048480"/>
            <a:ext cx="4949491" cy="3932257"/>
          </a:xfrm>
        </p:spPr>
      </p:pic>
      <p:sp>
        <p:nvSpPr>
          <p:cNvPr id="5" name="TextBox 4"/>
          <p:cNvSpPr txBox="1"/>
          <p:nvPr/>
        </p:nvSpPr>
        <p:spPr>
          <a:xfrm>
            <a:off x="7256799" y="3521007"/>
            <a:ext cx="588623" cy="300082"/>
          </a:xfrm>
          <a:prstGeom prst="rect">
            <a:avLst/>
          </a:prstGeom>
          <a:noFill/>
        </p:spPr>
        <p:txBody>
          <a:bodyPr wrap="none" rtlCol="0">
            <a:spAutoFit/>
          </a:bodyPr>
          <a:lstStyle/>
          <a:p>
            <a:pPr defTabSz="342900"/>
            <a:r>
              <a:rPr lang="en-US" sz="1350" dirty="0">
                <a:solidFill>
                  <a:srgbClr val="000000"/>
                </a:solidFill>
                <a:latin typeface="Arial"/>
              </a:rPr>
              <a:t>Frog </a:t>
            </a:r>
          </a:p>
        </p:txBody>
      </p:sp>
      <p:sp>
        <p:nvSpPr>
          <p:cNvPr id="6" name="TextBox 5"/>
          <p:cNvSpPr txBox="1"/>
          <p:nvPr/>
        </p:nvSpPr>
        <p:spPr>
          <a:xfrm>
            <a:off x="6784381" y="2329977"/>
            <a:ext cx="1819729" cy="300082"/>
          </a:xfrm>
          <a:prstGeom prst="rect">
            <a:avLst/>
          </a:prstGeom>
          <a:noFill/>
        </p:spPr>
        <p:txBody>
          <a:bodyPr wrap="none" rtlCol="0">
            <a:spAutoFit/>
          </a:bodyPr>
          <a:lstStyle/>
          <a:p>
            <a:pPr defTabSz="342900"/>
            <a:r>
              <a:rPr lang="en-US" sz="1350" dirty="0">
                <a:solidFill>
                  <a:srgbClr val="000000"/>
                </a:solidFill>
                <a:latin typeface="Arial"/>
              </a:rPr>
              <a:t>Central sulcus of frog</a:t>
            </a:r>
          </a:p>
        </p:txBody>
      </p:sp>
      <p:sp>
        <p:nvSpPr>
          <p:cNvPr id="7" name="TextBox 6"/>
          <p:cNvSpPr txBox="1"/>
          <p:nvPr/>
        </p:nvSpPr>
        <p:spPr>
          <a:xfrm>
            <a:off x="6720620" y="2887384"/>
            <a:ext cx="2281394" cy="300082"/>
          </a:xfrm>
          <a:prstGeom prst="rect">
            <a:avLst/>
          </a:prstGeom>
          <a:noFill/>
        </p:spPr>
        <p:txBody>
          <a:bodyPr wrap="none" rtlCol="0">
            <a:spAutoFit/>
          </a:bodyPr>
          <a:lstStyle/>
          <a:p>
            <a:pPr defTabSz="342900"/>
            <a:r>
              <a:rPr lang="en-US" sz="1350" dirty="0">
                <a:solidFill>
                  <a:srgbClr val="000000"/>
                </a:solidFill>
                <a:latin typeface="Arial"/>
              </a:rPr>
              <a:t>Collateral sulcus of the frog</a:t>
            </a:r>
          </a:p>
        </p:txBody>
      </p:sp>
      <p:sp>
        <p:nvSpPr>
          <p:cNvPr id="8" name="TextBox 7"/>
          <p:cNvSpPr txBox="1"/>
          <p:nvPr/>
        </p:nvSpPr>
        <p:spPr>
          <a:xfrm>
            <a:off x="6929787" y="1583998"/>
            <a:ext cx="915635" cy="300082"/>
          </a:xfrm>
          <a:prstGeom prst="rect">
            <a:avLst/>
          </a:prstGeom>
          <a:noFill/>
        </p:spPr>
        <p:txBody>
          <a:bodyPr wrap="none" rtlCol="0">
            <a:spAutoFit/>
          </a:bodyPr>
          <a:lstStyle/>
          <a:p>
            <a:pPr defTabSz="342900"/>
            <a:r>
              <a:rPr lang="en-US" sz="1350" dirty="0">
                <a:solidFill>
                  <a:srgbClr val="000000"/>
                </a:solidFill>
                <a:latin typeface="Arial"/>
              </a:rPr>
              <a:t>Heel bulb</a:t>
            </a:r>
          </a:p>
        </p:txBody>
      </p:sp>
      <p:sp>
        <p:nvSpPr>
          <p:cNvPr id="9" name="TextBox 8"/>
          <p:cNvSpPr txBox="1"/>
          <p:nvPr/>
        </p:nvSpPr>
        <p:spPr>
          <a:xfrm>
            <a:off x="1069327" y="5000625"/>
            <a:ext cx="579005" cy="300082"/>
          </a:xfrm>
          <a:prstGeom prst="rect">
            <a:avLst/>
          </a:prstGeom>
          <a:noFill/>
        </p:spPr>
        <p:txBody>
          <a:bodyPr wrap="none" rtlCol="0">
            <a:spAutoFit/>
          </a:bodyPr>
          <a:lstStyle/>
          <a:p>
            <a:pPr defTabSz="342900"/>
            <a:r>
              <a:rPr lang="en-US" sz="1350" dirty="0">
                <a:solidFill>
                  <a:srgbClr val="000000"/>
                </a:solidFill>
                <a:latin typeface="Arial"/>
              </a:rPr>
              <a:t>Sole </a:t>
            </a:r>
          </a:p>
        </p:txBody>
      </p:sp>
      <p:sp>
        <p:nvSpPr>
          <p:cNvPr id="10" name="TextBox 9"/>
          <p:cNvSpPr txBox="1"/>
          <p:nvPr/>
        </p:nvSpPr>
        <p:spPr>
          <a:xfrm>
            <a:off x="1723397" y="6452303"/>
            <a:ext cx="896399" cy="300082"/>
          </a:xfrm>
          <a:prstGeom prst="rect">
            <a:avLst/>
          </a:prstGeom>
          <a:noFill/>
        </p:spPr>
        <p:txBody>
          <a:bodyPr wrap="none" rtlCol="0">
            <a:spAutoFit/>
          </a:bodyPr>
          <a:lstStyle/>
          <a:p>
            <a:pPr defTabSz="342900"/>
            <a:r>
              <a:rPr lang="en-US" sz="1350" dirty="0">
                <a:solidFill>
                  <a:srgbClr val="000000"/>
                </a:solidFill>
                <a:latin typeface="Arial"/>
              </a:rPr>
              <a:t>Hoof wall</a:t>
            </a:r>
          </a:p>
        </p:txBody>
      </p:sp>
      <p:sp>
        <p:nvSpPr>
          <p:cNvPr id="11" name="TextBox 10"/>
          <p:cNvSpPr txBox="1"/>
          <p:nvPr/>
        </p:nvSpPr>
        <p:spPr>
          <a:xfrm>
            <a:off x="7358177" y="5297804"/>
            <a:ext cx="944489" cy="300082"/>
          </a:xfrm>
          <a:prstGeom prst="rect">
            <a:avLst/>
          </a:prstGeom>
          <a:noFill/>
        </p:spPr>
        <p:txBody>
          <a:bodyPr wrap="none" rtlCol="0">
            <a:spAutoFit/>
          </a:bodyPr>
          <a:lstStyle/>
          <a:p>
            <a:pPr defTabSz="342900"/>
            <a:r>
              <a:rPr lang="en-US" sz="1350" dirty="0">
                <a:solidFill>
                  <a:srgbClr val="000000"/>
                </a:solidFill>
                <a:latin typeface="Arial"/>
              </a:rPr>
              <a:t>White line</a:t>
            </a:r>
          </a:p>
        </p:txBody>
      </p:sp>
      <p:sp>
        <p:nvSpPr>
          <p:cNvPr id="12" name="TextBox 11"/>
          <p:cNvSpPr txBox="1"/>
          <p:nvPr/>
        </p:nvSpPr>
        <p:spPr>
          <a:xfrm>
            <a:off x="742667" y="1884080"/>
            <a:ext cx="1454244" cy="300082"/>
          </a:xfrm>
          <a:prstGeom prst="rect">
            <a:avLst/>
          </a:prstGeom>
          <a:noFill/>
        </p:spPr>
        <p:txBody>
          <a:bodyPr wrap="none" rtlCol="0">
            <a:spAutoFit/>
          </a:bodyPr>
          <a:lstStyle/>
          <a:p>
            <a:pPr defTabSz="342900"/>
            <a:r>
              <a:rPr lang="en-US" sz="1350" dirty="0">
                <a:solidFill>
                  <a:srgbClr val="000000"/>
                </a:solidFill>
                <a:latin typeface="Arial"/>
              </a:rPr>
              <a:t>Angle of the wall</a:t>
            </a:r>
          </a:p>
        </p:txBody>
      </p:sp>
      <p:sp>
        <p:nvSpPr>
          <p:cNvPr id="13" name="TextBox 12"/>
          <p:cNvSpPr txBox="1"/>
          <p:nvPr/>
        </p:nvSpPr>
        <p:spPr>
          <a:xfrm>
            <a:off x="1205640" y="3863603"/>
            <a:ext cx="780548" cy="300082"/>
          </a:xfrm>
          <a:prstGeom prst="rect">
            <a:avLst/>
          </a:prstGeom>
          <a:noFill/>
        </p:spPr>
        <p:txBody>
          <a:bodyPr wrap="square" rtlCol="0">
            <a:spAutoFit/>
          </a:bodyPr>
          <a:lstStyle/>
          <a:p>
            <a:pPr defTabSz="342900"/>
            <a:r>
              <a:rPr lang="en-US" sz="1350" dirty="0">
                <a:solidFill>
                  <a:srgbClr val="000000"/>
                </a:solidFill>
                <a:latin typeface="Arial"/>
              </a:rPr>
              <a:t>Bar </a:t>
            </a:r>
          </a:p>
        </p:txBody>
      </p:sp>
      <p:sp>
        <p:nvSpPr>
          <p:cNvPr id="14" name="TextBox 13"/>
          <p:cNvSpPr txBox="1"/>
          <p:nvPr/>
        </p:nvSpPr>
        <p:spPr>
          <a:xfrm>
            <a:off x="332587" y="3151626"/>
            <a:ext cx="1473480" cy="300082"/>
          </a:xfrm>
          <a:prstGeom prst="rect">
            <a:avLst/>
          </a:prstGeom>
          <a:noFill/>
        </p:spPr>
        <p:txBody>
          <a:bodyPr wrap="none" rtlCol="0">
            <a:spAutoFit/>
          </a:bodyPr>
          <a:lstStyle/>
          <a:p>
            <a:pPr defTabSz="342900"/>
            <a:r>
              <a:rPr lang="en-US" sz="1350" dirty="0">
                <a:solidFill>
                  <a:srgbClr val="000000"/>
                </a:solidFill>
                <a:latin typeface="Arial"/>
              </a:rPr>
              <a:t>Angle of the sole</a:t>
            </a:r>
          </a:p>
        </p:txBody>
      </p:sp>
      <p:sp>
        <p:nvSpPr>
          <p:cNvPr id="15" name="TextBox 14"/>
          <p:cNvSpPr txBox="1"/>
          <p:nvPr/>
        </p:nvSpPr>
        <p:spPr>
          <a:xfrm>
            <a:off x="6749864" y="4507157"/>
            <a:ext cx="1944763" cy="300082"/>
          </a:xfrm>
          <a:prstGeom prst="rect">
            <a:avLst/>
          </a:prstGeom>
          <a:noFill/>
        </p:spPr>
        <p:txBody>
          <a:bodyPr wrap="none" rtlCol="0">
            <a:spAutoFit/>
          </a:bodyPr>
          <a:lstStyle/>
          <a:p>
            <a:pPr defTabSz="342900"/>
            <a:r>
              <a:rPr lang="en-US" sz="1350" dirty="0">
                <a:solidFill>
                  <a:srgbClr val="000000"/>
                </a:solidFill>
                <a:latin typeface="Arial"/>
              </a:rPr>
              <a:t>Apex (point) of the frog</a:t>
            </a:r>
          </a:p>
        </p:txBody>
      </p:sp>
      <p:cxnSp>
        <p:nvCxnSpPr>
          <p:cNvPr id="17" name="Straight Connector 16"/>
          <p:cNvCxnSpPr>
            <a:endCxn id="8" idx="1"/>
          </p:cNvCxnSpPr>
          <p:nvPr/>
        </p:nvCxnSpPr>
        <p:spPr bwMode="auto">
          <a:xfrm flipV="1">
            <a:off x="5358364" y="1734039"/>
            <a:ext cx="1571423" cy="54958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p:cNvCxnSpPr>
            <a:endCxn id="6" idx="1"/>
          </p:cNvCxnSpPr>
          <p:nvPr/>
        </p:nvCxnSpPr>
        <p:spPr bwMode="auto">
          <a:xfrm flipV="1">
            <a:off x="4590445" y="2480018"/>
            <a:ext cx="2193936" cy="34469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Straight Connector 21"/>
          <p:cNvCxnSpPr>
            <a:endCxn id="7" idx="1"/>
          </p:cNvCxnSpPr>
          <p:nvPr/>
        </p:nvCxnSpPr>
        <p:spPr bwMode="auto">
          <a:xfrm flipV="1">
            <a:off x="5423269" y="3037425"/>
            <a:ext cx="1297351" cy="23115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Straight Connector 23"/>
          <p:cNvCxnSpPr>
            <a:endCxn id="5" idx="1"/>
          </p:cNvCxnSpPr>
          <p:nvPr/>
        </p:nvCxnSpPr>
        <p:spPr bwMode="auto">
          <a:xfrm>
            <a:off x="4580416" y="3636606"/>
            <a:ext cx="2676383" cy="3444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Connector 27"/>
          <p:cNvCxnSpPr/>
          <p:nvPr/>
        </p:nvCxnSpPr>
        <p:spPr bwMode="auto">
          <a:xfrm flipV="1">
            <a:off x="4503254" y="4576160"/>
            <a:ext cx="2217366" cy="21863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 name="Straight Connector 29"/>
          <p:cNvCxnSpPr>
            <a:endCxn id="10" idx="3"/>
          </p:cNvCxnSpPr>
          <p:nvPr/>
        </p:nvCxnSpPr>
        <p:spPr bwMode="auto">
          <a:xfrm flipH="1">
            <a:off x="2619796" y="5960640"/>
            <a:ext cx="1158483" cy="64170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flipH="1">
            <a:off x="1629585" y="3677688"/>
            <a:ext cx="1614098" cy="32766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p:cNvCxnSpPr>
            <a:endCxn id="14" idx="3"/>
          </p:cNvCxnSpPr>
          <p:nvPr/>
        </p:nvCxnSpPr>
        <p:spPr bwMode="auto">
          <a:xfrm flipH="1" flipV="1">
            <a:off x="1806067" y="3301667"/>
            <a:ext cx="1041781" cy="23752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flipH="1" flipV="1">
            <a:off x="2073131" y="2183959"/>
            <a:ext cx="842991" cy="107121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flipH="1">
            <a:off x="1546021" y="5000625"/>
            <a:ext cx="2028770" cy="1385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Straight Connector 50"/>
          <p:cNvCxnSpPr>
            <a:endCxn id="11" idx="1"/>
          </p:cNvCxnSpPr>
          <p:nvPr/>
        </p:nvCxnSpPr>
        <p:spPr bwMode="auto">
          <a:xfrm flipV="1">
            <a:off x="5458095" y="5447845"/>
            <a:ext cx="1900082" cy="150041"/>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4788395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effectLst>
                  <a:outerShdw blurRad="38100" dist="38100" dir="2700000" algn="tl">
                    <a:srgbClr val="000000">
                      <a:alpha val="43137"/>
                    </a:srgbClr>
                  </a:outerShdw>
                </a:effectLst>
              </a:rPr>
              <a:t>Trivia!</a:t>
            </a:r>
            <a:endParaRPr lang="en-US"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1" y="1600200"/>
            <a:ext cx="4280337" cy="4495800"/>
          </a:xfrm>
        </p:spPr>
        <p:txBody>
          <a:bodyPr/>
          <a:lstStyle/>
          <a:p>
            <a:r>
              <a:rPr lang="en-US" dirty="0" smtClean="0"/>
              <a:t>What part of the horse’s hoof is outlined by the circle:</a:t>
            </a:r>
          </a:p>
          <a:p>
            <a:pPr lvl="1"/>
            <a:r>
              <a:rPr lang="en-US" dirty="0" smtClean="0"/>
              <a:t>Sole?</a:t>
            </a:r>
          </a:p>
          <a:p>
            <a:pPr lvl="1"/>
            <a:r>
              <a:rPr lang="en-US" dirty="0" smtClean="0"/>
              <a:t>White line?</a:t>
            </a:r>
          </a:p>
          <a:p>
            <a:pPr lvl="1"/>
            <a:r>
              <a:rPr lang="en-US" dirty="0" smtClean="0"/>
              <a:t>Bar?</a:t>
            </a:r>
          </a:p>
          <a:p>
            <a:pPr lvl="1"/>
            <a:r>
              <a:rPr lang="en-US" dirty="0" smtClean="0"/>
              <a:t>Frog?</a:t>
            </a:r>
            <a:endParaRPr lang="en-US" dirty="0"/>
          </a:p>
        </p:txBody>
      </p:sp>
      <p:pic>
        <p:nvPicPr>
          <p:cNvPr id="4" name="Picture 3"/>
          <p:cNvPicPr>
            <a:picLocks noChangeAspect="1"/>
          </p:cNvPicPr>
          <p:nvPr/>
        </p:nvPicPr>
        <p:blipFill>
          <a:blip r:embed="rId2"/>
          <a:stretch>
            <a:fillRect/>
          </a:stretch>
        </p:blipFill>
        <p:spPr>
          <a:xfrm>
            <a:off x="4687615" y="336330"/>
            <a:ext cx="4241218" cy="5338389"/>
          </a:xfrm>
          <a:prstGeom prst="rect">
            <a:avLst/>
          </a:prstGeom>
        </p:spPr>
      </p:pic>
      <p:sp>
        <p:nvSpPr>
          <p:cNvPr id="5" name="Donut 4"/>
          <p:cNvSpPr/>
          <p:nvPr/>
        </p:nvSpPr>
        <p:spPr bwMode="auto">
          <a:xfrm>
            <a:off x="4950371" y="2028495"/>
            <a:ext cx="1124607" cy="1166649"/>
          </a:xfrm>
          <a:prstGeom prst="donut">
            <a:avLst>
              <a:gd name="adj" fmla="val 7743"/>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8" charset="0"/>
            </a:endParaRPr>
          </a:p>
        </p:txBody>
      </p:sp>
      <p:sp>
        <p:nvSpPr>
          <p:cNvPr id="6" name="TextBox 5"/>
          <p:cNvSpPr txBox="1"/>
          <p:nvPr/>
        </p:nvSpPr>
        <p:spPr>
          <a:xfrm>
            <a:off x="2806262" y="3400317"/>
            <a:ext cx="1220206" cy="769441"/>
          </a:xfrm>
          <a:prstGeom prst="rect">
            <a:avLst/>
          </a:prstGeom>
          <a:solidFill>
            <a:srgbClr val="FFFFFF"/>
          </a:solidFill>
        </p:spPr>
        <p:txBody>
          <a:bodyPr wrap="none" rtlCol="0">
            <a:spAutoFit/>
          </a:bodyPr>
          <a:lstStyle/>
          <a:p>
            <a:r>
              <a:rPr lang="en-US" sz="4400" dirty="0" smtClean="0"/>
              <a:t>Bar!</a:t>
            </a:r>
            <a:endParaRPr lang="en-US" sz="4400" dirty="0"/>
          </a:p>
        </p:txBody>
      </p:sp>
    </p:spTree>
    <p:extLst>
      <p:ext uri="{BB962C8B-B14F-4D97-AF65-F5344CB8AC3E}">
        <p14:creationId xmlns:p14="http://schemas.microsoft.com/office/powerpoint/2010/main" val="40568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80">
                                          <p:stCondLst>
                                            <p:cond delay="0"/>
                                          </p:stCondLst>
                                        </p:cTn>
                                        <p:tgtEl>
                                          <p:spTgt spid="3">
                                            <p:txEl>
                                              <p:pRg st="1" end="1"/>
                                            </p:txEl>
                                          </p:spTgt>
                                        </p:tgtEl>
                                      </p:cBhvr>
                                    </p:animEffect>
                                    <p:anim calcmode="lin" valueType="num">
                                      <p:cBhvr>
                                        <p:cTn id="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1" end="1"/>
                                            </p:txEl>
                                          </p:spTgt>
                                        </p:tgtEl>
                                      </p:cBhvr>
                                      <p:to x="100000" y="60000"/>
                                    </p:animScale>
                                    <p:animScale>
                                      <p:cBhvr>
                                        <p:cTn id="14" dur="166" decel="50000">
                                          <p:stCondLst>
                                            <p:cond delay="676"/>
                                          </p:stCondLst>
                                        </p:cTn>
                                        <p:tgtEl>
                                          <p:spTgt spid="3">
                                            <p:txEl>
                                              <p:pRg st="1" end="1"/>
                                            </p:txEl>
                                          </p:spTgt>
                                        </p:tgtEl>
                                      </p:cBhvr>
                                      <p:to x="100000" y="100000"/>
                                    </p:animScale>
                                    <p:animScale>
                                      <p:cBhvr>
                                        <p:cTn id="15" dur="26">
                                          <p:stCondLst>
                                            <p:cond delay="1312"/>
                                          </p:stCondLst>
                                        </p:cTn>
                                        <p:tgtEl>
                                          <p:spTgt spid="3">
                                            <p:txEl>
                                              <p:pRg st="1" end="1"/>
                                            </p:txEl>
                                          </p:spTgt>
                                        </p:tgtEl>
                                      </p:cBhvr>
                                      <p:to x="100000" y="80000"/>
                                    </p:animScale>
                                    <p:animScale>
                                      <p:cBhvr>
                                        <p:cTn id="16" dur="166" decel="50000">
                                          <p:stCondLst>
                                            <p:cond delay="1338"/>
                                          </p:stCondLst>
                                        </p:cTn>
                                        <p:tgtEl>
                                          <p:spTgt spid="3">
                                            <p:txEl>
                                              <p:pRg st="1" end="1"/>
                                            </p:txEl>
                                          </p:spTgt>
                                        </p:tgtEl>
                                      </p:cBhvr>
                                      <p:to x="100000" y="100000"/>
                                    </p:animScale>
                                    <p:animScale>
                                      <p:cBhvr>
                                        <p:cTn id="17" dur="26">
                                          <p:stCondLst>
                                            <p:cond delay="1642"/>
                                          </p:stCondLst>
                                        </p:cTn>
                                        <p:tgtEl>
                                          <p:spTgt spid="3">
                                            <p:txEl>
                                              <p:pRg st="1" end="1"/>
                                            </p:txEl>
                                          </p:spTgt>
                                        </p:tgtEl>
                                      </p:cBhvr>
                                      <p:to x="100000" y="90000"/>
                                    </p:animScale>
                                    <p:animScale>
                                      <p:cBhvr>
                                        <p:cTn id="18" dur="166" decel="50000">
                                          <p:stCondLst>
                                            <p:cond delay="1668"/>
                                          </p:stCondLst>
                                        </p:cTn>
                                        <p:tgtEl>
                                          <p:spTgt spid="3">
                                            <p:txEl>
                                              <p:pRg st="1" end="1"/>
                                            </p:txEl>
                                          </p:spTgt>
                                        </p:tgtEl>
                                      </p:cBhvr>
                                      <p:to x="100000" y="100000"/>
                                    </p:animScale>
                                    <p:animScale>
                                      <p:cBhvr>
                                        <p:cTn id="19" dur="26">
                                          <p:stCondLst>
                                            <p:cond delay="1808"/>
                                          </p:stCondLst>
                                        </p:cTn>
                                        <p:tgtEl>
                                          <p:spTgt spid="3">
                                            <p:txEl>
                                              <p:pRg st="1" end="1"/>
                                            </p:txEl>
                                          </p:spTgt>
                                        </p:tgtEl>
                                      </p:cBhvr>
                                      <p:to x="100000" y="95000"/>
                                    </p:animScale>
                                    <p:animScale>
                                      <p:cBhvr>
                                        <p:cTn id="20" dur="166" decel="50000">
                                          <p:stCondLst>
                                            <p:cond delay="1834"/>
                                          </p:stCondLst>
                                        </p:cTn>
                                        <p:tgtEl>
                                          <p:spTgt spid="3">
                                            <p:txEl>
                                              <p:pRg st="1" end="1"/>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80">
                                          <p:stCondLst>
                                            <p:cond delay="0"/>
                                          </p:stCondLst>
                                        </p:cTn>
                                        <p:tgtEl>
                                          <p:spTgt spid="3">
                                            <p:txEl>
                                              <p:pRg st="2" end="2"/>
                                            </p:txEl>
                                          </p:spTgt>
                                        </p:tgtEl>
                                      </p:cBhvr>
                                    </p:animEffect>
                                    <p:anim calcmode="lin" valueType="num">
                                      <p:cBhvr>
                                        <p:cTn id="2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2" end="2"/>
                                            </p:txEl>
                                          </p:spTgt>
                                        </p:tgtEl>
                                      </p:cBhvr>
                                      <p:to x="100000" y="60000"/>
                                    </p:animScale>
                                    <p:animScale>
                                      <p:cBhvr>
                                        <p:cTn id="32" dur="166" decel="50000">
                                          <p:stCondLst>
                                            <p:cond delay="676"/>
                                          </p:stCondLst>
                                        </p:cTn>
                                        <p:tgtEl>
                                          <p:spTgt spid="3">
                                            <p:txEl>
                                              <p:pRg st="2" end="2"/>
                                            </p:txEl>
                                          </p:spTgt>
                                        </p:tgtEl>
                                      </p:cBhvr>
                                      <p:to x="100000" y="100000"/>
                                    </p:animScale>
                                    <p:animScale>
                                      <p:cBhvr>
                                        <p:cTn id="33" dur="26">
                                          <p:stCondLst>
                                            <p:cond delay="1312"/>
                                          </p:stCondLst>
                                        </p:cTn>
                                        <p:tgtEl>
                                          <p:spTgt spid="3">
                                            <p:txEl>
                                              <p:pRg st="2" end="2"/>
                                            </p:txEl>
                                          </p:spTgt>
                                        </p:tgtEl>
                                      </p:cBhvr>
                                      <p:to x="100000" y="80000"/>
                                    </p:animScale>
                                    <p:animScale>
                                      <p:cBhvr>
                                        <p:cTn id="34" dur="166" decel="50000">
                                          <p:stCondLst>
                                            <p:cond delay="1338"/>
                                          </p:stCondLst>
                                        </p:cTn>
                                        <p:tgtEl>
                                          <p:spTgt spid="3">
                                            <p:txEl>
                                              <p:pRg st="2" end="2"/>
                                            </p:txEl>
                                          </p:spTgt>
                                        </p:tgtEl>
                                      </p:cBhvr>
                                      <p:to x="100000" y="100000"/>
                                    </p:animScale>
                                    <p:animScale>
                                      <p:cBhvr>
                                        <p:cTn id="35" dur="26">
                                          <p:stCondLst>
                                            <p:cond delay="1642"/>
                                          </p:stCondLst>
                                        </p:cTn>
                                        <p:tgtEl>
                                          <p:spTgt spid="3">
                                            <p:txEl>
                                              <p:pRg st="2" end="2"/>
                                            </p:txEl>
                                          </p:spTgt>
                                        </p:tgtEl>
                                      </p:cBhvr>
                                      <p:to x="100000" y="90000"/>
                                    </p:animScale>
                                    <p:animScale>
                                      <p:cBhvr>
                                        <p:cTn id="36" dur="166" decel="50000">
                                          <p:stCondLst>
                                            <p:cond delay="1668"/>
                                          </p:stCondLst>
                                        </p:cTn>
                                        <p:tgtEl>
                                          <p:spTgt spid="3">
                                            <p:txEl>
                                              <p:pRg st="2" end="2"/>
                                            </p:txEl>
                                          </p:spTgt>
                                        </p:tgtEl>
                                      </p:cBhvr>
                                      <p:to x="100000" y="100000"/>
                                    </p:animScale>
                                    <p:animScale>
                                      <p:cBhvr>
                                        <p:cTn id="37" dur="26">
                                          <p:stCondLst>
                                            <p:cond delay="1808"/>
                                          </p:stCondLst>
                                        </p:cTn>
                                        <p:tgtEl>
                                          <p:spTgt spid="3">
                                            <p:txEl>
                                              <p:pRg st="2" end="2"/>
                                            </p:txEl>
                                          </p:spTgt>
                                        </p:tgtEl>
                                      </p:cBhvr>
                                      <p:to x="100000" y="95000"/>
                                    </p:animScale>
                                    <p:animScale>
                                      <p:cBhvr>
                                        <p:cTn id="38" dur="166" decel="50000">
                                          <p:stCondLst>
                                            <p:cond delay="1834"/>
                                          </p:stCondLst>
                                        </p:cTn>
                                        <p:tgtEl>
                                          <p:spTgt spid="3">
                                            <p:txEl>
                                              <p:pRg st="2" end="2"/>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wipe(down)">
                                      <p:cBhvr>
                                        <p:cTn id="43" dur="580">
                                          <p:stCondLst>
                                            <p:cond delay="0"/>
                                          </p:stCondLst>
                                        </p:cTn>
                                        <p:tgtEl>
                                          <p:spTgt spid="3">
                                            <p:txEl>
                                              <p:pRg st="3" end="3"/>
                                            </p:txEl>
                                          </p:spTgt>
                                        </p:tgtEl>
                                      </p:cBhvr>
                                    </p:animEffect>
                                    <p:anim calcmode="lin" valueType="num">
                                      <p:cBhvr>
                                        <p:cTn id="44"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3" end="3"/>
                                            </p:txEl>
                                          </p:spTgt>
                                        </p:tgtEl>
                                      </p:cBhvr>
                                      <p:to x="100000" y="60000"/>
                                    </p:animScale>
                                    <p:animScale>
                                      <p:cBhvr>
                                        <p:cTn id="50" dur="166" decel="50000">
                                          <p:stCondLst>
                                            <p:cond delay="676"/>
                                          </p:stCondLst>
                                        </p:cTn>
                                        <p:tgtEl>
                                          <p:spTgt spid="3">
                                            <p:txEl>
                                              <p:pRg st="3" end="3"/>
                                            </p:txEl>
                                          </p:spTgt>
                                        </p:tgtEl>
                                      </p:cBhvr>
                                      <p:to x="100000" y="100000"/>
                                    </p:animScale>
                                    <p:animScale>
                                      <p:cBhvr>
                                        <p:cTn id="51" dur="26">
                                          <p:stCondLst>
                                            <p:cond delay="1312"/>
                                          </p:stCondLst>
                                        </p:cTn>
                                        <p:tgtEl>
                                          <p:spTgt spid="3">
                                            <p:txEl>
                                              <p:pRg st="3" end="3"/>
                                            </p:txEl>
                                          </p:spTgt>
                                        </p:tgtEl>
                                      </p:cBhvr>
                                      <p:to x="100000" y="80000"/>
                                    </p:animScale>
                                    <p:animScale>
                                      <p:cBhvr>
                                        <p:cTn id="52" dur="166" decel="50000">
                                          <p:stCondLst>
                                            <p:cond delay="1338"/>
                                          </p:stCondLst>
                                        </p:cTn>
                                        <p:tgtEl>
                                          <p:spTgt spid="3">
                                            <p:txEl>
                                              <p:pRg st="3" end="3"/>
                                            </p:txEl>
                                          </p:spTgt>
                                        </p:tgtEl>
                                      </p:cBhvr>
                                      <p:to x="100000" y="100000"/>
                                    </p:animScale>
                                    <p:animScale>
                                      <p:cBhvr>
                                        <p:cTn id="53" dur="26">
                                          <p:stCondLst>
                                            <p:cond delay="1642"/>
                                          </p:stCondLst>
                                        </p:cTn>
                                        <p:tgtEl>
                                          <p:spTgt spid="3">
                                            <p:txEl>
                                              <p:pRg st="3" end="3"/>
                                            </p:txEl>
                                          </p:spTgt>
                                        </p:tgtEl>
                                      </p:cBhvr>
                                      <p:to x="100000" y="90000"/>
                                    </p:animScale>
                                    <p:animScale>
                                      <p:cBhvr>
                                        <p:cTn id="54" dur="166" decel="50000">
                                          <p:stCondLst>
                                            <p:cond delay="1668"/>
                                          </p:stCondLst>
                                        </p:cTn>
                                        <p:tgtEl>
                                          <p:spTgt spid="3">
                                            <p:txEl>
                                              <p:pRg st="3" end="3"/>
                                            </p:txEl>
                                          </p:spTgt>
                                        </p:tgtEl>
                                      </p:cBhvr>
                                      <p:to x="100000" y="100000"/>
                                    </p:animScale>
                                    <p:animScale>
                                      <p:cBhvr>
                                        <p:cTn id="55" dur="26">
                                          <p:stCondLst>
                                            <p:cond delay="1808"/>
                                          </p:stCondLst>
                                        </p:cTn>
                                        <p:tgtEl>
                                          <p:spTgt spid="3">
                                            <p:txEl>
                                              <p:pRg st="3" end="3"/>
                                            </p:txEl>
                                          </p:spTgt>
                                        </p:tgtEl>
                                      </p:cBhvr>
                                      <p:to x="100000" y="95000"/>
                                    </p:animScale>
                                    <p:animScale>
                                      <p:cBhvr>
                                        <p:cTn id="56" dur="166" decel="50000">
                                          <p:stCondLst>
                                            <p:cond delay="1834"/>
                                          </p:stCondLst>
                                        </p:cTn>
                                        <p:tgtEl>
                                          <p:spTgt spid="3">
                                            <p:txEl>
                                              <p:pRg st="3" end="3"/>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4" end="4"/>
                                            </p:txEl>
                                          </p:spTgt>
                                        </p:tgtEl>
                                        <p:attrNameLst>
                                          <p:attrName>style.visibility</p:attrName>
                                        </p:attrNameLst>
                                      </p:cBhvr>
                                      <p:to>
                                        <p:strVal val="visible"/>
                                      </p:to>
                                    </p:set>
                                    <p:animEffect transition="in" filter="wipe(down)">
                                      <p:cBhvr>
                                        <p:cTn id="61" dur="580">
                                          <p:stCondLst>
                                            <p:cond delay="0"/>
                                          </p:stCondLst>
                                        </p:cTn>
                                        <p:tgtEl>
                                          <p:spTgt spid="3">
                                            <p:txEl>
                                              <p:pRg st="4" end="4"/>
                                            </p:txEl>
                                          </p:spTgt>
                                        </p:tgtEl>
                                      </p:cBhvr>
                                    </p:animEffect>
                                    <p:anim calcmode="lin" valueType="num">
                                      <p:cBhvr>
                                        <p:cTn id="62"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4" end="4"/>
                                            </p:txEl>
                                          </p:spTgt>
                                        </p:tgtEl>
                                      </p:cBhvr>
                                      <p:to x="100000" y="60000"/>
                                    </p:animScale>
                                    <p:animScale>
                                      <p:cBhvr>
                                        <p:cTn id="68" dur="166" decel="50000">
                                          <p:stCondLst>
                                            <p:cond delay="676"/>
                                          </p:stCondLst>
                                        </p:cTn>
                                        <p:tgtEl>
                                          <p:spTgt spid="3">
                                            <p:txEl>
                                              <p:pRg st="4" end="4"/>
                                            </p:txEl>
                                          </p:spTgt>
                                        </p:tgtEl>
                                      </p:cBhvr>
                                      <p:to x="100000" y="100000"/>
                                    </p:animScale>
                                    <p:animScale>
                                      <p:cBhvr>
                                        <p:cTn id="69" dur="26">
                                          <p:stCondLst>
                                            <p:cond delay="1312"/>
                                          </p:stCondLst>
                                        </p:cTn>
                                        <p:tgtEl>
                                          <p:spTgt spid="3">
                                            <p:txEl>
                                              <p:pRg st="4" end="4"/>
                                            </p:txEl>
                                          </p:spTgt>
                                        </p:tgtEl>
                                      </p:cBhvr>
                                      <p:to x="100000" y="80000"/>
                                    </p:animScale>
                                    <p:animScale>
                                      <p:cBhvr>
                                        <p:cTn id="70" dur="166" decel="50000">
                                          <p:stCondLst>
                                            <p:cond delay="1338"/>
                                          </p:stCondLst>
                                        </p:cTn>
                                        <p:tgtEl>
                                          <p:spTgt spid="3">
                                            <p:txEl>
                                              <p:pRg st="4" end="4"/>
                                            </p:txEl>
                                          </p:spTgt>
                                        </p:tgtEl>
                                      </p:cBhvr>
                                      <p:to x="100000" y="100000"/>
                                    </p:animScale>
                                    <p:animScale>
                                      <p:cBhvr>
                                        <p:cTn id="71" dur="26">
                                          <p:stCondLst>
                                            <p:cond delay="1642"/>
                                          </p:stCondLst>
                                        </p:cTn>
                                        <p:tgtEl>
                                          <p:spTgt spid="3">
                                            <p:txEl>
                                              <p:pRg st="4" end="4"/>
                                            </p:txEl>
                                          </p:spTgt>
                                        </p:tgtEl>
                                      </p:cBhvr>
                                      <p:to x="100000" y="90000"/>
                                    </p:animScale>
                                    <p:animScale>
                                      <p:cBhvr>
                                        <p:cTn id="72" dur="166" decel="50000">
                                          <p:stCondLst>
                                            <p:cond delay="1668"/>
                                          </p:stCondLst>
                                        </p:cTn>
                                        <p:tgtEl>
                                          <p:spTgt spid="3">
                                            <p:txEl>
                                              <p:pRg st="4" end="4"/>
                                            </p:txEl>
                                          </p:spTgt>
                                        </p:tgtEl>
                                      </p:cBhvr>
                                      <p:to x="100000" y="100000"/>
                                    </p:animScale>
                                    <p:animScale>
                                      <p:cBhvr>
                                        <p:cTn id="73" dur="26">
                                          <p:stCondLst>
                                            <p:cond delay="1808"/>
                                          </p:stCondLst>
                                        </p:cTn>
                                        <p:tgtEl>
                                          <p:spTgt spid="3">
                                            <p:txEl>
                                              <p:pRg st="4" end="4"/>
                                            </p:txEl>
                                          </p:spTgt>
                                        </p:tgtEl>
                                      </p:cBhvr>
                                      <p:to x="100000" y="95000"/>
                                    </p:animScale>
                                    <p:animScale>
                                      <p:cBhvr>
                                        <p:cTn id="74" dur="166" decel="50000">
                                          <p:stCondLst>
                                            <p:cond delay="1834"/>
                                          </p:stCondLst>
                                        </p:cTn>
                                        <p:tgtEl>
                                          <p:spTgt spid="3">
                                            <p:txEl>
                                              <p:pRg st="4" end="4"/>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45" presetClass="entr" presetSubtype="0" fill="hold" grpId="0" nodeType="click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fade">
                                      <p:cBhvr>
                                        <p:cTn id="79" dur="2000"/>
                                        <p:tgtEl>
                                          <p:spTgt spid="6"/>
                                        </p:tgtEl>
                                      </p:cBhvr>
                                    </p:animEffect>
                                    <p:anim calcmode="lin" valueType="num">
                                      <p:cBhvr>
                                        <p:cTn id="80" dur="2000" fill="hold"/>
                                        <p:tgtEl>
                                          <p:spTgt spid="6"/>
                                        </p:tgtEl>
                                        <p:attrNameLst>
                                          <p:attrName>ppt_w</p:attrName>
                                        </p:attrNameLst>
                                      </p:cBhvr>
                                      <p:tavLst>
                                        <p:tav tm="0" fmla="#ppt_w*sin(2.5*pi*$)">
                                          <p:val>
                                            <p:fltVal val="0"/>
                                          </p:val>
                                        </p:tav>
                                        <p:tav tm="100000">
                                          <p:val>
                                            <p:fltVal val="1"/>
                                          </p:val>
                                        </p:tav>
                                      </p:tavLst>
                                    </p:anim>
                                    <p:anim calcmode="lin" valueType="num">
                                      <p:cBhvr>
                                        <p:cTn id="81"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effectLst>
                  <a:outerShdw blurRad="38100" dist="38100" dir="2700000" algn="tl">
                    <a:srgbClr val="000000">
                      <a:alpha val="43137"/>
                    </a:srgbClr>
                  </a:outerShdw>
                </a:effectLst>
              </a:rPr>
              <a:t>Factors Contributing to Healthy Hooves:</a:t>
            </a:r>
            <a:endParaRPr lang="en-US"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effectLst>
                  <a:outerShdw blurRad="38100" dist="38100" dir="2700000" algn="tl">
                    <a:srgbClr val="000000">
                      <a:alpha val="43137"/>
                    </a:srgbClr>
                  </a:outerShdw>
                </a:effectLst>
              </a:rPr>
              <a:t>Genetics</a:t>
            </a:r>
          </a:p>
          <a:p>
            <a:r>
              <a:rPr lang="en-US" dirty="0" smtClean="0">
                <a:effectLst>
                  <a:outerShdw blurRad="38100" dist="38100" dir="2700000" algn="tl">
                    <a:srgbClr val="000000">
                      <a:alpha val="43137"/>
                    </a:srgbClr>
                  </a:outerShdw>
                </a:effectLst>
              </a:rPr>
              <a:t>Diet</a:t>
            </a:r>
          </a:p>
          <a:p>
            <a:r>
              <a:rPr lang="en-US" dirty="0" smtClean="0">
                <a:effectLst>
                  <a:outerShdw blurRad="38100" dist="38100" dir="2700000" algn="tl">
                    <a:srgbClr val="000000">
                      <a:alpha val="43137"/>
                    </a:srgbClr>
                  </a:outerShdw>
                </a:effectLst>
              </a:rPr>
              <a:t>Environment</a:t>
            </a:r>
          </a:p>
          <a:p>
            <a:r>
              <a:rPr lang="en-US" dirty="0" smtClean="0">
                <a:effectLst>
                  <a:outerShdw blurRad="38100" dist="38100" dir="2700000" algn="tl">
                    <a:srgbClr val="000000">
                      <a:alpha val="43137"/>
                    </a:srgbClr>
                  </a:outerShdw>
                </a:effectLst>
              </a:rPr>
              <a:t>Management</a:t>
            </a:r>
          </a:p>
          <a:p>
            <a:r>
              <a:rPr lang="en-US" dirty="0" smtClean="0">
                <a:effectLst>
                  <a:outerShdw blurRad="38100" dist="38100" dir="2700000" algn="tl">
                    <a:srgbClr val="000000">
                      <a:alpha val="43137"/>
                    </a:srgbClr>
                  </a:outerShdw>
                </a:effectLst>
              </a:rPr>
              <a:t>Exercise</a:t>
            </a:r>
          </a:p>
          <a:p>
            <a:r>
              <a:rPr lang="en-US" dirty="0" smtClean="0">
                <a:effectLst>
                  <a:outerShdw blurRad="38100" dist="38100" dir="2700000" algn="tl">
                    <a:srgbClr val="000000">
                      <a:alpha val="43137"/>
                    </a:srgbClr>
                  </a:outerShdw>
                </a:effectLst>
              </a:rPr>
              <a:t>Daily hoof care</a:t>
            </a:r>
          </a:p>
          <a:p>
            <a:r>
              <a:rPr lang="en-US" dirty="0" smtClean="0">
                <a:effectLst>
                  <a:outerShdw blurRad="38100" dist="38100" dir="2700000" algn="tl">
                    <a:srgbClr val="000000">
                      <a:alpha val="43137"/>
                    </a:srgbClr>
                  </a:outerShdw>
                </a:effectLst>
              </a:rPr>
              <a:t>Regular farrier care</a:t>
            </a:r>
            <a:endParaRPr lang="en-US" dirty="0">
              <a:effectLst>
                <a:outerShdw blurRad="38100" dist="38100" dir="2700000" algn="tl">
                  <a:srgbClr val="000000">
                    <a:alpha val="43137"/>
                  </a:srgbClr>
                </a:outerShdw>
              </a:effectLst>
            </a:endParaRPr>
          </a:p>
        </p:txBody>
      </p:sp>
      <p:sp>
        <p:nvSpPr>
          <p:cNvPr id="4" name="TextBox 3"/>
          <p:cNvSpPr txBox="1"/>
          <p:nvPr/>
        </p:nvSpPr>
        <p:spPr>
          <a:xfrm>
            <a:off x="2969923" y="2243958"/>
            <a:ext cx="5983125" cy="1477328"/>
          </a:xfrm>
          <a:prstGeom prst="rect">
            <a:avLst/>
          </a:prstGeom>
          <a:solidFill>
            <a:srgbClr val="FFFFFF"/>
          </a:solidFill>
        </p:spPr>
        <p:txBody>
          <a:bodyPr wrap="square" rtlCol="0">
            <a:spAutoFit/>
          </a:bodyPr>
          <a:lstStyle/>
          <a:p>
            <a:pPr algn="ctr"/>
            <a:r>
              <a:rPr lang="en-US" sz="3600" dirty="0"/>
              <a:t>All of these factors can be influenced by you!</a:t>
            </a:r>
          </a:p>
          <a:p>
            <a:endParaRPr lang="en-US" dirty="0"/>
          </a:p>
        </p:txBody>
      </p:sp>
    </p:spTree>
    <p:extLst>
      <p:ext uri="{BB962C8B-B14F-4D97-AF65-F5344CB8AC3E}">
        <p14:creationId xmlns:p14="http://schemas.microsoft.com/office/powerpoint/2010/main" val="65145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2000"/>
                                        <p:tgtEl>
                                          <p:spTgt spid="4"/>
                                        </p:tgtEl>
                                      </p:cBhvr>
                                    </p:animEffect>
                                    <p:anim calcmode="lin" valueType="num">
                                      <p:cBhvr>
                                        <p:cTn id="36" dur="2000" fill="hold"/>
                                        <p:tgtEl>
                                          <p:spTgt spid="4"/>
                                        </p:tgtEl>
                                        <p:attrNameLst>
                                          <p:attrName>ppt_w</p:attrName>
                                        </p:attrNameLst>
                                      </p:cBhvr>
                                      <p:tavLst>
                                        <p:tav tm="0" fmla="#ppt_w*sin(2.5*pi*$)">
                                          <p:val>
                                            <p:fltVal val="0"/>
                                          </p:val>
                                        </p:tav>
                                        <p:tav tm="100000">
                                          <p:val>
                                            <p:fltVal val="1"/>
                                          </p:val>
                                        </p:tav>
                                      </p:tavLst>
                                    </p:anim>
                                    <p:anim calcmode="lin" valueType="num">
                                      <p:cBhvr>
                                        <p:cTn id="37"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1" y="1616462"/>
            <a:ext cx="6412706" cy="457200"/>
          </a:xfrm>
        </p:spPr>
        <p:txBody>
          <a:bodyPr/>
          <a:lstStyle/>
          <a:p>
            <a:r>
              <a:rPr lang="en-US" dirty="0" smtClean="0">
                <a:solidFill>
                  <a:schemeClr val="tx1"/>
                </a:solidFill>
                <a:effectLst>
                  <a:outerShdw blurRad="38100" dist="38100" dir="2700000" algn="tl">
                    <a:srgbClr val="000000">
                      <a:alpha val="43137"/>
                    </a:srgbClr>
                  </a:outerShdw>
                </a:effectLst>
              </a:rPr>
              <a:t>What your vet and farrier would like you to keep in mind…</a:t>
            </a:r>
            <a:endParaRPr lang="en-US"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314451" y="2495887"/>
            <a:ext cx="6412706" cy="2933363"/>
          </a:xfrm>
        </p:spPr>
        <p:txBody>
          <a:bodyPr/>
          <a:lstStyle/>
          <a:p>
            <a:pPr marL="202406" lvl="1" indent="-202406">
              <a:buSzPct val="75000"/>
              <a:buFont typeface="Wingdings" charset="0"/>
              <a:buChar char="§"/>
            </a:pPr>
            <a:r>
              <a:rPr lang="en-US" dirty="0" smtClean="0">
                <a:effectLst>
                  <a:outerShdw blurRad="38100" dist="38100" dir="2700000" algn="tl">
                    <a:srgbClr val="000000">
                      <a:alpha val="43137"/>
                    </a:srgbClr>
                  </a:outerShdw>
                </a:effectLst>
              </a:rPr>
              <a:t>Veterinarians and </a:t>
            </a:r>
            <a:r>
              <a:rPr lang="en-US" dirty="0">
                <a:effectLst>
                  <a:outerShdw blurRad="38100" dist="38100" dir="2700000" algn="tl">
                    <a:srgbClr val="000000">
                      <a:alpha val="43137"/>
                    </a:srgbClr>
                  </a:outerShdw>
                </a:effectLst>
              </a:rPr>
              <a:t>farriers </a:t>
            </a:r>
            <a:r>
              <a:rPr lang="en-US" dirty="0" smtClean="0">
                <a:effectLst>
                  <a:outerShdw blurRad="38100" dist="38100" dir="2700000" algn="tl">
                    <a:srgbClr val="000000">
                      <a:alpha val="43137"/>
                    </a:srgbClr>
                  </a:outerShdw>
                </a:effectLst>
              </a:rPr>
              <a:t>cannot work miracles </a:t>
            </a:r>
          </a:p>
          <a:p>
            <a:pPr marL="202406" lvl="1" indent="-202406">
              <a:buSzPct val="75000"/>
              <a:buFont typeface="Wingdings" charset="0"/>
              <a:buChar char="§"/>
            </a:pPr>
            <a:r>
              <a:rPr lang="en-US" dirty="0" smtClean="0">
                <a:effectLst>
                  <a:outerShdw blurRad="38100" dist="38100" dir="2700000" algn="tl">
                    <a:srgbClr val="000000">
                      <a:alpha val="43137"/>
                    </a:srgbClr>
                  </a:outerShdw>
                </a:effectLst>
              </a:rPr>
              <a:t>Regular maintenance </a:t>
            </a:r>
            <a:r>
              <a:rPr lang="en-US" dirty="0" smtClean="0">
                <a:effectLst>
                  <a:outerShdw blurRad="38100" dist="38100" dir="2700000" algn="tl">
                    <a:srgbClr val="000000">
                      <a:alpha val="43137"/>
                    </a:srgbClr>
                  </a:outerShdw>
                </a:effectLst>
              </a:rPr>
              <a:t>is </a:t>
            </a:r>
            <a:r>
              <a:rPr lang="en-US" i="1" dirty="0" smtClean="0">
                <a:effectLst>
                  <a:outerShdw blurRad="38100" dist="38100" dir="2700000" algn="tl">
                    <a:srgbClr val="000000">
                      <a:alpha val="43137"/>
                    </a:srgbClr>
                  </a:outerShdw>
                </a:effectLst>
              </a:rPr>
              <a:t>your</a:t>
            </a:r>
            <a:r>
              <a:rPr lang="en-US" dirty="0" smtClean="0">
                <a:effectLst>
                  <a:outerShdw blurRad="38100" dist="38100" dir="2700000" algn="tl">
                    <a:srgbClr val="000000">
                      <a:alpha val="43137"/>
                    </a:srgbClr>
                  </a:outerShdw>
                </a:effectLst>
              </a:rPr>
              <a:t> responsibility to your horse! </a:t>
            </a:r>
            <a:endParaRPr lang="en-US" dirty="0" smtClean="0">
              <a:effectLst>
                <a:outerShdw blurRad="38100" dist="38100" dir="2700000" algn="tl">
                  <a:srgbClr val="000000">
                    <a:alpha val="43137"/>
                  </a:srgbClr>
                </a:outerShdw>
              </a:effectLst>
            </a:endParaRPr>
          </a:p>
          <a:p>
            <a:pPr marL="545306" lvl="2" indent="-202406">
              <a:buSzPct val="75000"/>
              <a:buFont typeface="Wingdings" charset="0"/>
              <a:buChar char="§"/>
            </a:pPr>
            <a:r>
              <a:rPr lang="en-US" dirty="0">
                <a:effectLst>
                  <a:outerShdw blurRad="38100" dist="38100" dir="2700000" algn="tl">
                    <a:srgbClr val="000000">
                      <a:alpha val="43137"/>
                    </a:srgbClr>
                  </a:outerShdw>
                </a:effectLst>
              </a:rPr>
              <a:t>Daily </a:t>
            </a:r>
            <a:r>
              <a:rPr lang="en-US" dirty="0" smtClean="0">
                <a:effectLst>
                  <a:outerShdw blurRad="38100" dist="38100" dir="2700000" algn="tl">
                    <a:srgbClr val="000000">
                      <a:alpha val="43137"/>
                    </a:srgbClr>
                  </a:outerShdw>
                </a:effectLst>
              </a:rPr>
              <a:t>picking of feet</a:t>
            </a:r>
            <a:endParaRPr lang="en-US" dirty="0" smtClean="0">
              <a:effectLst>
                <a:outerShdw blurRad="38100" dist="38100" dir="2700000" algn="tl">
                  <a:srgbClr val="000000">
                    <a:alpha val="43137"/>
                  </a:srgbClr>
                </a:outerShdw>
              </a:effectLst>
            </a:endParaRPr>
          </a:p>
          <a:p>
            <a:pPr marL="545306" lvl="2" indent="-202406">
              <a:buSzPct val="75000"/>
              <a:buFont typeface="Wingdings" charset="0"/>
              <a:buChar char="§"/>
            </a:pPr>
            <a:r>
              <a:rPr lang="en-US" dirty="0" smtClean="0">
                <a:effectLst>
                  <a:outerShdw blurRad="38100" dist="38100" dir="2700000" algn="tl">
                    <a:srgbClr val="000000">
                      <a:alpha val="43137"/>
                    </a:srgbClr>
                  </a:outerShdw>
                </a:effectLst>
              </a:rPr>
              <a:t>Paddock/environment management</a:t>
            </a:r>
            <a:endParaRPr lang="en-US" dirty="0">
              <a:effectLst>
                <a:outerShdw blurRad="38100" dist="38100" dir="2700000" algn="tl">
                  <a:srgbClr val="000000">
                    <a:alpha val="43137"/>
                  </a:srgbClr>
                </a:outerShdw>
              </a:effectLst>
            </a:endParaRPr>
          </a:p>
          <a:p>
            <a:pPr marL="545306" lvl="2" indent="-202406">
              <a:buSzPct val="75000"/>
              <a:buFont typeface="Wingdings" charset="0"/>
              <a:buChar char="§"/>
            </a:pPr>
            <a:r>
              <a:rPr lang="en-US" dirty="0">
                <a:effectLst>
                  <a:outerShdw blurRad="38100" dist="38100" dir="2700000" algn="tl">
                    <a:srgbClr val="000000">
                      <a:alpha val="43137"/>
                    </a:srgbClr>
                  </a:outerShdw>
                </a:effectLst>
              </a:rPr>
              <a:t>Trimming every </a:t>
            </a:r>
            <a:r>
              <a:rPr lang="en-US" dirty="0" smtClean="0">
                <a:effectLst>
                  <a:outerShdw blurRad="38100" dist="38100" dir="2700000" algn="tl">
                    <a:srgbClr val="000000">
                      <a:alpha val="43137"/>
                    </a:srgbClr>
                  </a:outerShdw>
                </a:effectLst>
              </a:rPr>
              <a:t>6-8 </a:t>
            </a:r>
            <a:r>
              <a:rPr lang="en-US" dirty="0" smtClean="0">
                <a:effectLst>
                  <a:outerShdw blurRad="38100" dist="38100" dir="2700000" algn="tl">
                    <a:srgbClr val="000000">
                      <a:alpha val="43137"/>
                    </a:srgbClr>
                  </a:outerShdw>
                </a:effectLst>
              </a:rPr>
              <a:t>weeks</a:t>
            </a:r>
          </a:p>
          <a:p>
            <a:pPr marL="202406" lvl="1" indent="-202406">
              <a:buSzPct val="75000"/>
              <a:buFont typeface="Wingdings" charset="0"/>
              <a:buChar char="§"/>
            </a:pPr>
            <a:endParaRPr lang="en-US" dirty="0" smtClean="0"/>
          </a:p>
          <a:p>
            <a:endParaRPr lang="en-US" dirty="0"/>
          </a:p>
        </p:txBody>
      </p:sp>
    </p:spTree>
    <p:extLst>
      <p:ext uri="{BB962C8B-B14F-4D97-AF65-F5344CB8AC3E}">
        <p14:creationId xmlns:p14="http://schemas.microsoft.com/office/powerpoint/2010/main" val="6606769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effectLst>
                  <a:outerShdw blurRad="38100" dist="38100" dir="2700000" algn="tl">
                    <a:srgbClr val="000000">
                      <a:alpha val="43137"/>
                    </a:srgbClr>
                  </a:outerShdw>
                </a:effectLst>
              </a:rPr>
              <a:t>Questions?</a:t>
            </a:r>
            <a:endParaRPr lang="en-US" dirty="0">
              <a:solidFill>
                <a:schemeClr val="tx1"/>
              </a:solidFill>
              <a:effectLst>
                <a:outerShdw blurRad="38100" dist="38100" dir="2700000" algn="tl">
                  <a:srgbClr val="000000">
                    <a:alpha val="43137"/>
                  </a:srgbClr>
                </a:outerShdw>
              </a:effectLst>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3947" y="1547648"/>
            <a:ext cx="6619582" cy="4495800"/>
          </a:xfrm>
        </p:spPr>
      </p:pic>
    </p:spTree>
    <p:extLst>
      <p:ext uri="{BB962C8B-B14F-4D97-AF65-F5344CB8AC3E}">
        <p14:creationId xmlns:p14="http://schemas.microsoft.com/office/powerpoint/2010/main" val="41662585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effectLst>
                  <a:outerShdw blurRad="38100" dist="38100" dir="2700000" algn="tl">
                    <a:srgbClr val="000000">
                      <a:alpha val="43137"/>
                    </a:srgbClr>
                  </a:outerShdw>
                </a:effectLst>
              </a:rPr>
              <a:t>Trivia!</a:t>
            </a:r>
            <a:endParaRPr lang="en-US"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effectLst>
                  <a:outerShdw blurRad="38100" dist="38100" dir="2700000" algn="tl">
                    <a:srgbClr val="000000">
                      <a:alpha val="43137"/>
                    </a:srgbClr>
                  </a:outerShdw>
                </a:effectLst>
              </a:rPr>
              <a:t>Horses have evolved from a four-toed animal, to the ‘single-toed’ animal we know today.</a:t>
            </a:r>
          </a:p>
          <a:p>
            <a:r>
              <a:rPr lang="en-US" dirty="0" smtClean="0">
                <a:effectLst>
                  <a:outerShdw blurRad="38100" dist="38100" dir="2700000" algn="tl">
                    <a:srgbClr val="000000">
                      <a:alpha val="43137"/>
                    </a:srgbClr>
                  </a:outerShdw>
                </a:effectLst>
              </a:rPr>
              <a:t>Which digit (or toe/finger) do horses walk around on?</a:t>
            </a:r>
          </a:p>
          <a:p>
            <a:pPr lvl="1"/>
            <a:r>
              <a:rPr lang="en-US" dirty="0" smtClean="0">
                <a:effectLst>
                  <a:outerShdw blurRad="38100" dist="38100" dir="2700000" algn="tl">
                    <a:srgbClr val="000000">
                      <a:alpha val="43137"/>
                    </a:srgbClr>
                  </a:outerShdw>
                </a:effectLst>
              </a:rPr>
              <a:t>Pinky finger?</a:t>
            </a:r>
          </a:p>
          <a:p>
            <a:pPr lvl="1"/>
            <a:r>
              <a:rPr lang="en-US" dirty="0" smtClean="0">
                <a:effectLst>
                  <a:outerShdw blurRad="38100" dist="38100" dir="2700000" algn="tl">
                    <a:srgbClr val="000000">
                      <a:alpha val="43137"/>
                    </a:srgbClr>
                  </a:outerShdw>
                </a:effectLst>
              </a:rPr>
              <a:t>Pointer finger?</a:t>
            </a:r>
          </a:p>
          <a:p>
            <a:pPr lvl="1"/>
            <a:r>
              <a:rPr lang="en-US" dirty="0" smtClean="0">
                <a:effectLst>
                  <a:outerShdw blurRad="38100" dist="38100" dir="2700000" algn="tl">
                    <a:srgbClr val="000000">
                      <a:alpha val="43137"/>
                    </a:srgbClr>
                  </a:outerShdw>
                </a:effectLst>
              </a:rPr>
              <a:t>Middle finger?</a:t>
            </a:r>
          </a:p>
          <a:p>
            <a:pPr lvl="1"/>
            <a:r>
              <a:rPr lang="en-US" dirty="0" smtClean="0">
                <a:effectLst>
                  <a:outerShdw blurRad="38100" dist="38100" dir="2700000" algn="tl">
                    <a:srgbClr val="000000">
                      <a:alpha val="43137"/>
                    </a:srgbClr>
                  </a:outerShdw>
                </a:effectLst>
              </a:rPr>
              <a:t>Thumb?</a:t>
            </a:r>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3404515" y="441701"/>
            <a:ext cx="2334970" cy="5974598"/>
          </a:xfrm>
          <a:prstGeom prst="rect">
            <a:avLst/>
          </a:prstGeom>
        </p:spPr>
      </p:pic>
    </p:spTree>
    <p:extLst>
      <p:ext uri="{BB962C8B-B14F-4D97-AF65-F5344CB8AC3E}">
        <p14:creationId xmlns:p14="http://schemas.microsoft.com/office/powerpoint/2010/main" val="148219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80">
                                          <p:stCondLst>
                                            <p:cond delay="0"/>
                                          </p:stCondLst>
                                        </p:cTn>
                                        <p:tgtEl>
                                          <p:spTgt spid="3">
                                            <p:txEl>
                                              <p:pRg st="2" end="2"/>
                                            </p:txEl>
                                          </p:spTgt>
                                        </p:tgtEl>
                                      </p:cBhvr>
                                    </p:animEffect>
                                    <p:anim calcmode="lin" valueType="num">
                                      <p:cBhvr>
                                        <p:cTn id="1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xEl>
                                              <p:pRg st="2" end="2"/>
                                            </p:txEl>
                                          </p:spTgt>
                                        </p:tgtEl>
                                      </p:cBhvr>
                                      <p:to x="100000" y="60000"/>
                                    </p:animScale>
                                    <p:animScale>
                                      <p:cBhvr>
                                        <p:cTn id="22" dur="166" decel="50000">
                                          <p:stCondLst>
                                            <p:cond delay="676"/>
                                          </p:stCondLst>
                                        </p:cTn>
                                        <p:tgtEl>
                                          <p:spTgt spid="3">
                                            <p:txEl>
                                              <p:pRg st="2" end="2"/>
                                            </p:txEl>
                                          </p:spTgt>
                                        </p:tgtEl>
                                      </p:cBhvr>
                                      <p:to x="100000" y="100000"/>
                                    </p:animScale>
                                    <p:animScale>
                                      <p:cBhvr>
                                        <p:cTn id="23" dur="26">
                                          <p:stCondLst>
                                            <p:cond delay="1312"/>
                                          </p:stCondLst>
                                        </p:cTn>
                                        <p:tgtEl>
                                          <p:spTgt spid="3">
                                            <p:txEl>
                                              <p:pRg st="2" end="2"/>
                                            </p:txEl>
                                          </p:spTgt>
                                        </p:tgtEl>
                                      </p:cBhvr>
                                      <p:to x="100000" y="80000"/>
                                    </p:animScale>
                                    <p:animScale>
                                      <p:cBhvr>
                                        <p:cTn id="24" dur="166" decel="50000">
                                          <p:stCondLst>
                                            <p:cond delay="1338"/>
                                          </p:stCondLst>
                                        </p:cTn>
                                        <p:tgtEl>
                                          <p:spTgt spid="3">
                                            <p:txEl>
                                              <p:pRg st="2" end="2"/>
                                            </p:txEl>
                                          </p:spTgt>
                                        </p:tgtEl>
                                      </p:cBhvr>
                                      <p:to x="100000" y="100000"/>
                                    </p:animScale>
                                    <p:animScale>
                                      <p:cBhvr>
                                        <p:cTn id="25" dur="26">
                                          <p:stCondLst>
                                            <p:cond delay="1642"/>
                                          </p:stCondLst>
                                        </p:cTn>
                                        <p:tgtEl>
                                          <p:spTgt spid="3">
                                            <p:txEl>
                                              <p:pRg st="2" end="2"/>
                                            </p:txEl>
                                          </p:spTgt>
                                        </p:tgtEl>
                                      </p:cBhvr>
                                      <p:to x="100000" y="90000"/>
                                    </p:animScale>
                                    <p:animScale>
                                      <p:cBhvr>
                                        <p:cTn id="26" dur="166" decel="50000">
                                          <p:stCondLst>
                                            <p:cond delay="1668"/>
                                          </p:stCondLst>
                                        </p:cTn>
                                        <p:tgtEl>
                                          <p:spTgt spid="3">
                                            <p:txEl>
                                              <p:pRg st="2" end="2"/>
                                            </p:txEl>
                                          </p:spTgt>
                                        </p:tgtEl>
                                      </p:cBhvr>
                                      <p:to x="100000" y="100000"/>
                                    </p:animScale>
                                    <p:animScale>
                                      <p:cBhvr>
                                        <p:cTn id="27" dur="26">
                                          <p:stCondLst>
                                            <p:cond delay="1808"/>
                                          </p:stCondLst>
                                        </p:cTn>
                                        <p:tgtEl>
                                          <p:spTgt spid="3">
                                            <p:txEl>
                                              <p:pRg st="2" end="2"/>
                                            </p:txEl>
                                          </p:spTgt>
                                        </p:tgtEl>
                                      </p:cBhvr>
                                      <p:to x="100000" y="95000"/>
                                    </p:animScale>
                                    <p:animScale>
                                      <p:cBhvr>
                                        <p:cTn id="28" dur="166" decel="50000">
                                          <p:stCondLst>
                                            <p:cond delay="1834"/>
                                          </p:stCondLst>
                                        </p:cTn>
                                        <p:tgtEl>
                                          <p:spTgt spid="3">
                                            <p:txEl>
                                              <p:pRg st="2" end="2"/>
                                            </p:txEl>
                                          </p:spTgt>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wipe(down)">
                                      <p:cBhvr>
                                        <p:cTn id="33" dur="580">
                                          <p:stCondLst>
                                            <p:cond delay="0"/>
                                          </p:stCondLst>
                                        </p:cTn>
                                        <p:tgtEl>
                                          <p:spTgt spid="3">
                                            <p:txEl>
                                              <p:pRg st="3" end="3"/>
                                            </p:txEl>
                                          </p:spTgt>
                                        </p:tgtEl>
                                      </p:cBhvr>
                                    </p:animEffect>
                                    <p:anim calcmode="lin" valueType="num">
                                      <p:cBhvr>
                                        <p:cTn id="34"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39" dur="26">
                                          <p:stCondLst>
                                            <p:cond delay="650"/>
                                          </p:stCondLst>
                                        </p:cTn>
                                        <p:tgtEl>
                                          <p:spTgt spid="3">
                                            <p:txEl>
                                              <p:pRg st="3" end="3"/>
                                            </p:txEl>
                                          </p:spTgt>
                                        </p:tgtEl>
                                      </p:cBhvr>
                                      <p:to x="100000" y="60000"/>
                                    </p:animScale>
                                    <p:animScale>
                                      <p:cBhvr>
                                        <p:cTn id="40" dur="166" decel="50000">
                                          <p:stCondLst>
                                            <p:cond delay="676"/>
                                          </p:stCondLst>
                                        </p:cTn>
                                        <p:tgtEl>
                                          <p:spTgt spid="3">
                                            <p:txEl>
                                              <p:pRg st="3" end="3"/>
                                            </p:txEl>
                                          </p:spTgt>
                                        </p:tgtEl>
                                      </p:cBhvr>
                                      <p:to x="100000" y="100000"/>
                                    </p:animScale>
                                    <p:animScale>
                                      <p:cBhvr>
                                        <p:cTn id="41" dur="26">
                                          <p:stCondLst>
                                            <p:cond delay="1312"/>
                                          </p:stCondLst>
                                        </p:cTn>
                                        <p:tgtEl>
                                          <p:spTgt spid="3">
                                            <p:txEl>
                                              <p:pRg st="3" end="3"/>
                                            </p:txEl>
                                          </p:spTgt>
                                        </p:tgtEl>
                                      </p:cBhvr>
                                      <p:to x="100000" y="80000"/>
                                    </p:animScale>
                                    <p:animScale>
                                      <p:cBhvr>
                                        <p:cTn id="42" dur="166" decel="50000">
                                          <p:stCondLst>
                                            <p:cond delay="1338"/>
                                          </p:stCondLst>
                                        </p:cTn>
                                        <p:tgtEl>
                                          <p:spTgt spid="3">
                                            <p:txEl>
                                              <p:pRg st="3" end="3"/>
                                            </p:txEl>
                                          </p:spTgt>
                                        </p:tgtEl>
                                      </p:cBhvr>
                                      <p:to x="100000" y="100000"/>
                                    </p:animScale>
                                    <p:animScale>
                                      <p:cBhvr>
                                        <p:cTn id="43" dur="26">
                                          <p:stCondLst>
                                            <p:cond delay="1642"/>
                                          </p:stCondLst>
                                        </p:cTn>
                                        <p:tgtEl>
                                          <p:spTgt spid="3">
                                            <p:txEl>
                                              <p:pRg st="3" end="3"/>
                                            </p:txEl>
                                          </p:spTgt>
                                        </p:tgtEl>
                                      </p:cBhvr>
                                      <p:to x="100000" y="90000"/>
                                    </p:animScale>
                                    <p:animScale>
                                      <p:cBhvr>
                                        <p:cTn id="44" dur="166" decel="50000">
                                          <p:stCondLst>
                                            <p:cond delay="1668"/>
                                          </p:stCondLst>
                                        </p:cTn>
                                        <p:tgtEl>
                                          <p:spTgt spid="3">
                                            <p:txEl>
                                              <p:pRg st="3" end="3"/>
                                            </p:txEl>
                                          </p:spTgt>
                                        </p:tgtEl>
                                      </p:cBhvr>
                                      <p:to x="100000" y="100000"/>
                                    </p:animScale>
                                    <p:animScale>
                                      <p:cBhvr>
                                        <p:cTn id="45" dur="26">
                                          <p:stCondLst>
                                            <p:cond delay="1808"/>
                                          </p:stCondLst>
                                        </p:cTn>
                                        <p:tgtEl>
                                          <p:spTgt spid="3">
                                            <p:txEl>
                                              <p:pRg st="3" end="3"/>
                                            </p:txEl>
                                          </p:spTgt>
                                        </p:tgtEl>
                                      </p:cBhvr>
                                      <p:to x="100000" y="95000"/>
                                    </p:animScale>
                                    <p:animScale>
                                      <p:cBhvr>
                                        <p:cTn id="46" dur="166" decel="50000">
                                          <p:stCondLst>
                                            <p:cond delay="1834"/>
                                          </p:stCondLst>
                                        </p:cTn>
                                        <p:tgtEl>
                                          <p:spTgt spid="3">
                                            <p:txEl>
                                              <p:pRg st="3" end="3"/>
                                            </p:txEl>
                                          </p:spTgt>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Effect transition="in" filter="wipe(down)">
                                      <p:cBhvr>
                                        <p:cTn id="51" dur="580">
                                          <p:stCondLst>
                                            <p:cond delay="0"/>
                                          </p:stCondLst>
                                        </p:cTn>
                                        <p:tgtEl>
                                          <p:spTgt spid="3">
                                            <p:txEl>
                                              <p:pRg st="4" end="4"/>
                                            </p:txEl>
                                          </p:spTgt>
                                        </p:tgtEl>
                                      </p:cBhvr>
                                    </p:animEffect>
                                    <p:anim calcmode="lin" valueType="num">
                                      <p:cBhvr>
                                        <p:cTn id="52"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57" dur="26">
                                          <p:stCondLst>
                                            <p:cond delay="650"/>
                                          </p:stCondLst>
                                        </p:cTn>
                                        <p:tgtEl>
                                          <p:spTgt spid="3">
                                            <p:txEl>
                                              <p:pRg st="4" end="4"/>
                                            </p:txEl>
                                          </p:spTgt>
                                        </p:tgtEl>
                                      </p:cBhvr>
                                      <p:to x="100000" y="60000"/>
                                    </p:animScale>
                                    <p:animScale>
                                      <p:cBhvr>
                                        <p:cTn id="58" dur="166" decel="50000">
                                          <p:stCondLst>
                                            <p:cond delay="676"/>
                                          </p:stCondLst>
                                        </p:cTn>
                                        <p:tgtEl>
                                          <p:spTgt spid="3">
                                            <p:txEl>
                                              <p:pRg st="4" end="4"/>
                                            </p:txEl>
                                          </p:spTgt>
                                        </p:tgtEl>
                                      </p:cBhvr>
                                      <p:to x="100000" y="100000"/>
                                    </p:animScale>
                                    <p:animScale>
                                      <p:cBhvr>
                                        <p:cTn id="59" dur="26">
                                          <p:stCondLst>
                                            <p:cond delay="1312"/>
                                          </p:stCondLst>
                                        </p:cTn>
                                        <p:tgtEl>
                                          <p:spTgt spid="3">
                                            <p:txEl>
                                              <p:pRg st="4" end="4"/>
                                            </p:txEl>
                                          </p:spTgt>
                                        </p:tgtEl>
                                      </p:cBhvr>
                                      <p:to x="100000" y="80000"/>
                                    </p:animScale>
                                    <p:animScale>
                                      <p:cBhvr>
                                        <p:cTn id="60" dur="166" decel="50000">
                                          <p:stCondLst>
                                            <p:cond delay="1338"/>
                                          </p:stCondLst>
                                        </p:cTn>
                                        <p:tgtEl>
                                          <p:spTgt spid="3">
                                            <p:txEl>
                                              <p:pRg st="4" end="4"/>
                                            </p:txEl>
                                          </p:spTgt>
                                        </p:tgtEl>
                                      </p:cBhvr>
                                      <p:to x="100000" y="100000"/>
                                    </p:animScale>
                                    <p:animScale>
                                      <p:cBhvr>
                                        <p:cTn id="61" dur="26">
                                          <p:stCondLst>
                                            <p:cond delay="1642"/>
                                          </p:stCondLst>
                                        </p:cTn>
                                        <p:tgtEl>
                                          <p:spTgt spid="3">
                                            <p:txEl>
                                              <p:pRg st="4" end="4"/>
                                            </p:txEl>
                                          </p:spTgt>
                                        </p:tgtEl>
                                      </p:cBhvr>
                                      <p:to x="100000" y="90000"/>
                                    </p:animScale>
                                    <p:animScale>
                                      <p:cBhvr>
                                        <p:cTn id="62" dur="166" decel="50000">
                                          <p:stCondLst>
                                            <p:cond delay="1668"/>
                                          </p:stCondLst>
                                        </p:cTn>
                                        <p:tgtEl>
                                          <p:spTgt spid="3">
                                            <p:txEl>
                                              <p:pRg st="4" end="4"/>
                                            </p:txEl>
                                          </p:spTgt>
                                        </p:tgtEl>
                                      </p:cBhvr>
                                      <p:to x="100000" y="100000"/>
                                    </p:animScale>
                                    <p:animScale>
                                      <p:cBhvr>
                                        <p:cTn id="63" dur="26">
                                          <p:stCondLst>
                                            <p:cond delay="1808"/>
                                          </p:stCondLst>
                                        </p:cTn>
                                        <p:tgtEl>
                                          <p:spTgt spid="3">
                                            <p:txEl>
                                              <p:pRg st="4" end="4"/>
                                            </p:txEl>
                                          </p:spTgt>
                                        </p:tgtEl>
                                      </p:cBhvr>
                                      <p:to x="100000" y="95000"/>
                                    </p:animScale>
                                    <p:animScale>
                                      <p:cBhvr>
                                        <p:cTn id="64" dur="166" decel="50000">
                                          <p:stCondLst>
                                            <p:cond delay="1834"/>
                                          </p:stCondLst>
                                        </p:cTn>
                                        <p:tgtEl>
                                          <p:spTgt spid="3">
                                            <p:txEl>
                                              <p:pRg st="4" end="4"/>
                                            </p:txEl>
                                          </p:spTgt>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3">
                                            <p:txEl>
                                              <p:pRg st="5" end="5"/>
                                            </p:txEl>
                                          </p:spTgt>
                                        </p:tgtEl>
                                        <p:attrNameLst>
                                          <p:attrName>style.visibility</p:attrName>
                                        </p:attrNameLst>
                                      </p:cBhvr>
                                      <p:to>
                                        <p:strVal val="visible"/>
                                      </p:to>
                                    </p:set>
                                    <p:animEffect transition="in" filter="wipe(down)">
                                      <p:cBhvr>
                                        <p:cTn id="69" dur="580">
                                          <p:stCondLst>
                                            <p:cond delay="0"/>
                                          </p:stCondLst>
                                        </p:cTn>
                                        <p:tgtEl>
                                          <p:spTgt spid="3">
                                            <p:txEl>
                                              <p:pRg st="5" end="5"/>
                                            </p:txEl>
                                          </p:spTgt>
                                        </p:tgtEl>
                                      </p:cBhvr>
                                    </p:animEffect>
                                    <p:anim calcmode="lin" valueType="num">
                                      <p:cBhvr>
                                        <p:cTn id="70"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75" dur="26">
                                          <p:stCondLst>
                                            <p:cond delay="650"/>
                                          </p:stCondLst>
                                        </p:cTn>
                                        <p:tgtEl>
                                          <p:spTgt spid="3">
                                            <p:txEl>
                                              <p:pRg st="5" end="5"/>
                                            </p:txEl>
                                          </p:spTgt>
                                        </p:tgtEl>
                                      </p:cBhvr>
                                      <p:to x="100000" y="60000"/>
                                    </p:animScale>
                                    <p:animScale>
                                      <p:cBhvr>
                                        <p:cTn id="76" dur="166" decel="50000">
                                          <p:stCondLst>
                                            <p:cond delay="676"/>
                                          </p:stCondLst>
                                        </p:cTn>
                                        <p:tgtEl>
                                          <p:spTgt spid="3">
                                            <p:txEl>
                                              <p:pRg st="5" end="5"/>
                                            </p:txEl>
                                          </p:spTgt>
                                        </p:tgtEl>
                                      </p:cBhvr>
                                      <p:to x="100000" y="100000"/>
                                    </p:animScale>
                                    <p:animScale>
                                      <p:cBhvr>
                                        <p:cTn id="77" dur="26">
                                          <p:stCondLst>
                                            <p:cond delay="1312"/>
                                          </p:stCondLst>
                                        </p:cTn>
                                        <p:tgtEl>
                                          <p:spTgt spid="3">
                                            <p:txEl>
                                              <p:pRg st="5" end="5"/>
                                            </p:txEl>
                                          </p:spTgt>
                                        </p:tgtEl>
                                      </p:cBhvr>
                                      <p:to x="100000" y="80000"/>
                                    </p:animScale>
                                    <p:animScale>
                                      <p:cBhvr>
                                        <p:cTn id="78" dur="166" decel="50000">
                                          <p:stCondLst>
                                            <p:cond delay="1338"/>
                                          </p:stCondLst>
                                        </p:cTn>
                                        <p:tgtEl>
                                          <p:spTgt spid="3">
                                            <p:txEl>
                                              <p:pRg st="5" end="5"/>
                                            </p:txEl>
                                          </p:spTgt>
                                        </p:tgtEl>
                                      </p:cBhvr>
                                      <p:to x="100000" y="100000"/>
                                    </p:animScale>
                                    <p:animScale>
                                      <p:cBhvr>
                                        <p:cTn id="79" dur="26">
                                          <p:stCondLst>
                                            <p:cond delay="1642"/>
                                          </p:stCondLst>
                                        </p:cTn>
                                        <p:tgtEl>
                                          <p:spTgt spid="3">
                                            <p:txEl>
                                              <p:pRg st="5" end="5"/>
                                            </p:txEl>
                                          </p:spTgt>
                                        </p:tgtEl>
                                      </p:cBhvr>
                                      <p:to x="100000" y="90000"/>
                                    </p:animScale>
                                    <p:animScale>
                                      <p:cBhvr>
                                        <p:cTn id="80" dur="166" decel="50000">
                                          <p:stCondLst>
                                            <p:cond delay="1668"/>
                                          </p:stCondLst>
                                        </p:cTn>
                                        <p:tgtEl>
                                          <p:spTgt spid="3">
                                            <p:txEl>
                                              <p:pRg st="5" end="5"/>
                                            </p:txEl>
                                          </p:spTgt>
                                        </p:tgtEl>
                                      </p:cBhvr>
                                      <p:to x="100000" y="100000"/>
                                    </p:animScale>
                                    <p:animScale>
                                      <p:cBhvr>
                                        <p:cTn id="81" dur="26">
                                          <p:stCondLst>
                                            <p:cond delay="1808"/>
                                          </p:stCondLst>
                                        </p:cTn>
                                        <p:tgtEl>
                                          <p:spTgt spid="3">
                                            <p:txEl>
                                              <p:pRg st="5" end="5"/>
                                            </p:txEl>
                                          </p:spTgt>
                                        </p:tgtEl>
                                      </p:cBhvr>
                                      <p:to x="100000" y="95000"/>
                                    </p:animScale>
                                    <p:animScale>
                                      <p:cBhvr>
                                        <p:cTn id="82" dur="166" decel="50000">
                                          <p:stCondLst>
                                            <p:cond delay="1834"/>
                                          </p:stCondLst>
                                        </p:cTn>
                                        <p:tgtEl>
                                          <p:spTgt spid="3">
                                            <p:txEl>
                                              <p:pRg st="5" end="5"/>
                                            </p:txEl>
                                          </p:spTgt>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45" presetClass="entr" presetSubtype="0" fill="hold" nodeType="click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fade">
                                      <p:cBhvr>
                                        <p:cTn id="87" dur="2000"/>
                                        <p:tgtEl>
                                          <p:spTgt spid="4"/>
                                        </p:tgtEl>
                                      </p:cBhvr>
                                    </p:animEffect>
                                    <p:anim calcmode="lin" valueType="num">
                                      <p:cBhvr>
                                        <p:cTn id="88" dur="2000" fill="hold"/>
                                        <p:tgtEl>
                                          <p:spTgt spid="4"/>
                                        </p:tgtEl>
                                        <p:attrNameLst>
                                          <p:attrName>ppt_w</p:attrName>
                                        </p:attrNameLst>
                                      </p:cBhvr>
                                      <p:tavLst>
                                        <p:tav tm="0" fmla="#ppt_w*sin(2.5*pi*$)">
                                          <p:val>
                                            <p:fltVal val="0"/>
                                          </p:val>
                                        </p:tav>
                                        <p:tav tm="100000">
                                          <p:val>
                                            <p:fltVal val="1"/>
                                          </p:val>
                                        </p:tav>
                                      </p:tavLst>
                                    </p:anim>
                                    <p:anim calcmode="lin" valueType="num">
                                      <p:cBhvr>
                                        <p:cTn id="8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2479" y="1600200"/>
            <a:ext cx="4400406" cy="3108434"/>
          </a:xfrm>
          <a:prstGeom prst="rect">
            <a:avLst/>
          </a:prstGeom>
        </p:spPr>
      </p:pic>
      <p:sp>
        <p:nvSpPr>
          <p:cNvPr id="2" name="Title 1"/>
          <p:cNvSpPr>
            <a:spLocks noGrp="1"/>
          </p:cNvSpPr>
          <p:nvPr>
            <p:ph type="title"/>
          </p:nvPr>
        </p:nvSpPr>
        <p:spPr/>
        <p:txBody>
          <a:bodyPr/>
          <a:lstStyle/>
          <a:p>
            <a:r>
              <a:rPr lang="en-US" dirty="0" smtClean="0">
                <a:solidFill>
                  <a:schemeClr val="tx1"/>
                </a:solidFill>
                <a:effectLst>
                  <a:outerShdw blurRad="38100" dist="38100" dir="2700000" algn="tl">
                    <a:srgbClr val="000000">
                      <a:alpha val="43137"/>
                    </a:srgbClr>
                  </a:outerShdw>
                </a:effectLst>
              </a:rPr>
              <a:t>Healthy hooves are influenced before birth!</a:t>
            </a:r>
            <a:endParaRPr lang="en-US" dirty="0">
              <a:solidFill>
                <a:schemeClr val="tx1"/>
              </a:solidFill>
              <a:effectLst>
                <a:outerShdw blurRad="38100" dist="38100" dir="2700000" algn="tl">
                  <a:srgbClr val="000000">
                    <a:alpha val="43137"/>
                  </a:srgbClr>
                </a:outerShdw>
              </a:effectLst>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1" y="3163614"/>
            <a:ext cx="4075219" cy="3333529"/>
          </a:xfrm>
          <a:prstGeom prst="rect">
            <a:avLst/>
          </a:prstGeom>
        </p:spPr>
      </p:pic>
      <p:sp>
        <p:nvSpPr>
          <p:cNvPr id="11" name="Content Placeholder 10"/>
          <p:cNvSpPr>
            <a:spLocks noGrp="1"/>
          </p:cNvSpPr>
          <p:nvPr>
            <p:ph idx="1"/>
          </p:nvPr>
        </p:nvSpPr>
        <p:spPr/>
        <p:txBody>
          <a:bodyPr/>
          <a:lstStyle/>
          <a:p>
            <a:endParaRPr lang="en-US" dirty="0"/>
          </a:p>
        </p:txBody>
      </p:sp>
    </p:spTree>
    <p:extLst>
      <p:ext uri="{BB962C8B-B14F-4D97-AF65-F5344CB8AC3E}">
        <p14:creationId xmlns:p14="http://schemas.microsoft.com/office/powerpoint/2010/main" val="25087367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srcRect r="17209"/>
          <a:stretch/>
        </p:blipFill>
        <p:spPr>
          <a:xfrm>
            <a:off x="1289413" y="683172"/>
            <a:ext cx="6428649" cy="5171090"/>
          </a:xfrm>
          <a:prstGeom prst="rect">
            <a:avLst/>
          </a:prstGeom>
        </p:spPr>
      </p:pic>
    </p:spTree>
    <p:extLst>
      <p:ext uri="{BB962C8B-B14F-4D97-AF65-F5344CB8AC3E}">
        <p14:creationId xmlns:p14="http://schemas.microsoft.com/office/powerpoint/2010/main" val="9816059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effectLst>
                  <a:outerShdw blurRad="38100" dist="38100" dir="2700000" algn="tl">
                    <a:srgbClr val="000000">
                      <a:alpha val="43137"/>
                    </a:srgbClr>
                  </a:outerShdw>
                </a:effectLst>
              </a:rPr>
              <a:t>Trivia!</a:t>
            </a:r>
            <a:endParaRPr lang="en-US"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effectLst>
                  <a:outerShdw blurRad="38100" dist="38100" dir="2700000" algn="tl">
                    <a:srgbClr val="000000">
                      <a:alpha val="43137"/>
                    </a:srgbClr>
                  </a:outerShdw>
                </a:effectLst>
              </a:rPr>
              <a:t>True or false?</a:t>
            </a:r>
          </a:p>
          <a:p>
            <a:r>
              <a:rPr lang="en-US" dirty="0" smtClean="0">
                <a:effectLst>
                  <a:outerShdw blurRad="38100" dist="38100" dir="2700000" algn="tl">
                    <a:srgbClr val="000000">
                      <a:alpha val="43137"/>
                    </a:srgbClr>
                  </a:outerShdw>
                </a:effectLst>
              </a:rPr>
              <a:t>A horse’s feet should be identical in shape and size.</a:t>
            </a:r>
            <a:endParaRPr lang="en-US" dirty="0">
              <a:effectLst>
                <a:outerShdw blurRad="38100" dist="38100" dir="2700000" algn="tl">
                  <a:srgbClr val="000000">
                    <a:alpha val="43137"/>
                  </a:srgbClr>
                </a:outerShdw>
              </a:effectLst>
            </a:endParaRPr>
          </a:p>
        </p:txBody>
      </p:sp>
      <p:sp>
        <p:nvSpPr>
          <p:cNvPr id="4" name="TextBox 3"/>
          <p:cNvSpPr txBox="1"/>
          <p:nvPr/>
        </p:nvSpPr>
        <p:spPr>
          <a:xfrm>
            <a:off x="3237878" y="3121572"/>
            <a:ext cx="2531719" cy="923330"/>
          </a:xfrm>
          <a:prstGeom prst="rect">
            <a:avLst/>
          </a:prstGeom>
          <a:solidFill>
            <a:srgbClr val="FFFFFF"/>
          </a:solidFill>
        </p:spPr>
        <p:txBody>
          <a:bodyPr wrap="none" rtlCol="0">
            <a:spAutoFit/>
          </a:bodyPr>
          <a:lstStyle/>
          <a:p>
            <a:r>
              <a:rPr lang="en-US" sz="5400" dirty="0" smtClean="0"/>
              <a:t>FALSE!</a:t>
            </a:r>
            <a:endParaRPr lang="en-US" sz="5400" dirty="0"/>
          </a:p>
        </p:txBody>
      </p:sp>
    </p:spTree>
    <p:extLst>
      <p:ext uri="{BB962C8B-B14F-4D97-AF65-F5344CB8AC3E}">
        <p14:creationId xmlns:p14="http://schemas.microsoft.com/office/powerpoint/2010/main" val="390025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anim calcmode="lin" valueType="num">
                                      <p:cBhvr>
                                        <p:cTn id="16" dur="2000" fill="hold"/>
                                        <p:tgtEl>
                                          <p:spTgt spid="4"/>
                                        </p:tgtEl>
                                        <p:attrNameLst>
                                          <p:attrName>ppt_w</p:attrName>
                                        </p:attrNameLst>
                                      </p:cBhvr>
                                      <p:tavLst>
                                        <p:tav tm="0" fmla="#ppt_w*sin(2.5*pi*$)">
                                          <p:val>
                                            <p:fltVal val="0"/>
                                          </p:val>
                                        </p:tav>
                                        <p:tav tm="100000">
                                          <p:val>
                                            <p:fltVal val="1"/>
                                          </p:val>
                                        </p:tav>
                                      </p:tavLst>
                                    </p:anim>
                                    <p:anim calcmode="lin" valueType="num">
                                      <p:cBhvr>
                                        <p:cTn id="17"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effectLst>
                  <a:outerShdw blurRad="38100" dist="38100" dir="2700000" algn="tl">
                    <a:srgbClr val="000000">
                      <a:alpha val="43137"/>
                    </a:srgbClr>
                  </a:outerShdw>
                </a:effectLst>
              </a:rPr>
              <a:t>Diet plays a key role in hoof health…</a:t>
            </a:r>
            <a:endParaRPr lang="en-US" dirty="0">
              <a:solidFill>
                <a:schemeClr val="tx1"/>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9394" y="1596385"/>
            <a:ext cx="7112264" cy="4743825"/>
          </a:xfrm>
        </p:spPr>
      </p:pic>
    </p:spTree>
    <p:extLst>
      <p:ext uri="{BB962C8B-B14F-4D97-AF65-F5344CB8AC3E}">
        <p14:creationId xmlns:p14="http://schemas.microsoft.com/office/powerpoint/2010/main" val="16414714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305682" y="624359"/>
            <a:ext cx="2473194" cy="5002233"/>
          </a:xfrm>
          <a:prstGeom prst="rect">
            <a:avLst/>
          </a:prstGeom>
        </p:spPr>
      </p:pic>
      <p:sp>
        <p:nvSpPr>
          <p:cNvPr id="2" name="Title 1"/>
          <p:cNvSpPr>
            <a:spLocks noGrp="1"/>
          </p:cNvSpPr>
          <p:nvPr>
            <p:ph type="title"/>
          </p:nvPr>
        </p:nvSpPr>
        <p:spPr/>
        <p:txBody>
          <a:bodyPr/>
          <a:lstStyle/>
          <a:p>
            <a:r>
              <a:rPr lang="en-US" dirty="0" smtClean="0">
                <a:solidFill>
                  <a:schemeClr val="tx1"/>
                </a:solidFill>
                <a:effectLst>
                  <a:outerShdw blurRad="38100" dist="38100" dir="2700000" algn="tl">
                    <a:srgbClr val="000000">
                      <a:alpha val="43137"/>
                    </a:srgbClr>
                  </a:outerShdw>
                </a:effectLst>
              </a:rPr>
              <a:t>Good foot care starts early!</a:t>
            </a:r>
            <a:endParaRPr lang="en-US" dirty="0">
              <a:solidFill>
                <a:schemeClr val="tx1"/>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805265" y="3570298"/>
            <a:ext cx="3901440" cy="2594610"/>
          </a:xfrm>
        </p:spPr>
      </p:pic>
      <p:pic>
        <p:nvPicPr>
          <p:cNvPr id="5" name="Picture 4"/>
          <p:cNvPicPr>
            <a:picLocks noChangeAspect="1"/>
          </p:cNvPicPr>
          <p:nvPr/>
        </p:nvPicPr>
        <p:blipFill>
          <a:blip r:embed="rId5"/>
          <a:stretch>
            <a:fillRect/>
          </a:stretch>
        </p:blipFill>
        <p:spPr>
          <a:xfrm>
            <a:off x="471970" y="1661641"/>
            <a:ext cx="3070634" cy="3408849"/>
          </a:xfrm>
          <a:prstGeom prst="rect">
            <a:avLst/>
          </a:prstGeom>
        </p:spPr>
      </p:pic>
    </p:spTree>
    <p:extLst>
      <p:ext uri="{BB962C8B-B14F-4D97-AF65-F5344CB8AC3E}">
        <p14:creationId xmlns:p14="http://schemas.microsoft.com/office/powerpoint/2010/main" val="310848637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Blank">
  <a:themeElements>
    <a:clrScheme name="Custom 1">
      <a:dk1>
        <a:srgbClr val="000000"/>
      </a:dk1>
      <a:lt1>
        <a:srgbClr val="797979"/>
      </a:lt1>
      <a:dk2>
        <a:srgbClr val="000000"/>
      </a:dk2>
      <a:lt2>
        <a:srgbClr val="808080"/>
      </a:lt2>
      <a:accent1>
        <a:srgbClr val="BBE0E3"/>
      </a:accent1>
      <a:accent2>
        <a:srgbClr val="333399"/>
      </a:accent2>
      <a:accent3>
        <a:srgbClr val="BEBEBE"/>
      </a:accent3>
      <a:accent4>
        <a:srgbClr val="000000"/>
      </a:accent4>
      <a:accent5>
        <a:srgbClr val="DAEDEF"/>
      </a:accent5>
      <a:accent6>
        <a:srgbClr val="2D2D8A"/>
      </a:accent6>
      <a:hlink>
        <a:srgbClr val="008000"/>
      </a:hlink>
      <a:folHlink>
        <a:srgbClr val="99CC00"/>
      </a:folHlink>
    </a:clrScheme>
    <a:fontScheme name="Blank">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8381</TotalTime>
  <Words>3384</Words>
  <Application>Microsoft Office PowerPoint</Application>
  <PresentationFormat>On-screen Show (4:3)</PresentationFormat>
  <Paragraphs>260</Paragraphs>
  <Slides>38</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ＭＳ Ｐゴシック</vt:lpstr>
      <vt:lpstr>Arial</vt:lpstr>
      <vt:lpstr>Arial Black</vt:lpstr>
      <vt:lpstr>Calibri</vt:lpstr>
      <vt:lpstr>Georgia</vt:lpstr>
      <vt:lpstr>Times</vt:lpstr>
      <vt:lpstr>Wingdings</vt:lpstr>
      <vt:lpstr>1_Blank</vt:lpstr>
      <vt:lpstr>No Hoof, No Horse</vt:lpstr>
      <vt:lpstr>PowerPoint Presentation</vt:lpstr>
      <vt:lpstr>What’s so important about your horse’s hooves?</vt:lpstr>
      <vt:lpstr>Trivia!</vt:lpstr>
      <vt:lpstr>Healthy hooves are influenced before birth!</vt:lpstr>
      <vt:lpstr>PowerPoint Presentation</vt:lpstr>
      <vt:lpstr>Trivia!</vt:lpstr>
      <vt:lpstr>Diet plays a key role in hoof health…</vt:lpstr>
      <vt:lpstr>Good foot care starts early!</vt:lpstr>
      <vt:lpstr>PowerPoint Presentation</vt:lpstr>
      <vt:lpstr>How do we take care of our horse’s hooves?</vt:lpstr>
      <vt:lpstr>PowerPoint Presentation</vt:lpstr>
      <vt:lpstr>How do we take care of our horse’s hooves?</vt:lpstr>
      <vt:lpstr>PowerPoint Presentation</vt:lpstr>
      <vt:lpstr>PowerPoint Presentation</vt:lpstr>
      <vt:lpstr>PowerPoint Presentation</vt:lpstr>
      <vt:lpstr>Trivia!</vt:lpstr>
      <vt:lpstr>PowerPoint Presentation</vt:lpstr>
      <vt:lpstr>Trivia!</vt:lpstr>
      <vt:lpstr>Abnormal hoof shapes…</vt:lpstr>
      <vt:lpstr>Laminitis</vt:lpstr>
      <vt:lpstr>Navicular Syndrome</vt:lpstr>
      <vt:lpstr>Does my horse need shoes?</vt:lpstr>
      <vt:lpstr>PowerPoint Presentation</vt:lpstr>
      <vt:lpstr>PowerPoint Presentation</vt:lpstr>
      <vt:lpstr>Who should I call?</vt:lpstr>
      <vt:lpstr>Who should I call?</vt:lpstr>
      <vt:lpstr>Who should I call?</vt:lpstr>
      <vt:lpstr>Who should I call?</vt:lpstr>
      <vt:lpstr>Who should I call?</vt:lpstr>
      <vt:lpstr>Who should I call?</vt:lpstr>
      <vt:lpstr>Internal Structures of the Hoof</vt:lpstr>
      <vt:lpstr>External Features of the Hoof</vt:lpstr>
      <vt:lpstr>External Features of the Hoof</vt:lpstr>
      <vt:lpstr>Trivia!</vt:lpstr>
      <vt:lpstr>Factors Contributing to Healthy Hooves:</vt:lpstr>
      <vt:lpstr>What your vet and farrier would like you to keep in mind…</vt:lpstr>
      <vt:lpstr>Questions?</vt:lpstr>
    </vt:vector>
  </TitlesOfParts>
  <Company>University of Saskatchewan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Hoof Health Basics for Horse Owners</dc:title>
  <dc:creator>Robinson, Katherine</dc:creator>
  <cp:lastModifiedBy>Robinson, Katherine</cp:lastModifiedBy>
  <cp:revision>61</cp:revision>
  <dcterms:created xsi:type="dcterms:W3CDTF">2019-04-23T18:54:09Z</dcterms:created>
  <dcterms:modified xsi:type="dcterms:W3CDTF">2019-05-05T14:38:05Z</dcterms:modified>
</cp:coreProperties>
</file>