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8D4B8A-D2ED-4F13-862E-D7C269CEF9E3}"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EAC2B-9382-422B-8586-8BF880DD5D4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99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8D4B8A-D2ED-4F13-862E-D7C269CEF9E3}"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211641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8D4B8A-D2ED-4F13-862E-D7C269CEF9E3}"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85514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8D4B8A-D2ED-4F13-862E-D7C269CEF9E3}"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338407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8D4B8A-D2ED-4F13-862E-D7C269CEF9E3}"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EAC2B-9382-422B-8586-8BF880DD5D4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94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8D4B8A-D2ED-4F13-862E-D7C269CEF9E3}"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1254262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8D4B8A-D2ED-4F13-862E-D7C269CEF9E3}" type="datetimeFigureOut">
              <a:rPr lang="en-US" smtClean="0"/>
              <a:t>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344721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8D4B8A-D2ED-4F13-862E-D7C269CEF9E3}" type="datetimeFigureOut">
              <a:rPr lang="en-US" smtClean="0"/>
              <a:t>9/27/2021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276524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8D4B8A-D2ED-4F13-862E-D7C269CEF9E3}" type="datetimeFigureOut">
              <a:rPr lang="en-US" smtClean="0"/>
              <a:t>9/27/2021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330597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8D4B8A-D2ED-4F13-862E-D7C269CEF9E3}" type="datetimeFigureOut">
              <a:rPr lang="en-US" smtClean="0"/>
              <a:t>9/27/2021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99EAC2B-9382-422B-8586-8BF880DD5D41}" type="slidenum">
              <a:rPr lang="en-US" smtClean="0"/>
              <a:t>‹#›</a:t>
            </a:fld>
            <a:endParaRPr lang="en-US"/>
          </a:p>
        </p:txBody>
      </p:sp>
    </p:spTree>
    <p:extLst>
      <p:ext uri="{BB962C8B-B14F-4D97-AF65-F5344CB8AC3E}">
        <p14:creationId xmlns:p14="http://schemas.microsoft.com/office/powerpoint/2010/main" val="248001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08D4B8A-D2ED-4F13-862E-D7C269CEF9E3}"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EAC2B-9382-422B-8586-8BF880DD5D41}" type="slidenum">
              <a:rPr lang="en-US" smtClean="0"/>
              <a:t>‹#›</a:t>
            </a:fld>
            <a:endParaRPr lang="en-US"/>
          </a:p>
        </p:txBody>
      </p:sp>
    </p:spTree>
    <p:extLst>
      <p:ext uri="{BB962C8B-B14F-4D97-AF65-F5344CB8AC3E}">
        <p14:creationId xmlns:p14="http://schemas.microsoft.com/office/powerpoint/2010/main" val="125097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8D4B8A-D2ED-4F13-862E-D7C269CEF9E3}" type="datetimeFigureOut">
              <a:rPr lang="en-US" smtClean="0"/>
              <a:t>9/27/2021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99EAC2B-9382-422B-8586-8BF880DD5D4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64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7CEB-E889-4F65-9C9E-94EECAEBCF97}"/>
              </a:ext>
            </a:extLst>
          </p:cNvPr>
          <p:cNvSpPr>
            <a:spLocks noGrp="1"/>
          </p:cNvSpPr>
          <p:nvPr>
            <p:ph type="ctrTitle"/>
          </p:nvPr>
        </p:nvSpPr>
        <p:spPr/>
        <p:txBody>
          <a:bodyPr/>
          <a:lstStyle/>
          <a:p>
            <a:r>
              <a:rPr lang="en-US" dirty="0"/>
              <a:t>Water Management</a:t>
            </a:r>
          </a:p>
        </p:txBody>
      </p:sp>
      <p:sp>
        <p:nvSpPr>
          <p:cNvPr id="3" name="Subtitle 2">
            <a:extLst>
              <a:ext uri="{FF2B5EF4-FFF2-40B4-BE49-F238E27FC236}">
                <a16:creationId xmlns:a16="http://schemas.microsoft.com/office/drawing/2014/main" id="{8DC8C67A-9342-41FB-823E-991E88B9EED3}"/>
              </a:ext>
            </a:extLst>
          </p:cNvPr>
          <p:cNvSpPr>
            <a:spLocks noGrp="1"/>
          </p:cNvSpPr>
          <p:nvPr>
            <p:ph type="subTitle" idx="1"/>
          </p:nvPr>
        </p:nvSpPr>
        <p:spPr/>
        <p:txBody>
          <a:bodyPr/>
          <a:lstStyle/>
          <a:p>
            <a:r>
              <a:rPr lang="en-US" dirty="0"/>
              <a:t>Langley Environmental Partners Society</a:t>
            </a:r>
          </a:p>
        </p:txBody>
      </p:sp>
      <p:pic>
        <p:nvPicPr>
          <p:cNvPr id="5" name="Picture 4">
            <a:extLst>
              <a:ext uri="{FF2B5EF4-FFF2-40B4-BE49-F238E27FC236}">
                <a16:creationId xmlns:a16="http://schemas.microsoft.com/office/drawing/2014/main" id="{A44BBC92-928E-4B2A-83D8-6EA77C8142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353678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BF457-6419-42AA-896C-440869CB9C5E}"/>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74E36404-5810-463B-8083-FEB4C53E698C}"/>
              </a:ext>
            </a:extLst>
          </p:cNvPr>
          <p:cNvSpPr>
            <a:spLocks noGrp="1"/>
          </p:cNvSpPr>
          <p:nvPr>
            <p:ph sz="half" idx="1"/>
          </p:nvPr>
        </p:nvSpPr>
        <p:spPr/>
        <p:txBody>
          <a:bodyPr>
            <a:normAutofit fontScale="92500"/>
          </a:bodyPr>
          <a:lstStyle/>
          <a:p>
            <a:r>
              <a:rPr lang="en-US" dirty="0"/>
              <a:t>Vegetated riparian areas support a very high level of biodiversity and are highly susceptible to trampling by horses and cattle.</a:t>
            </a:r>
          </a:p>
          <a:p>
            <a:r>
              <a:rPr lang="en-US" dirty="0"/>
              <a:t>They serve many important functions including:</a:t>
            </a:r>
          </a:p>
          <a:p>
            <a:pPr marL="457200" indent="-457200">
              <a:buFont typeface="+mj-lt"/>
              <a:buAutoNum type="arabicPeriod"/>
            </a:pPr>
            <a:r>
              <a:rPr lang="en-US" dirty="0"/>
              <a:t>Windbreak</a:t>
            </a:r>
          </a:p>
          <a:p>
            <a:pPr marL="457200" indent="-457200">
              <a:buFont typeface="+mj-lt"/>
              <a:buAutoNum type="arabicPeriod"/>
            </a:pPr>
            <a:r>
              <a:rPr lang="en-US" dirty="0"/>
              <a:t>Wildlife corridors</a:t>
            </a:r>
          </a:p>
          <a:p>
            <a:pPr marL="457200" indent="-457200">
              <a:buFont typeface="+mj-lt"/>
              <a:buAutoNum type="arabicPeriod"/>
            </a:pPr>
            <a:r>
              <a:rPr lang="en-US" dirty="0"/>
              <a:t>Shade and protection</a:t>
            </a:r>
          </a:p>
          <a:p>
            <a:pPr marL="457200" indent="-457200">
              <a:buFont typeface="+mj-lt"/>
              <a:buAutoNum type="arabicPeriod"/>
            </a:pPr>
            <a:r>
              <a:rPr lang="en-US" dirty="0"/>
              <a:t>Nesting habitats</a:t>
            </a:r>
          </a:p>
          <a:p>
            <a:pPr marL="457200" indent="-457200">
              <a:buFont typeface="+mj-lt"/>
              <a:buAutoNum type="arabicPeriod"/>
            </a:pPr>
            <a:r>
              <a:rPr lang="en-US" dirty="0"/>
              <a:t>Filtration for runoff</a:t>
            </a:r>
          </a:p>
          <a:p>
            <a:pPr marL="457200" indent="-457200">
              <a:buFont typeface="+mj-lt"/>
              <a:buAutoNum type="arabicPeriod"/>
            </a:pPr>
            <a:r>
              <a:rPr lang="en-US" dirty="0"/>
              <a:t>Provides food supplies</a:t>
            </a:r>
          </a:p>
        </p:txBody>
      </p:sp>
      <p:pic>
        <p:nvPicPr>
          <p:cNvPr id="5" name="Picture 4">
            <a:extLst>
              <a:ext uri="{FF2B5EF4-FFF2-40B4-BE49-F238E27FC236}">
                <a16:creationId xmlns:a16="http://schemas.microsoft.com/office/drawing/2014/main" id="{1EE9D87C-3467-421B-B839-6D6507862D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9218" name="Picture 2" descr="https://hcbc.online/Courses/Water_Management/Water_Management_files/slide0012_image007.jpg">
            <a:extLst>
              <a:ext uri="{FF2B5EF4-FFF2-40B4-BE49-F238E27FC236}">
                <a16:creationId xmlns:a16="http://schemas.microsoft.com/office/drawing/2014/main" id="{60084F73-8D40-4669-932A-92F6D38934D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138988" y="2409825"/>
            <a:ext cx="3095625"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23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44D75-6CE2-412F-ABA5-42241FA280F2}"/>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290378A8-AC60-45D1-A7D3-532AAAF13CF8}"/>
              </a:ext>
            </a:extLst>
          </p:cNvPr>
          <p:cNvSpPr>
            <a:spLocks noGrp="1"/>
          </p:cNvSpPr>
          <p:nvPr>
            <p:ph idx="1"/>
          </p:nvPr>
        </p:nvSpPr>
        <p:spPr/>
        <p:txBody>
          <a:bodyPr/>
          <a:lstStyle/>
          <a:p>
            <a:r>
              <a:rPr lang="en-US" dirty="0"/>
              <a:t>How do I manage my riparian area?</a:t>
            </a:r>
          </a:p>
          <a:p>
            <a:r>
              <a:rPr lang="en-US" dirty="0"/>
              <a:t>Signs that indicate damage to riparian areas:</a:t>
            </a:r>
          </a:p>
          <a:p>
            <a:pPr marL="457200" indent="-457200">
              <a:buFont typeface="+mj-lt"/>
              <a:buAutoNum type="arabicPeriod"/>
            </a:pPr>
            <a:r>
              <a:rPr lang="en-US" dirty="0"/>
              <a:t>Reduction in the number of saplings and the reduction in plant height</a:t>
            </a:r>
          </a:p>
          <a:p>
            <a:pPr marL="457200" indent="-457200">
              <a:buFont typeface="+mj-lt"/>
              <a:buAutoNum type="arabicPeriod"/>
            </a:pPr>
            <a:r>
              <a:rPr lang="en-US" dirty="0"/>
              <a:t>Pugging (hoof tracks left in the soft soil) or </a:t>
            </a:r>
            <a:r>
              <a:rPr lang="en-US" dirty="0" err="1"/>
              <a:t>hummocking</a:t>
            </a:r>
            <a:r>
              <a:rPr lang="en-US" dirty="0"/>
              <a:t> (soil that has been pushed up by pugging due to trampling near the watercourse)</a:t>
            </a:r>
          </a:p>
          <a:p>
            <a:endParaRPr lang="en-US" dirty="0"/>
          </a:p>
          <a:p>
            <a:r>
              <a:rPr lang="en-US" dirty="0"/>
              <a:t>Manure or urine in watercourses could lead to riparian area damage</a:t>
            </a:r>
          </a:p>
        </p:txBody>
      </p:sp>
      <p:pic>
        <p:nvPicPr>
          <p:cNvPr id="4" name="Picture 3">
            <a:extLst>
              <a:ext uri="{FF2B5EF4-FFF2-40B4-BE49-F238E27FC236}">
                <a16:creationId xmlns:a16="http://schemas.microsoft.com/office/drawing/2014/main" id="{E4B27F12-59B6-491F-8F69-B16BDBBE3B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428885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6D0B-568A-46A5-8724-BD0914FA5A02}"/>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82985E5D-62FD-41FD-9609-193D908FCF3F}"/>
              </a:ext>
            </a:extLst>
          </p:cNvPr>
          <p:cNvSpPr>
            <a:spLocks noGrp="1"/>
          </p:cNvSpPr>
          <p:nvPr>
            <p:ph idx="1"/>
          </p:nvPr>
        </p:nvSpPr>
        <p:spPr/>
        <p:txBody>
          <a:bodyPr/>
          <a:lstStyle/>
          <a:p>
            <a:r>
              <a:rPr lang="en-US" dirty="0"/>
              <a:t>To eliminate detrimental impact on riparian habitat:</a:t>
            </a:r>
          </a:p>
          <a:p>
            <a:pPr marL="457200" indent="-457200">
              <a:buFont typeface="+mj-lt"/>
              <a:buAutoNum type="arabicPeriod"/>
            </a:pPr>
            <a:r>
              <a:rPr lang="en-US" dirty="0"/>
              <a:t>Use alternative water sources to reduce trampling of vegetation and pugging of soil.</a:t>
            </a:r>
          </a:p>
          <a:p>
            <a:pPr marL="457200" indent="-457200">
              <a:buFont typeface="+mj-lt"/>
              <a:buAutoNum type="arabicPeriod"/>
            </a:pPr>
            <a:r>
              <a:rPr lang="en-US" dirty="0"/>
              <a:t>Provide salt, mineral and supplemental feeds away from the riparian areas to reduce the risk of water contamination.</a:t>
            </a:r>
          </a:p>
          <a:p>
            <a:pPr marL="457200" indent="-457200">
              <a:buFont typeface="+mj-lt"/>
              <a:buAutoNum type="arabicPeriod"/>
            </a:pPr>
            <a:r>
              <a:rPr lang="en-US" dirty="0"/>
              <a:t>Fence off the riparian area completely to provide a vegetative buffer for pasture run off.</a:t>
            </a:r>
          </a:p>
        </p:txBody>
      </p:sp>
      <p:pic>
        <p:nvPicPr>
          <p:cNvPr id="4" name="Picture 3">
            <a:extLst>
              <a:ext uri="{FF2B5EF4-FFF2-40B4-BE49-F238E27FC236}">
                <a16:creationId xmlns:a16="http://schemas.microsoft.com/office/drawing/2014/main" id="{7D8A4015-831A-486E-88E9-0583D85E0D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619518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7096E-95D0-404F-8445-577AFB5D96F2}"/>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8E8CD5E4-C56C-4176-9A8A-18E7F14504A5}"/>
              </a:ext>
            </a:extLst>
          </p:cNvPr>
          <p:cNvSpPr>
            <a:spLocks noGrp="1"/>
          </p:cNvSpPr>
          <p:nvPr>
            <p:ph idx="1"/>
          </p:nvPr>
        </p:nvSpPr>
        <p:spPr/>
        <p:txBody>
          <a:bodyPr/>
          <a:lstStyle/>
          <a:p>
            <a:r>
              <a:rPr lang="en-US" dirty="0"/>
              <a:t>Avoid soil erosion by:</a:t>
            </a:r>
          </a:p>
          <a:p>
            <a:pPr marL="457200" indent="-457200">
              <a:buFont typeface="+mj-lt"/>
              <a:buAutoNum type="arabicPeriod"/>
            </a:pPr>
            <a:r>
              <a:rPr lang="en-US" dirty="0"/>
              <a:t>Use of buffer strips to protect land if the area is prone to flooding.</a:t>
            </a:r>
          </a:p>
          <a:p>
            <a:pPr marL="457200" indent="-457200">
              <a:buFont typeface="+mj-lt"/>
              <a:buAutoNum type="arabicPeriod"/>
            </a:pPr>
            <a:r>
              <a:rPr lang="en-US" dirty="0"/>
              <a:t>Providing limited access points with better footing (</a:t>
            </a:r>
            <a:r>
              <a:rPr lang="en-US" dirty="0" err="1"/>
              <a:t>ie</a:t>
            </a:r>
            <a:r>
              <a:rPr lang="en-US" dirty="0"/>
              <a:t>: gravel)</a:t>
            </a:r>
          </a:p>
          <a:p>
            <a:pPr marL="457200" indent="-457200">
              <a:buFont typeface="+mj-lt"/>
              <a:buAutoNum type="arabicPeriod"/>
            </a:pPr>
            <a:r>
              <a:rPr lang="en-US" dirty="0"/>
              <a:t>Providing shade (</a:t>
            </a:r>
            <a:r>
              <a:rPr lang="en-US" dirty="0" err="1"/>
              <a:t>ie</a:t>
            </a:r>
            <a:r>
              <a:rPr lang="en-US" dirty="0"/>
              <a:t>: a roofed shelter or treed area) beyond the riparian zone to draw livestock away from the sensitive areas.</a:t>
            </a:r>
          </a:p>
        </p:txBody>
      </p:sp>
      <p:pic>
        <p:nvPicPr>
          <p:cNvPr id="4" name="Picture 3">
            <a:extLst>
              <a:ext uri="{FF2B5EF4-FFF2-40B4-BE49-F238E27FC236}">
                <a16:creationId xmlns:a16="http://schemas.microsoft.com/office/drawing/2014/main" id="{2EE755E8-F4F1-4832-B0FF-B1A70156A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1107385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1916C-038A-421D-B11C-985FC85B81B7}"/>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C0A709A1-6FCD-4084-9A28-FF06F05A0440}"/>
              </a:ext>
            </a:extLst>
          </p:cNvPr>
          <p:cNvSpPr>
            <a:spLocks noGrp="1"/>
          </p:cNvSpPr>
          <p:nvPr>
            <p:ph idx="1"/>
          </p:nvPr>
        </p:nvSpPr>
        <p:spPr/>
        <p:txBody>
          <a:bodyPr/>
          <a:lstStyle/>
          <a:p>
            <a:r>
              <a:rPr lang="en-US" dirty="0"/>
              <a:t>Four good reasons to restrict livestock access to riparian areas:</a:t>
            </a:r>
          </a:p>
          <a:p>
            <a:pPr marL="457200" indent="-457200">
              <a:buFont typeface="+mj-lt"/>
              <a:buAutoNum type="arabicPeriod"/>
            </a:pPr>
            <a:r>
              <a:rPr lang="en-US" dirty="0"/>
              <a:t>Prevents drowning during periods of high flow</a:t>
            </a:r>
          </a:p>
          <a:p>
            <a:pPr marL="457200" indent="-457200">
              <a:buFont typeface="+mj-lt"/>
              <a:buAutoNum type="arabicPeriod"/>
            </a:pPr>
            <a:r>
              <a:rPr lang="en-US" dirty="0"/>
              <a:t>Prevents foot rot to less loitering in muddy streams</a:t>
            </a:r>
          </a:p>
          <a:p>
            <a:pPr marL="457200" indent="-457200">
              <a:buFont typeface="+mj-lt"/>
              <a:buAutoNum type="arabicPeriod"/>
            </a:pPr>
            <a:r>
              <a:rPr lang="en-US" dirty="0"/>
              <a:t>Maintains healthy water quality for aquatic organisms and livestock</a:t>
            </a:r>
          </a:p>
          <a:p>
            <a:pPr marL="457200" indent="-457200">
              <a:buFont typeface="+mj-lt"/>
              <a:buAutoNum type="arabicPeriod"/>
            </a:pPr>
            <a:r>
              <a:rPr lang="en-US" dirty="0"/>
              <a:t>Prevents erosion by protecting stream banks from pugging</a:t>
            </a:r>
          </a:p>
        </p:txBody>
      </p:sp>
      <p:pic>
        <p:nvPicPr>
          <p:cNvPr id="4" name="Picture 3">
            <a:extLst>
              <a:ext uri="{FF2B5EF4-FFF2-40B4-BE49-F238E27FC236}">
                <a16:creationId xmlns:a16="http://schemas.microsoft.com/office/drawing/2014/main" id="{7E66347A-2013-454A-94BD-AD45CEA67F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642976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0D9CF-B449-461F-9F4E-5272B256892E}"/>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9761C624-76A8-41CF-A528-3D836BB88DC4}"/>
              </a:ext>
            </a:extLst>
          </p:cNvPr>
          <p:cNvSpPr>
            <a:spLocks noGrp="1"/>
          </p:cNvSpPr>
          <p:nvPr>
            <p:ph sz="half" idx="1"/>
          </p:nvPr>
        </p:nvSpPr>
        <p:spPr/>
        <p:txBody>
          <a:bodyPr/>
          <a:lstStyle/>
          <a:p>
            <a:r>
              <a:rPr lang="en-US" dirty="0"/>
              <a:t>What type of watering systems are available?</a:t>
            </a:r>
          </a:p>
          <a:p>
            <a:pPr marL="457200" indent="-457200">
              <a:buFont typeface="+mj-lt"/>
              <a:buAutoNum type="arabicPeriod"/>
            </a:pPr>
            <a:r>
              <a:rPr lang="en-US" dirty="0"/>
              <a:t>Solar powered pumps</a:t>
            </a:r>
          </a:p>
          <a:p>
            <a:pPr marL="457200" indent="-457200">
              <a:buFont typeface="+mj-lt"/>
              <a:buAutoNum type="arabicPeriod"/>
            </a:pPr>
            <a:r>
              <a:rPr lang="en-US" dirty="0"/>
              <a:t>Sling pumps</a:t>
            </a:r>
          </a:p>
          <a:p>
            <a:pPr marL="457200" indent="-457200">
              <a:buFont typeface="+mj-lt"/>
              <a:buAutoNum type="arabicPeriod"/>
            </a:pPr>
            <a:r>
              <a:rPr lang="en-US" dirty="0"/>
              <a:t>Water Harvesting Systems</a:t>
            </a:r>
          </a:p>
          <a:p>
            <a:pPr marL="457200" indent="-457200">
              <a:buFont typeface="+mj-lt"/>
              <a:buAutoNum type="arabicPeriod"/>
            </a:pPr>
            <a:r>
              <a:rPr lang="en-US" dirty="0"/>
              <a:t>Gravity fed pumps</a:t>
            </a:r>
          </a:p>
          <a:p>
            <a:pPr marL="457200" indent="-457200">
              <a:buFont typeface="+mj-lt"/>
              <a:buAutoNum type="arabicPeriod"/>
            </a:pPr>
            <a:r>
              <a:rPr lang="en-US" dirty="0"/>
              <a:t>Nose pumps</a:t>
            </a:r>
          </a:p>
        </p:txBody>
      </p:sp>
      <p:pic>
        <p:nvPicPr>
          <p:cNvPr id="5" name="Picture 4">
            <a:extLst>
              <a:ext uri="{FF2B5EF4-FFF2-40B4-BE49-F238E27FC236}">
                <a16:creationId xmlns:a16="http://schemas.microsoft.com/office/drawing/2014/main" id="{008874EC-EADE-4C64-B7F1-EE6C897DE8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1026" name="Picture 2" descr="https://hcbc.online/Courses/Water_Management/Water_Management_files/slide0018_image008.jpg">
            <a:extLst>
              <a:ext uri="{FF2B5EF4-FFF2-40B4-BE49-F238E27FC236}">
                <a16:creationId xmlns:a16="http://schemas.microsoft.com/office/drawing/2014/main" id="{1C79AF73-1754-414A-8AFF-1518A7727B5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107555" y="1953490"/>
            <a:ext cx="2295525"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392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D232B0-618B-434E-AEA0-A002098447E7}"/>
              </a:ext>
            </a:extLst>
          </p:cNvPr>
          <p:cNvSpPr>
            <a:spLocks noGrp="1"/>
          </p:cNvSpPr>
          <p:nvPr>
            <p:ph type="title"/>
          </p:nvPr>
        </p:nvSpPr>
        <p:spPr/>
        <p:txBody>
          <a:bodyPr/>
          <a:lstStyle/>
          <a:p>
            <a:r>
              <a:rPr lang="en-US" dirty="0"/>
              <a:t>Livestock Management</a:t>
            </a:r>
          </a:p>
        </p:txBody>
      </p:sp>
      <p:sp>
        <p:nvSpPr>
          <p:cNvPr id="6" name="Content Placeholder 5">
            <a:extLst>
              <a:ext uri="{FF2B5EF4-FFF2-40B4-BE49-F238E27FC236}">
                <a16:creationId xmlns:a16="http://schemas.microsoft.com/office/drawing/2014/main" id="{2FCF8D58-5C82-472E-BAE6-535A051B6ACB}"/>
              </a:ext>
            </a:extLst>
          </p:cNvPr>
          <p:cNvSpPr>
            <a:spLocks noGrp="1"/>
          </p:cNvSpPr>
          <p:nvPr>
            <p:ph idx="1"/>
          </p:nvPr>
        </p:nvSpPr>
        <p:spPr/>
        <p:txBody>
          <a:bodyPr/>
          <a:lstStyle/>
          <a:p>
            <a:r>
              <a:rPr lang="en-US" dirty="0"/>
              <a:t>Solar Powered Pumps</a:t>
            </a:r>
          </a:p>
          <a:p>
            <a:pPr marL="457200" indent="-457200">
              <a:buFont typeface="+mj-lt"/>
              <a:buAutoNum type="arabicPeriod"/>
            </a:pPr>
            <a:r>
              <a:rPr lang="en-US" dirty="0"/>
              <a:t>Use photovoltaic solar panels as a source of energy</a:t>
            </a:r>
          </a:p>
          <a:p>
            <a:pPr marL="457200" indent="-457200">
              <a:buFont typeface="+mj-lt"/>
              <a:buAutoNum type="arabicPeriod"/>
            </a:pPr>
            <a:r>
              <a:rPr lang="en-US" dirty="0"/>
              <a:t>Solar panels convert sunlight to DC electricity, which operates the pump and delivers water to livestock watering systems.</a:t>
            </a:r>
          </a:p>
          <a:p>
            <a:pPr marL="457200" indent="-457200">
              <a:buFont typeface="+mj-lt"/>
              <a:buAutoNum type="arabicPeriod"/>
            </a:pPr>
            <a:endParaRPr lang="en-US" dirty="0"/>
          </a:p>
          <a:p>
            <a:pPr marL="0" indent="0">
              <a:buNone/>
            </a:pPr>
            <a:r>
              <a:rPr lang="en-US" dirty="0"/>
              <a:t>Sling Pumps (or Flow of Stream pumps)</a:t>
            </a:r>
          </a:p>
          <a:p>
            <a:pPr marL="457200" indent="-457200">
              <a:buFont typeface="+mj-lt"/>
              <a:buAutoNum type="arabicPeriod"/>
            </a:pPr>
            <a:r>
              <a:rPr lang="en-US" dirty="0"/>
              <a:t>Use water current as a source of energy</a:t>
            </a:r>
          </a:p>
          <a:p>
            <a:pPr marL="457200" indent="-457200">
              <a:buFont typeface="+mj-lt"/>
              <a:buAutoNum type="arabicPeriod"/>
            </a:pPr>
            <a:r>
              <a:rPr lang="en-US" dirty="0"/>
              <a:t>Continuous pumping action during 24 hour period compensates for slow flow rates. Water storage may be required to meet the full needs at certain times throughout the year.</a:t>
            </a:r>
          </a:p>
        </p:txBody>
      </p:sp>
      <p:pic>
        <p:nvPicPr>
          <p:cNvPr id="7" name="Picture 6">
            <a:extLst>
              <a:ext uri="{FF2B5EF4-FFF2-40B4-BE49-F238E27FC236}">
                <a16:creationId xmlns:a16="http://schemas.microsoft.com/office/drawing/2014/main" id="{A1F89D0D-6C47-47AD-A90F-BA0B3B3CDD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334221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6059-0ED6-4369-97C5-3D9A96B07429}"/>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7AAEC457-F8EC-44F6-AF90-6144508E8A41}"/>
              </a:ext>
            </a:extLst>
          </p:cNvPr>
          <p:cNvSpPr>
            <a:spLocks noGrp="1"/>
          </p:cNvSpPr>
          <p:nvPr>
            <p:ph idx="1"/>
          </p:nvPr>
        </p:nvSpPr>
        <p:spPr/>
        <p:txBody>
          <a:bodyPr/>
          <a:lstStyle/>
          <a:p>
            <a:r>
              <a:rPr lang="en-US" dirty="0"/>
              <a:t>Water Harvesting Systems</a:t>
            </a:r>
          </a:p>
          <a:p>
            <a:pPr marL="457200" indent="-457200">
              <a:buFont typeface="+mj-lt"/>
              <a:buAutoNum type="arabicPeriod"/>
            </a:pPr>
            <a:r>
              <a:rPr lang="en-US" dirty="0"/>
              <a:t>Use stored rainwater as a source of energy</a:t>
            </a:r>
          </a:p>
          <a:p>
            <a:pPr marL="457200" indent="-457200">
              <a:buFont typeface="+mj-lt"/>
              <a:buAutoNum type="arabicPeriod"/>
            </a:pPr>
            <a:r>
              <a:rPr lang="en-US" dirty="0"/>
              <a:t>Utilizes storm water runoff. Must be filtered to meet drinking water standards.</a:t>
            </a:r>
          </a:p>
          <a:p>
            <a:pPr marL="457200" indent="-457200">
              <a:buFont typeface="+mj-lt"/>
              <a:buAutoNum type="arabicPeriod"/>
            </a:pPr>
            <a:endParaRPr lang="en-US" dirty="0"/>
          </a:p>
          <a:p>
            <a:pPr marL="0" indent="0">
              <a:buNone/>
            </a:pPr>
            <a:r>
              <a:rPr lang="en-US" dirty="0"/>
              <a:t>Gravity-Fed Pumps (or flow through livestock waters)</a:t>
            </a:r>
          </a:p>
          <a:p>
            <a:pPr marL="457200" indent="-457200">
              <a:buFont typeface="+mj-lt"/>
              <a:buAutoNum type="arabicPeriod"/>
            </a:pPr>
            <a:r>
              <a:rPr lang="en-US" dirty="0"/>
              <a:t>Uses gravity-pressured water supply as a source of energy</a:t>
            </a:r>
          </a:p>
          <a:p>
            <a:pPr marL="457200" indent="-457200">
              <a:buFont typeface="+mj-lt"/>
              <a:buAutoNum type="arabicPeriod"/>
            </a:pPr>
            <a:r>
              <a:rPr lang="en-US" dirty="0"/>
              <a:t>Constant flow of water prevents the formation of ice. Can be some water waste. Water should be stopped when not required by animals and outflow contained.</a:t>
            </a:r>
          </a:p>
        </p:txBody>
      </p:sp>
      <p:pic>
        <p:nvPicPr>
          <p:cNvPr id="4" name="Picture 3">
            <a:extLst>
              <a:ext uri="{FF2B5EF4-FFF2-40B4-BE49-F238E27FC236}">
                <a16:creationId xmlns:a16="http://schemas.microsoft.com/office/drawing/2014/main" id="{5AEE8663-2C46-4283-8C12-78193D7F37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815628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6CFE0-B4B4-4C2C-A5FC-C55E6732AD6C}"/>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4A46254E-9A78-475F-A284-C8AFFE61B62A}"/>
              </a:ext>
            </a:extLst>
          </p:cNvPr>
          <p:cNvSpPr>
            <a:spLocks noGrp="1"/>
          </p:cNvSpPr>
          <p:nvPr>
            <p:ph idx="1"/>
          </p:nvPr>
        </p:nvSpPr>
        <p:spPr/>
        <p:txBody>
          <a:bodyPr/>
          <a:lstStyle/>
          <a:p>
            <a:r>
              <a:rPr lang="en-US" dirty="0"/>
              <a:t>Nose Pumps</a:t>
            </a:r>
          </a:p>
          <a:p>
            <a:pPr marL="457200" indent="-457200">
              <a:buFont typeface="+mj-lt"/>
              <a:buAutoNum type="arabicPeriod"/>
            </a:pPr>
            <a:r>
              <a:rPr lang="en-US" dirty="0"/>
              <a:t>Uses a diaphragm pump as a source of energy</a:t>
            </a:r>
          </a:p>
          <a:p>
            <a:pPr marL="457200" indent="-457200">
              <a:buFont typeface="+mj-lt"/>
              <a:buAutoNum type="arabicPeriod"/>
            </a:pPr>
            <a:r>
              <a:rPr lang="en-US" dirty="0"/>
              <a:t>Animal pushes a lever with its nose and delivers about one liter of water</a:t>
            </a:r>
          </a:p>
          <a:p>
            <a:pPr marL="457200" indent="-457200">
              <a:buFont typeface="+mj-lt"/>
              <a:buAutoNum type="arabicPeriod"/>
            </a:pPr>
            <a:r>
              <a:rPr lang="en-US" dirty="0"/>
              <a:t>Water can be lifted up to 8 meters. One pump can provide water for up to 30 horses. Fully enclosed, which prevents pollution, ice formation and disease transmission.</a:t>
            </a:r>
          </a:p>
          <a:p>
            <a:pPr marL="0" indent="0">
              <a:buNone/>
            </a:pPr>
            <a:endParaRPr lang="en-US" dirty="0"/>
          </a:p>
        </p:txBody>
      </p:sp>
      <p:pic>
        <p:nvPicPr>
          <p:cNvPr id="4" name="Picture 3">
            <a:extLst>
              <a:ext uri="{FF2B5EF4-FFF2-40B4-BE49-F238E27FC236}">
                <a16:creationId xmlns:a16="http://schemas.microsoft.com/office/drawing/2014/main" id="{8DC05FA4-233D-40F5-86F9-5F2F39122E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1258217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0657C-978F-4ABF-B80F-A7DE1EA6AFBF}"/>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29375462-FC7F-4B9B-97D8-D47ADAFB1A5E}"/>
              </a:ext>
            </a:extLst>
          </p:cNvPr>
          <p:cNvSpPr>
            <a:spLocks noGrp="1"/>
          </p:cNvSpPr>
          <p:nvPr>
            <p:ph idx="1"/>
          </p:nvPr>
        </p:nvSpPr>
        <p:spPr/>
        <p:txBody>
          <a:bodyPr/>
          <a:lstStyle/>
          <a:p>
            <a:pPr marL="457200" indent="-457200">
              <a:buFont typeface="+mj-lt"/>
              <a:buAutoNum type="arabicPeriod"/>
            </a:pPr>
            <a:r>
              <a:rPr lang="en-US" dirty="0"/>
              <a:t>Locate the watering system at least 30m away from watercourses and wells</a:t>
            </a:r>
          </a:p>
          <a:p>
            <a:pPr marL="457200" indent="-457200">
              <a:buFont typeface="+mj-lt"/>
              <a:buAutoNum type="arabicPeriod"/>
            </a:pPr>
            <a:r>
              <a:rPr lang="en-US" dirty="0"/>
              <a:t>Situate the system away from feeding areas to encourage manure distribution</a:t>
            </a:r>
          </a:p>
          <a:p>
            <a:pPr marL="457200" indent="-457200">
              <a:buFont typeface="+mj-lt"/>
              <a:buAutoNum type="arabicPeriod"/>
            </a:pPr>
            <a:r>
              <a:rPr lang="en-US" dirty="0"/>
              <a:t>Provide a firm base (concrete or rubber mats) around watering area to prevent muddy soil conditions</a:t>
            </a:r>
          </a:p>
          <a:p>
            <a:pPr marL="457200" indent="-457200">
              <a:buFont typeface="+mj-lt"/>
              <a:buAutoNum type="arabicPeriod"/>
            </a:pPr>
            <a:r>
              <a:rPr lang="en-US" dirty="0"/>
              <a:t>Ensure adequate drainage for spillage and overflow</a:t>
            </a:r>
          </a:p>
          <a:p>
            <a:pPr marL="457200" indent="-457200">
              <a:buFont typeface="+mj-lt"/>
              <a:buAutoNum type="arabicPeriod"/>
            </a:pPr>
            <a:r>
              <a:rPr lang="en-US" dirty="0"/>
              <a:t>Check system for leaks regularly and other mechanical performance</a:t>
            </a:r>
          </a:p>
        </p:txBody>
      </p:sp>
      <p:pic>
        <p:nvPicPr>
          <p:cNvPr id="4" name="Picture 3">
            <a:extLst>
              <a:ext uri="{FF2B5EF4-FFF2-40B4-BE49-F238E27FC236}">
                <a16:creationId xmlns:a16="http://schemas.microsoft.com/office/drawing/2014/main" id="{E2BED21F-2334-4E0F-8B72-7B73F5FF8E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101978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700B-FCAC-4670-9894-E7612E25132A}"/>
              </a:ext>
            </a:extLst>
          </p:cNvPr>
          <p:cNvSpPr>
            <a:spLocks noGrp="1"/>
          </p:cNvSpPr>
          <p:nvPr>
            <p:ph type="title"/>
          </p:nvPr>
        </p:nvSpPr>
        <p:spPr/>
        <p:txBody>
          <a:bodyPr/>
          <a:lstStyle/>
          <a:p>
            <a:r>
              <a:rPr lang="en-US" dirty="0"/>
              <a:t>Water Management</a:t>
            </a:r>
          </a:p>
        </p:txBody>
      </p:sp>
      <p:sp>
        <p:nvSpPr>
          <p:cNvPr id="3" name="Content Placeholder 2">
            <a:extLst>
              <a:ext uri="{FF2B5EF4-FFF2-40B4-BE49-F238E27FC236}">
                <a16:creationId xmlns:a16="http://schemas.microsoft.com/office/drawing/2014/main" id="{EC4A169D-F2B5-4907-950E-D147003C55B6}"/>
              </a:ext>
            </a:extLst>
          </p:cNvPr>
          <p:cNvSpPr>
            <a:spLocks noGrp="1"/>
          </p:cNvSpPr>
          <p:nvPr>
            <p:ph idx="1"/>
          </p:nvPr>
        </p:nvSpPr>
        <p:spPr>
          <a:xfrm>
            <a:off x="1179576" y="1754294"/>
            <a:ext cx="10058400" cy="4023360"/>
          </a:xfrm>
        </p:spPr>
        <p:txBody>
          <a:bodyPr/>
          <a:lstStyle/>
          <a:p>
            <a:r>
              <a:rPr lang="en-US" dirty="0"/>
              <a:t>Andrea </a:t>
            </a:r>
            <a:r>
              <a:rPr lang="en-US" dirty="0" err="1"/>
              <a:t>Lawseth</a:t>
            </a:r>
            <a:r>
              <a:rPr lang="en-US" dirty="0"/>
              <a:t> – Langley Environmental Partners Society</a:t>
            </a:r>
          </a:p>
          <a:p>
            <a:r>
              <a:rPr lang="en-US" sz="1200" dirty="0"/>
              <a:t>Taken from the Land Management Guide for Horse Owners and Small Lot Farmers. Available from Horse Council BC.</a:t>
            </a:r>
          </a:p>
        </p:txBody>
      </p:sp>
      <p:pic>
        <p:nvPicPr>
          <p:cNvPr id="1026" name="Picture 2" descr="https://hcbc.online/Courses/Water_Management/Water_Management_files/slide0045_image003.jpg">
            <a:extLst>
              <a:ext uri="{FF2B5EF4-FFF2-40B4-BE49-F238E27FC236}">
                <a16:creationId xmlns:a16="http://schemas.microsoft.com/office/drawing/2014/main" id="{04D7FD5A-22DF-4D62-B1B9-3607DA4766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0234" y="2048256"/>
            <a:ext cx="2051793" cy="30632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B9D6F00C-8C09-41B6-8333-E82F7C66BC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4062632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AE594-BC15-4F69-ABB9-0D8DB0326F37}"/>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576DC386-F5AC-44F7-942B-EF2F01892614}"/>
              </a:ext>
            </a:extLst>
          </p:cNvPr>
          <p:cNvSpPr>
            <a:spLocks noGrp="1"/>
          </p:cNvSpPr>
          <p:nvPr>
            <p:ph idx="1"/>
          </p:nvPr>
        </p:nvSpPr>
        <p:spPr/>
        <p:txBody>
          <a:bodyPr/>
          <a:lstStyle/>
          <a:p>
            <a:r>
              <a:rPr lang="en-US" dirty="0"/>
              <a:t>How should water be managed in a confined livestock area?</a:t>
            </a:r>
          </a:p>
          <a:p>
            <a:pPr marL="457200" indent="-457200">
              <a:buFont typeface="+mj-lt"/>
              <a:buAutoNum type="arabicPeriod"/>
            </a:pPr>
            <a:r>
              <a:rPr lang="en-US" dirty="0"/>
              <a:t>Confined livestock areas include feedlots, paddocks, corrals, exercise yards and holding areas.</a:t>
            </a:r>
          </a:p>
          <a:p>
            <a:pPr marL="457200" indent="-457200">
              <a:buFont typeface="+mj-lt"/>
              <a:buAutoNum type="arabicPeriod"/>
            </a:pPr>
            <a:r>
              <a:rPr lang="en-US" dirty="0"/>
              <a:t>Regulations state that these must be at least 30m from the high water mark from any watercourse or wetland. Livestock may not have access to any natural watercourses or riparian areas.</a:t>
            </a:r>
          </a:p>
          <a:p>
            <a:pPr marL="457200" indent="-457200">
              <a:buFont typeface="+mj-lt"/>
              <a:buAutoNum type="arabicPeriod"/>
            </a:pPr>
            <a:r>
              <a:rPr lang="en-US" dirty="0"/>
              <a:t>Any contaminated runoff from a confined livestock area must be contained and managed as manure.</a:t>
            </a:r>
          </a:p>
        </p:txBody>
      </p:sp>
      <p:pic>
        <p:nvPicPr>
          <p:cNvPr id="4" name="Picture 3">
            <a:extLst>
              <a:ext uri="{FF2B5EF4-FFF2-40B4-BE49-F238E27FC236}">
                <a16:creationId xmlns:a16="http://schemas.microsoft.com/office/drawing/2014/main" id="{54DE589B-67F4-40A6-83A5-777299D3CD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853057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3791-5CC1-4C77-9B55-31864FDC3C4A}"/>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696AF29A-77F1-475A-BEAA-4F43F48CC400}"/>
              </a:ext>
            </a:extLst>
          </p:cNvPr>
          <p:cNvSpPr>
            <a:spLocks noGrp="1"/>
          </p:cNvSpPr>
          <p:nvPr>
            <p:ph sz="half" idx="1"/>
          </p:nvPr>
        </p:nvSpPr>
        <p:spPr/>
        <p:txBody>
          <a:bodyPr/>
          <a:lstStyle/>
          <a:p>
            <a:r>
              <a:rPr lang="en-US" dirty="0"/>
              <a:t>How should water be managed in a seasonal feeding area?</a:t>
            </a:r>
          </a:p>
          <a:p>
            <a:pPr marL="457200" indent="-457200">
              <a:buFont typeface="+mj-lt"/>
              <a:buAutoNum type="arabicPeriod"/>
            </a:pPr>
            <a:r>
              <a:rPr lang="en-US" dirty="0"/>
              <a:t>Seasonal feeding areas are locations that support livestock feeding operations for part of the year and may produce a crop.</a:t>
            </a:r>
          </a:p>
          <a:p>
            <a:pPr marL="457200" indent="-457200">
              <a:buFont typeface="+mj-lt"/>
              <a:buAutoNum type="arabicPeriod"/>
            </a:pPr>
            <a:r>
              <a:rPr lang="en-US" dirty="0"/>
              <a:t>Livestock waterers are encouraged in these regions.</a:t>
            </a:r>
          </a:p>
        </p:txBody>
      </p:sp>
      <p:pic>
        <p:nvPicPr>
          <p:cNvPr id="5" name="Picture 4">
            <a:extLst>
              <a:ext uri="{FF2B5EF4-FFF2-40B4-BE49-F238E27FC236}">
                <a16:creationId xmlns:a16="http://schemas.microsoft.com/office/drawing/2014/main" id="{C0D499FF-36B7-4091-9609-DA7EEBD893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2050" name="Picture 2" descr="https://hcbc.online/Courses/Water_Management/Water_Management_files/slide0026_image009.jpg">
            <a:extLst>
              <a:ext uri="{FF2B5EF4-FFF2-40B4-BE49-F238E27FC236}">
                <a16:creationId xmlns:a16="http://schemas.microsoft.com/office/drawing/2014/main" id="{7F50D6E1-A7C9-4AA6-B8E2-DD136723E8F2}"/>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972872" y="1981391"/>
            <a:ext cx="36290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10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C5DBD-45FC-4A0B-9009-82F33DA7F1BC}"/>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19E8E357-DFB7-4AD0-96FC-213F6D647BFD}"/>
              </a:ext>
            </a:extLst>
          </p:cNvPr>
          <p:cNvSpPr>
            <a:spLocks noGrp="1"/>
          </p:cNvSpPr>
          <p:nvPr>
            <p:ph idx="1"/>
          </p:nvPr>
        </p:nvSpPr>
        <p:spPr/>
        <p:txBody>
          <a:bodyPr/>
          <a:lstStyle/>
          <a:p>
            <a:r>
              <a:rPr lang="en-US" dirty="0"/>
              <a:t>How can I feed our animals to limit water pollution?</a:t>
            </a:r>
          </a:p>
          <a:p>
            <a:pPr marL="457200" indent="-457200">
              <a:buFont typeface="+mj-lt"/>
              <a:buAutoNum type="arabicPeriod"/>
            </a:pPr>
            <a:r>
              <a:rPr lang="en-US" dirty="0"/>
              <a:t>Controlled grazing in riparian zones can prevent streambank damage in wet weather and maintain vegetation.</a:t>
            </a:r>
          </a:p>
          <a:p>
            <a:pPr marL="457200" indent="-457200">
              <a:buFont typeface="+mj-lt"/>
              <a:buAutoNum type="arabicPeriod"/>
            </a:pPr>
            <a:r>
              <a:rPr lang="en-US" dirty="0"/>
              <a:t>Locating feeding sites where the ground slopes away from the watercourse and at least 30m from waterways and wetlands will further prevent damage.</a:t>
            </a:r>
          </a:p>
          <a:p>
            <a:pPr marL="457200" indent="-457200">
              <a:buFont typeface="+mj-lt"/>
              <a:buAutoNum type="arabicPeriod"/>
            </a:pPr>
            <a:r>
              <a:rPr lang="en-US" dirty="0"/>
              <a:t>Move livestock feed and supplements around the pasture to evenly distribute manure and reduce loitering near streambanks.</a:t>
            </a:r>
          </a:p>
        </p:txBody>
      </p:sp>
      <p:pic>
        <p:nvPicPr>
          <p:cNvPr id="4" name="Picture 3">
            <a:extLst>
              <a:ext uri="{FF2B5EF4-FFF2-40B4-BE49-F238E27FC236}">
                <a16:creationId xmlns:a16="http://schemas.microsoft.com/office/drawing/2014/main" id="{0CD1B052-98D8-4832-A800-00E979A00E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1923128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82A20-2AE3-4993-B186-6F4A7A9C2C99}"/>
              </a:ext>
            </a:extLst>
          </p:cNvPr>
          <p:cNvSpPr>
            <a:spLocks noGrp="1"/>
          </p:cNvSpPr>
          <p:nvPr>
            <p:ph type="title"/>
          </p:nvPr>
        </p:nvSpPr>
        <p:spPr/>
        <p:txBody>
          <a:bodyPr/>
          <a:lstStyle/>
          <a:p>
            <a:r>
              <a:rPr lang="en-US" dirty="0"/>
              <a:t>Livestock Management</a:t>
            </a:r>
          </a:p>
        </p:txBody>
      </p:sp>
      <p:sp>
        <p:nvSpPr>
          <p:cNvPr id="3" name="Content Placeholder 2">
            <a:extLst>
              <a:ext uri="{FF2B5EF4-FFF2-40B4-BE49-F238E27FC236}">
                <a16:creationId xmlns:a16="http://schemas.microsoft.com/office/drawing/2014/main" id="{8C1CF61F-2C95-4AF7-87C2-0C2A991C67F4}"/>
              </a:ext>
            </a:extLst>
          </p:cNvPr>
          <p:cNvSpPr>
            <a:spLocks noGrp="1"/>
          </p:cNvSpPr>
          <p:nvPr>
            <p:ph idx="1"/>
          </p:nvPr>
        </p:nvSpPr>
        <p:spPr/>
        <p:txBody>
          <a:bodyPr/>
          <a:lstStyle/>
          <a:p>
            <a:r>
              <a:rPr lang="en-US" dirty="0"/>
              <a:t>Four good reasons to keep manure out of water:</a:t>
            </a:r>
          </a:p>
          <a:p>
            <a:pPr marL="457200" indent="-457200">
              <a:buFont typeface="+mj-lt"/>
              <a:buAutoNum type="arabicPeriod"/>
            </a:pPr>
            <a:r>
              <a:rPr lang="en-US" dirty="0"/>
              <a:t>Prevents the spread of pathogens to other livestock, farms and people.</a:t>
            </a:r>
          </a:p>
          <a:p>
            <a:pPr marL="457200" indent="-457200">
              <a:buFont typeface="+mj-lt"/>
              <a:buAutoNum type="arabicPeriod"/>
            </a:pPr>
            <a:r>
              <a:rPr lang="en-US" dirty="0"/>
              <a:t>Prevents water contamination and unpalatable water sources.</a:t>
            </a:r>
          </a:p>
          <a:p>
            <a:pPr marL="457200" indent="-457200">
              <a:buFont typeface="+mj-lt"/>
              <a:buAutoNum type="arabicPeriod"/>
            </a:pPr>
            <a:r>
              <a:rPr lang="en-US" dirty="0"/>
              <a:t>Prevents algal growth, which depletes the water of oxygen.</a:t>
            </a:r>
          </a:p>
          <a:p>
            <a:pPr marL="457200" indent="-457200">
              <a:buFont typeface="+mj-lt"/>
              <a:buAutoNum type="arabicPeriod"/>
            </a:pPr>
            <a:r>
              <a:rPr lang="en-US" dirty="0"/>
              <a:t>Prevents ammonia contamination in watercourses.</a:t>
            </a:r>
          </a:p>
        </p:txBody>
      </p:sp>
      <p:pic>
        <p:nvPicPr>
          <p:cNvPr id="4" name="Picture 3">
            <a:extLst>
              <a:ext uri="{FF2B5EF4-FFF2-40B4-BE49-F238E27FC236}">
                <a16:creationId xmlns:a16="http://schemas.microsoft.com/office/drawing/2014/main" id="{CAAA487A-3870-4A70-8111-1B02CBBC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3691114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8EB0-80FA-4928-963D-0FA76306E866}"/>
              </a:ext>
            </a:extLst>
          </p:cNvPr>
          <p:cNvSpPr>
            <a:spLocks noGrp="1"/>
          </p:cNvSpPr>
          <p:nvPr>
            <p:ph type="title"/>
          </p:nvPr>
        </p:nvSpPr>
        <p:spPr/>
        <p:txBody>
          <a:bodyPr/>
          <a:lstStyle/>
          <a:p>
            <a:r>
              <a:rPr lang="en-US" dirty="0"/>
              <a:t>Storm Water Management</a:t>
            </a:r>
          </a:p>
        </p:txBody>
      </p:sp>
      <p:sp>
        <p:nvSpPr>
          <p:cNvPr id="3" name="Content Placeholder 2">
            <a:extLst>
              <a:ext uri="{FF2B5EF4-FFF2-40B4-BE49-F238E27FC236}">
                <a16:creationId xmlns:a16="http://schemas.microsoft.com/office/drawing/2014/main" id="{C5B6AE6E-BE62-4562-B033-EBF6B34FCCC3}"/>
              </a:ext>
            </a:extLst>
          </p:cNvPr>
          <p:cNvSpPr>
            <a:spLocks noGrp="1"/>
          </p:cNvSpPr>
          <p:nvPr>
            <p:ph idx="1"/>
          </p:nvPr>
        </p:nvSpPr>
        <p:spPr/>
        <p:txBody>
          <a:bodyPr/>
          <a:lstStyle/>
          <a:p>
            <a:r>
              <a:rPr lang="en-US" dirty="0"/>
              <a:t>Why should I manage my storm water?</a:t>
            </a:r>
          </a:p>
          <a:p>
            <a:pPr marL="457200" indent="-457200">
              <a:buFont typeface="+mj-lt"/>
              <a:buAutoNum type="arabicPeriod"/>
            </a:pPr>
            <a:r>
              <a:rPr lang="en-US" dirty="0"/>
              <a:t>Storm water management is important in areas with high rainfall as barn, house and other building roofs can collect large amounts of muddy water that can run off to the ground.</a:t>
            </a:r>
          </a:p>
          <a:p>
            <a:pPr marL="457200" indent="-457200">
              <a:buFont typeface="+mj-lt"/>
              <a:buAutoNum type="arabicPeriod"/>
            </a:pPr>
            <a:r>
              <a:rPr lang="en-US" dirty="0"/>
              <a:t>One inch of rain on a 20ft by 50ft barn roof can produce up to 2347 liters of water, which is the equivalent to one and a half average-sized hot tubs.</a:t>
            </a:r>
          </a:p>
        </p:txBody>
      </p:sp>
      <p:pic>
        <p:nvPicPr>
          <p:cNvPr id="4" name="Picture 3">
            <a:extLst>
              <a:ext uri="{FF2B5EF4-FFF2-40B4-BE49-F238E27FC236}">
                <a16:creationId xmlns:a16="http://schemas.microsoft.com/office/drawing/2014/main" id="{0F01E92E-1C32-473C-AC5F-8017560D03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143191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B72351-2EFA-4EE7-8028-58967BCFD6D6}"/>
              </a:ext>
            </a:extLst>
          </p:cNvPr>
          <p:cNvSpPr>
            <a:spLocks noGrp="1"/>
          </p:cNvSpPr>
          <p:nvPr>
            <p:ph type="title"/>
          </p:nvPr>
        </p:nvSpPr>
        <p:spPr/>
        <p:txBody>
          <a:bodyPr/>
          <a:lstStyle/>
          <a:p>
            <a:r>
              <a:rPr lang="en-US" dirty="0"/>
              <a:t>Storm Water Management</a:t>
            </a:r>
          </a:p>
        </p:txBody>
      </p:sp>
      <p:sp>
        <p:nvSpPr>
          <p:cNvPr id="5" name="Content Placeholder 4">
            <a:extLst>
              <a:ext uri="{FF2B5EF4-FFF2-40B4-BE49-F238E27FC236}">
                <a16:creationId xmlns:a16="http://schemas.microsoft.com/office/drawing/2014/main" id="{FF367F70-595C-43CD-AA29-E6266BFB7A68}"/>
              </a:ext>
            </a:extLst>
          </p:cNvPr>
          <p:cNvSpPr>
            <a:spLocks noGrp="1"/>
          </p:cNvSpPr>
          <p:nvPr>
            <p:ph sz="half" idx="1"/>
          </p:nvPr>
        </p:nvSpPr>
        <p:spPr/>
        <p:txBody>
          <a:bodyPr/>
          <a:lstStyle/>
          <a:p>
            <a:r>
              <a:rPr lang="en-US" dirty="0"/>
              <a:t>Mud can cause a multitude of health problems such as foot rot and thrush.</a:t>
            </a:r>
          </a:p>
          <a:p>
            <a:r>
              <a:rPr lang="en-US" dirty="0"/>
              <a:t>This water should be directed away from high use areas in order to reduce mud.</a:t>
            </a:r>
          </a:p>
          <a:p>
            <a:r>
              <a:rPr lang="en-US" dirty="0"/>
              <a:t>Plastic pipes can be used to direct water away from animal confinement areas to places that are more easily drained.</a:t>
            </a:r>
          </a:p>
        </p:txBody>
      </p:sp>
      <p:pic>
        <p:nvPicPr>
          <p:cNvPr id="8194" name="Picture 2" descr="https://hcbc.online/Courses/Water_Management/Water_Management_files/slide0039_image010.jpg">
            <a:extLst>
              <a:ext uri="{FF2B5EF4-FFF2-40B4-BE49-F238E27FC236}">
                <a16:creationId xmlns:a16="http://schemas.microsoft.com/office/drawing/2014/main" id="{C9C34C66-FE1E-4A67-8F30-2DA33F90223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182993" y="1845734"/>
            <a:ext cx="2313903" cy="367398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9F0B767D-DA12-4C05-90A7-89102886E7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3740855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7A5D5-551B-4F27-8543-C4FF8D5884EB}"/>
              </a:ext>
            </a:extLst>
          </p:cNvPr>
          <p:cNvSpPr>
            <a:spLocks noGrp="1"/>
          </p:cNvSpPr>
          <p:nvPr>
            <p:ph type="title"/>
          </p:nvPr>
        </p:nvSpPr>
        <p:spPr/>
        <p:txBody>
          <a:bodyPr/>
          <a:lstStyle/>
          <a:p>
            <a:r>
              <a:rPr lang="en-US" dirty="0"/>
              <a:t>Storm Water Management</a:t>
            </a:r>
          </a:p>
        </p:txBody>
      </p:sp>
      <p:sp>
        <p:nvSpPr>
          <p:cNvPr id="5" name="Content Placeholder 4">
            <a:extLst>
              <a:ext uri="{FF2B5EF4-FFF2-40B4-BE49-F238E27FC236}">
                <a16:creationId xmlns:a16="http://schemas.microsoft.com/office/drawing/2014/main" id="{B617F4C1-178D-4489-9B0D-56889FCFD607}"/>
              </a:ext>
            </a:extLst>
          </p:cNvPr>
          <p:cNvSpPr>
            <a:spLocks noGrp="1"/>
          </p:cNvSpPr>
          <p:nvPr>
            <p:ph idx="1"/>
          </p:nvPr>
        </p:nvSpPr>
        <p:spPr/>
        <p:txBody>
          <a:bodyPr/>
          <a:lstStyle/>
          <a:p>
            <a:r>
              <a:rPr lang="en-US" dirty="0"/>
              <a:t>When land drainage is a serious concern, drainage management features can be installed, such as French drain lines or drainage tiles.</a:t>
            </a:r>
          </a:p>
          <a:p>
            <a:r>
              <a:rPr lang="en-US" dirty="0"/>
              <a:t>Grassed waterways, water bars, ditches and dry wells can also be created to prevent water pooling. Planting native trees and shrubs or other water-loving species, such as willow, cottonwood and red osier dogwood can help to “soak up” some of the water runoff and prevent siltation and contamination of nearby watercourses.</a:t>
            </a:r>
          </a:p>
        </p:txBody>
      </p:sp>
      <p:pic>
        <p:nvPicPr>
          <p:cNvPr id="6" name="Picture 5">
            <a:extLst>
              <a:ext uri="{FF2B5EF4-FFF2-40B4-BE49-F238E27FC236}">
                <a16:creationId xmlns:a16="http://schemas.microsoft.com/office/drawing/2014/main" id="{A8FD107E-E5DB-4C74-9E81-A84176838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024807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F813-C65B-4E85-8EA9-EF1D3AAFAE5B}"/>
              </a:ext>
            </a:extLst>
          </p:cNvPr>
          <p:cNvSpPr>
            <a:spLocks noGrp="1"/>
          </p:cNvSpPr>
          <p:nvPr>
            <p:ph type="title"/>
          </p:nvPr>
        </p:nvSpPr>
        <p:spPr/>
        <p:txBody>
          <a:bodyPr/>
          <a:lstStyle/>
          <a:p>
            <a:r>
              <a:rPr lang="en-US" dirty="0"/>
              <a:t>Ground Water Protection</a:t>
            </a:r>
          </a:p>
        </p:txBody>
      </p:sp>
      <p:pic>
        <p:nvPicPr>
          <p:cNvPr id="5" name="Picture 4">
            <a:extLst>
              <a:ext uri="{FF2B5EF4-FFF2-40B4-BE49-F238E27FC236}">
                <a16:creationId xmlns:a16="http://schemas.microsoft.com/office/drawing/2014/main" id="{8D8A7523-FBB5-4A05-8F49-2A7DA7BE75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
        <p:nvSpPr>
          <p:cNvPr id="7" name="Content Placeholder 6">
            <a:extLst>
              <a:ext uri="{FF2B5EF4-FFF2-40B4-BE49-F238E27FC236}">
                <a16:creationId xmlns:a16="http://schemas.microsoft.com/office/drawing/2014/main" id="{5440BC7E-057E-42C0-AED5-EFFE4250D634}"/>
              </a:ext>
            </a:extLst>
          </p:cNvPr>
          <p:cNvSpPr>
            <a:spLocks noGrp="1"/>
          </p:cNvSpPr>
          <p:nvPr>
            <p:ph idx="1"/>
          </p:nvPr>
        </p:nvSpPr>
        <p:spPr/>
        <p:txBody>
          <a:bodyPr/>
          <a:lstStyle/>
          <a:p>
            <a:r>
              <a:rPr lang="en-US" dirty="0"/>
              <a:t>Why Should I protect groundwater?</a:t>
            </a:r>
          </a:p>
          <a:p>
            <a:pPr marL="457200" indent="-457200">
              <a:buFont typeface="+mj-lt"/>
              <a:buAutoNum type="arabicPeriod"/>
            </a:pPr>
            <a:r>
              <a:rPr lang="en-US" dirty="0"/>
              <a:t>“Groundwater” refers to the water that infiltrates through the ground and accumulates in the underground bodies called “aquifers”</a:t>
            </a:r>
          </a:p>
          <a:p>
            <a:pPr marL="457200" indent="-457200">
              <a:buFont typeface="+mj-lt"/>
              <a:buAutoNum type="arabicPeriod"/>
            </a:pPr>
            <a:r>
              <a:rPr lang="en-US" dirty="0"/>
              <a:t>Groundwater can resurface in wetlands and floodplains as springs and percolate into streams to be pumped by wells to the surface</a:t>
            </a:r>
          </a:p>
          <a:p>
            <a:pPr marL="457200" indent="-457200">
              <a:buFont typeface="+mj-lt"/>
              <a:buAutoNum type="arabicPeriod"/>
            </a:pPr>
            <a:r>
              <a:rPr lang="en-US" dirty="0"/>
              <a:t>Many landowners depend on this water for drinking purposes so it is important to ensure that it remains clean</a:t>
            </a:r>
          </a:p>
        </p:txBody>
      </p:sp>
    </p:spTree>
    <p:extLst>
      <p:ext uri="{BB962C8B-B14F-4D97-AF65-F5344CB8AC3E}">
        <p14:creationId xmlns:p14="http://schemas.microsoft.com/office/powerpoint/2010/main" val="2999714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41C8C-2661-40B9-801B-BB0CC3C794D0}"/>
              </a:ext>
            </a:extLst>
          </p:cNvPr>
          <p:cNvSpPr>
            <a:spLocks noGrp="1"/>
          </p:cNvSpPr>
          <p:nvPr>
            <p:ph type="title"/>
          </p:nvPr>
        </p:nvSpPr>
        <p:spPr/>
        <p:txBody>
          <a:bodyPr/>
          <a:lstStyle/>
          <a:p>
            <a:r>
              <a:rPr lang="en-US" dirty="0"/>
              <a:t>Groundwater Protection</a:t>
            </a:r>
          </a:p>
        </p:txBody>
      </p:sp>
      <p:pic>
        <p:nvPicPr>
          <p:cNvPr id="4" name="Content Placeholder 3">
            <a:extLst>
              <a:ext uri="{FF2B5EF4-FFF2-40B4-BE49-F238E27FC236}">
                <a16:creationId xmlns:a16="http://schemas.microsoft.com/office/drawing/2014/main" id="{8401B3C3-EFB9-4801-9BCD-7EAF58206AC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
        <p:nvSpPr>
          <p:cNvPr id="5" name="Content Placeholder 4">
            <a:extLst>
              <a:ext uri="{FF2B5EF4-FFF2-40B4-BE49-F238E27FC236}">
                <a16:creationId xmlns:a16="http://schemas.microsoft.com/office/drawing/2014/main" id="{48038191-C56F-4C4D-B310-0B8AE0D1AF7A}"/>
              </a:ext>
            </a:extLst>
          </p:cNvPr>
          <p:cNvSpPr>
            <a:spLocks noGrp="1"/>
          </p:cNvSpPr>
          <p:nvPr>
            <p:ph sz="half" idx="2"/>
          </p:nvPr>
        </p:nvSpPr>
        <p:spPr>
          <a:xfrm>
            <a:off x="1179576" y="1845735"/>
            <a:ext cx="9976104" cy="4023360"/>
          </a:xfrm>
        </p:spPr>
        <p:txBody>
          <a:bodyPr/>
          <a:lstStyle/>
          <a:p>
            <a:r>
              <a:rPr lang="en-US" dirty="0"/>
              <a:t>To safeguard groundwater against pollution there are a number of ways you can protect it.</a:t>
            </a:r>
          </a:p>
          <a:p>
            <a:endParaRPr lang="en-US" dirty="0"/>
          </a:p>
          <a:p>
            <a:pPr marL="457200" indent="-457200">
              <a:buFont typeface="+mj-lt"/>
              <a:buAutoNum type="arabicPeriod"/>
            </a:pPr>
            <a:r>
              <a:rPr lang="en-US" dirty="0"/>
              <a:t>Determine where your well is in relation to your manure pile, grazing areas, </a:t>
            </a:r>
            <a:r>
              <a:rPr lang="en-US" dirty="0" err="1"/>
              <a:t>drainfield</a:t>
            </a:r>
            <a:r>
              <a:rPr lang="en-US" dirty="0"/>
              <a:t>, </a:t>
            </a:r>
            <a:r>
              <a:rPr lang="en-US" dirty="0" err="1"/>
              <a:t>etc</a:t>
            </a:r>
            <a:endParaRPr lang="en-US" dirty="0"/>
          </a:p>
          <a:p>
            <a:pPr marL="457200" indent="-457200">
              <a:buFont typeface="+mj-lt"/>
              <a:buAutoNum type="arabicPeriod"/>
            </a:pPr>
            <a:r>
              <a:rPr lang="en-US" dirty="0"/>
              <a:t>Keep Livestock away from the wellhead – heavy animals can damage the </a:t>
            </a:r>
            <a:r>
              <a:rPr lang="en-US" dirty="0" err="1"/>
              <a:t>drainfield</a:t>
            </a:r>
            <a:r>
              <a:rPr lang="en-US" dirty="0"/>
              <a:t> by compacting soils and damaging buried pips</a:t>
            </a:r>
          </a:p>
          <a:p>
            <a:pPr marL="457200" indent="-457200">
              <a:buFont typeface="+mj-lt"/>
              <a:buAutoNum type="arabicPeriod"/>
            </a:pPr>
            <a:r>
              <a:rPr lang="en-US" dirty="0"/>
              <a:t>Divert surface water away from the wellhead</a:t>
            </a:r>
          </a:p>
        </p:txBody>
      </p:sp>
    </p:spTree>
    <p:extLst>
      <p:ext uri="{BB962C8B-B14F-4D97-AF65-F5344CB8AC3E}">
        <p14:creationId xmlns:p14="http://schemas.microsoft.com/office/powerpoint/2010/main" val="1234902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7096C-CC5D-4F9B-BFBF-2BEA54BCCEA2}"/>
              </a:ext>
            </a:extLst>
          </p:cNvPr>
          <p:cNvSpPr>
            <a:spLocks noGrp="1"/>
          </p:cNvSpPr>
          <p:nvPr>
            <p:ph type="title"/>
          </p:nvPr>
        </p:nvSpPr>
        <p:spPr/>
        <p:txBody>
          <a:bodyPr/>
          <a:lstStyle/>
          <a:p>
            <a:r>
              <a:rPr lang="en-US" dirty="0"/>
              <a:t>Groundwater Protection</a:t>
            </a:r>
          </a:p>
        </p:txBody>
      </p:sp>
      <p:sp>
        <p:nvSpPr>
          <p:cNvPr id="4" name="Content Placeholder 3">
            <a:extLst>
              <a:ext uri="{FF2B5EF4-FFF2-40B4-BE49-F238E27FC236}">
                <a16:creationId xmlns:a16="http://schemas.microsoft.com/office/drawing/2014/main" id="{9F2142F4-BDB3-492D-9411-98863CF8681F}"/>
              </a:ext>
            </a:extLst>
          </p:cNvPr>
          <p:cNvSpPr>
            <a:spLocks noGrp="1"/>
          </p:cNvSpPr>
          <p:nvPr>
            <p:ph sz="half" idx="2"/>
          </p:nvPr>
        </p:nvSpPr>
        <p:spPr>
          <a:xfrm>
            <a:off x="1170432" y="1845735"/>
            <a:ext cx="9985248" cy="4023360"/>
          </a:xfrm>
        </p:spPr>
        <p:txBody>
          <a:bodyPr/>
          <a:lstStyle/>
          <a:p>
            <a:r>
              <a:rPr lang="en-US" dirty="0"/>
              <a:t>Locate your manure pile at least 30 m away and downhill from the wellhead</a:t>
            </a:r>
          </a:p>
          <a:p>
            <a:pPr marL="457200" indent="-457200">
              <a:buFont typeface="+mj-lt"/>
              <a:buAutoNum type="arabicPeriod"/>
            </a:pPr>
            <a:r>
              <a:rPr lang="en-US" dirty="0"/>
              <a:t>Test well water annually for fecal coliform bacteria and nitrates.</a:t>
            </a:r>
          </a:p>
          <a:p>
            <a:pPr marL="457200" indent="-457200">
              <a:buFont typeface="+mj-lt"/>
              <a:buAutoNum type="arabicPeriod"/>
            </a:pPr>
            <a:r>
              <a:rPr lang="en-US" dirty="0"/>
              <a:t>Avoid leaving hoses immersed in contaminated stock tanks to prevent backflow.</a:t>
            </a:r>
          </a:p>
          <a:p>
            <a:pPr marL="457200" indent="-457200">
              <a:buFont typeface="+mj-lt"/>
              <a:buAutoNum type="arabicPeriod"/>
            </a:pPr>
            <a:r>
              <a:rPr lang="en-US" dirty="0"/>
              <a:t>Fence off the septic field area to avoid the spread of diseases by grazing livestock</a:t>
            </a:r>
          </a:p>
        </p:txBody>
      </p:sp>
      <p:pic>
        <p:nvPicPr>
          <p:cNvPr id="5" name="Content Placeholder 3">
            <a:extLst>
              <a:ext uri="{FF2B5EF4-FFF2-40B4-BE49-F238E27FC236}">
                <a16:creationId xmlns:a16="http://schemas.microsoft.com/office/drawing/2014/main" id="{5E00D221-88E2-4FC5-AF36-3A11D26874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1492524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9C1AFF-0F4A-4A67-B266-C1D0F1325750}"/>
              </a:ext>
            </a:extLst>
          </p:cNvPr>
          <p:cNvSpPr>
            <a:spLocks noGrp="1"/>
          </p:cNvSpPr>
          <p:nvPr>
            <p:ph type="title"/>
          </p:nvPr>
        </p:nvSpPr>
        <p:spPr/>
        <p:txBody>
          <a:bodyPr/>
          <a:lstStyle/>
          <a:p>
            <a:r>
              <a:rPr lang="en-US" dirty="0"/>
              <a:t>Water Management</a:t>
            </a:r>
          </a:p>
        </p:txBody>
      </p:sp>
      <p:sp>
        <p:nvSpPr>
          <p:cNvPr id="5" name="Content Placeholder 4">
            <a:extLst>
              <a:ext uri="{FF2B5EF4-FFF2-40B4-BE49-F238E27FC236}">
                <a16:creationId xmlns:a16="http://schemas.microsoft.com/office/drawing/2014/main" id="{5FECEB01-062B-4C50-84AC-971DB72CE3B3}"/>
              </a:ext>
            </a:extLst>
          </p:cNvPr>
          <p:cNvSpPr>
            <a:spLocks noGrp="1"/>
          </p:cNvSpPr>
          <p:nvPr>
            <p:ph idx="1"/>
          </p:nvPr>
        </p:nvSpPr>
        <p:spPr/>
        <p:txBody>
          <a:bodyPr/>
          <a:lstStyle/>
          <a:p>
            <a:r>
              <a:rPr lang="en-US" dirty="0"/>
              <a:t>It is vital you maintain clean drinking water for yourself and your horses by keeping manure piles and any chemical substances a safe distance from wells and domestic water sources. </a:t>
            </a:r>
          </a:p>
          <a:p>
            <a:r>
              <a:rPr lang="en-US" dirty="0"/>
              <a:t>Potential pollutants include nitrogen, chemicals and bacteria, which can come from animal manure or chemical sources.</a:t>
            </a:r>
          </a:p>
          <a:p>
            <a:r>
              <a:rPr lang="en-US" dirty="0"/>
              <a:t>Keeping animals out of streams, locating manure piles at a safe distance, and properly storing agrochemicals will help prevent any pollution problems.</a:t>
            </a:r>
          </a:p>
        </p:txBody>
      </p:sp>
      <p:pic>
        <p:nvPicPr>
          <p:cNvPr id="6" name="Picture 5">
            <a:extLst>
              <a:ext uri="{FF2B5EF4-FFF2-40B4-BE49-F238E27FC236}">
                <a16:creationId xmlns:a16="http://schemas.microsoft.com/office/drawing/2014/main" id="{C015DA6B-D2A9-47C5-B3D0-A4EDF0DB2E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523538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7104C-DB48-4024-B2FA-EEDFAF4CC5C3}"/>
              </a:ext>
            </a:extLst>
          </p:cNvPr>
          <p:cNvSpPr>
            <a:spLocks noGrp="1"/>
          </p:cNvSpPr>
          <p:nvPr>
            <p:ph type="title"/>
          </p:nvPr>
        </p:nvSpPr>
        <p:spPr/>
        <p:txBody>
          <a:bodyPr/>
          <a:lstStyle/>
          <a:p>
            <a:r>
              <a:rPr lang="en-US" dirty="0"/>
              <a:t>Soil Erosion Control</a:t>
            </a:r>
          </a:p>
        </p:txBody>
      </p:sp>
      <p:sp>
        <p:nvSpPr>
          <p:cNvPr id="4" name="Content Placeholder 3">
            <a:extLst>
              <a:ext uri="{FF2B5EF4-FFF2-40B4-BE49-F238E27FC236}">
                <a16:creationId xmlns:a16="http://schemas.microsoft.com/office/drawing/2014/main" id="{9AAA9C74-0395-4131-971F-3E216CCFE7F1}"/>
              </a:ext>
            </a:extLst>
          </p:cNvPr>
          <p:cNvSpPr>
            <a:spLocks noGrp="1"/>
          </p:cNvSpPr>
          <p:nvPr>
            <p:ph sz="half" idx="2"/>
          </p:nvPr>
        </p:nvSpPr>
        <p:spPr>
          <a:xfrm>
            <a:off x="1097280" y="1845735"/>
            <a:ext cx="10058400" cy="4023360"/>
          </a:xfrm>
        </p:spPr>
        <p:txBody>
          <a:bodyPr/>
          <a:lstStyle/>
          <a:p>
            <a:r>
              <a:rPr lang="en-US" dirty="0"/>
              <a:t>How do I control soil erosion?</a:t>
            </a:r>
          </a:p>
          <a:p>
            <a:pPr marL="457200" indent="-457200">
              <a:buFont typeface="+mj-lt"/>
              <a:buAutoNum type="arabicPeriod"/>
            </a:pPr>
            <a:r>
              <a:rPr lang="en-US" dirty="0"/>
              <a:t>Soil erosion is a serious concern in all areas of the Province. Whether you live in wet climate that suffers from soil runoff or a dry climate where wind dispersal is a concern, soil loss is an issue we all need to deal with.</a:t>
            </a:r>
          </a:p>
          <a:p>
            <a:pPr marL="457200" indent="-457200">
              <a:buFont typeface="+mj-lt"/>
              <a:buAutoNum type="arabicPeriod"/>
            </a:pPr>
            <a:r>
              <a:rPr lang="en-US" dirty="0"/>
              <a:t>Soil can sluff into watercourses and cause siltation problems. Sild can cloud the water so that fish are unable to see food sources, smother trout and salmon eggs and cover spawning habitat. </a:t>
            </a:r>
          </a:p>
        </p:txBody>
      </p:sp>
      <p:pic>
        <p:nvPicPr>
          <p:cNvPr id="5" name="Content Placeholder 3">
            <a:extLst>
              <a:ext uri="{FF2B5EF4-FFF2-40B4-BE49-F238E27FC236}">
                <a16:creationId xmlns:a16="http://schemas.microsoft.com/office/drawing/2014/main" id="{61DA1E9A-D0E2-4895-9378-1CBABBBE1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2399956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F587-8AED-46CE-B736-5C43FFC60A13}"/>
              </a:ext>
            </a:extLst>
          </p:cNvPr>
          <p:cNvSpPr>
            <a:spLocks noGrp="1"/>
          </p:cNvSpPr>
          <p:nvPr>
            <p:ph type="title"/>
          </p:nvPr>
        </p:nvSpPr>
        <p:spPr/>
        <p:txBody>
          <a:bodyPr/>
          <a:lstStyle/>
          <a:p>
            <a:r>
              <a:rPr lang="en-US" dirty="0"/>
              <a:t>Soil Erosion Control</a:t>
            </a:r>
          </a:p>
        </p:txBody>
      </p:sp>
      <p:sp>
        <p:nvSpPr>
          <p:cNvPr id="3" name="Content Placeholder 2">
            <a:extLst>
              <a:ext uri="{FF2B5EF4-FFF2-40B4-BE49-F238E27FC236}">
                <a16:creationId xmlns:a16="http://schemas.microsoft.com/office/drawing/2014/main" id="{C24F8E28-9854-40C2-ACDE-032FA5B7D91C}"/>
              </a:ext>
            </a:extLst>
          </p:cNvPr>
          <p:cNvSpPr>
            <a:spLocks noGrp="1"/>
          </p:cNvSpPr>
          <p:nvPr>
            <p:ph sz="half" idx="1"/>
          </p:nvPr>
        </p:nvSpPr>
        <p:spPr/>
        <p:txBody>
          <a:bodyPr/>
          <a:lstStyle/>
          <a:p>
            <a:pPr marL="457200" indent="-457200">
              <a:buFont typeface="+mj-lt"/>
              <a:buAutoNum type="arabicPeriod"/>
            </a:pPr>
            <a:r>
              <a:rPr lang="en-US" dirty="0"/>
              <a:t>Minimize these effects of soil erosion through the use of buffer strips, shelterbelts or hedgerows.</a:t>
            </a:r>
          </a:p>
          <a:p>
            <a:pPr marL="457200" indent="-457200">
              <a:buFont typeface="+mj-lt"/>
              <a:buAutoNum type="arabicPeriod"/>
            </a:pPr>
            <a:r>
              <a:rPr lang="en-US" dirty="0"/>
              <a:t>All of these buffers that are planted at the edge of the pasture to reduce the risk of wind or water runoff.</a:t>
            </a:r>
          </a:p>
        </p:txBody>
      </p:sp>
      <p:pic>
        <p:nvPicPr>
          <p:cNvPr id="5" name="Content Placeholder 3">
            <a:extLst>
              <a:ext uri="{FF2B5EF4-FFF2-40B4-BE49-F238E27FC236}">
                <a16:creationId xmlns:a16="http://schemas.microsoft.com/office/drawing/2014/main" id="{F6283296-B8E2-4631-A8CE-F38FC1B445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pic>
        <p:nvPicPr>
          <p:cNvPr id="6" name="Content Placeholder 5" descr="Anderson Erosion3">
            <a:extLst>
              <a:ext uri="{FF2B5EF4-FFF2-40B4-BE49-F238E27FC236}">
                <a16:creationId xmlns:a16="http://schemas.microsoft.com/office/drawing/2014/main" id="{12D2C3AD-2EF2-4203-B727-357D697A8492}"/>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638925" y="2400300"/>
            <a:ext cx="409575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825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7D8E2-A908-4828-8AD6-8D0943C744C8}"/>
              </a:ext>
            </a:extLst>
          </p:cNvPr>
          <p:cNvSpPr>
            <a:spLocks noGrp="1"/>
          </p:cNvSpPr>
          <p:nvPr>
            <p:ph type="title"/>
          </p:nvPr>
        </p:nvSpPr>
        <p:spPr/>
        <p:txBody>
          <a:bodyPr/>
          <a:lstStyle/>
          <a:p>
            <a:r>
              <a:rPr lang="en-US" dirty="0"/>
              <a:t>Soil Erosion Control</a:t>
            </a:r>
          </a:p>
        </p:txBody>
      </p:sp>
      <p:sp>
        <p:nvSpPr>
          <p:cNvPr id="4" name="Content Placeholder 3">
            <a:extLst>
              <a:ext uri="{FF2B5EF4-FFF2-40B4-BE49-F238E27FC236}">
                <a16:creationId xmlns:a16="http://schemas.microsoft.com/office/drawing/2014/main" id="{BAB6C96F-FC7B-4726-973C-90347BA0FAE8}"/>
              </a:ext>
            </a:extLst>
          </p:cNvPr>
          <p:cNvSpPr>
            <a:spLocks noGrp="1"/>
          </p:cNvSpPr>
          <p:nvPr>
            <p:ph sz="half" idx="2"/>
          </p:nvPr>
        </p:nvSpPr>
        <p:spPr>
          <a:xfrm>
            <a:off x="1188720" y="1845735"/>
            <a:ext cx="9966960" cy="4023360"/>
          </a:xfrm>
        </p:spPr>
        <p:txBody>
          <a:bodyPr/>
          <a:lstStyle/>
          <a:p>
            <a:pPr marL="457200" indent="-457200">
              <a:buFont typeface="+mj-lt"/>
              <a:buAutoNum type="arabicPeriod"/>
            </a:pPr>
            <a:r>
              <a:rPr lang="en-US" dirty="0"/>
              <a:t>Buffers can also provide potential income if saleable crops such as raspberries or fruit trees are planted</a:t>
            </a:r>
          </a:p>
          <a:p>
            <a:pPr marL="457200" indent="-457200">
              <a:buFont typeface="+mj-lt"/>
              <a:buAutoNum type="arabicPeriod"/>
            </a:pPr>
            <a:r>
              <a:rPr lang="en-US" dirty="0"/>
              <a:t>If you are looking for aesthetic benefit then grasses, flowering shrubs and trees, floral plants and ornamental plants can also be planted</a:t>
            </a:r>
          </a:p>
          <a:p>
            <a:pPr marL="457200" indent="-457200">
              <a:buFont typeface="+mj-lt"/>
              <a:buAutoNum type="arabicPeriod"/>
            </a:pPr>
            <a:r>
              <a:rPr lang="en-US" dirty="0"/>
              <a:t>The width of the buffer zone will be dependent on the slope of the field, the soil type and the density of the species you choose to plant</a:t>
            </a:r>
          </a:p>
        </p:txBody>
      </p:sp>
      <p:pic>
        <p:nvPicPr>
          <p:cNvPr id="5" name="Content Placeholder 3">
            <a:extLst>
              <a:ext uri="{FF2B5EF4-FFF2-40B4-BE49-F238E27FC236}">
                <a16:creationId xmlns:a16="http://schemas.microsoft.com/office/drawing/2014/main" id="{63705782-F948-4367-9D96-84EE008721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3284101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FCE11-B85D-441B-8266-CFB7938BA941}"/>
              </a:ext>
            </a:extLst>
          </p:cNvPr>
          <p:cNvSpPr>
            <a:spLocks noGrp="1"/>
          </p:cNvSpPr>
          <p:nvPr>
            <p:ph type="title"/>
          </p:nvPr>
        </p:nvSpPr>
        <p:spPr/>
        <p:txBody>
          <a:bodyPr/>
          <a:lstStyle/>
          <a:p>
            <a:r>
              <a:rPr lang="en-US" dirty="0"/>
              <a:t>Soil Erosion Control</a:t>
            </a:r>
          </a:p>
        </p:txBody>
      </p:sp>
      <p:sp>
        <p:nvSpPr>
          <p:cNvPr id="3" name="Content Placeholder 2">
            <a:extLst>
              <a:ext uri="{FF2B5EF4-FFF2-40B4-BE49-F238E27FC236}">
                <a16:creationId xmlns:a16="http://schemas.microsoft.com/office/drawing/2014/main" id="{0C766E8E-9EFB-4B8E-81D3-C58DA8B7D9F6}"/>
              </a:ext>
            </a:extLst>
          </p:cNvPr>
          <p:cNvSpPr>
            <a:spLocks noGrp="1"/>
          </p:cNvSpPr>
          <p:nvPr>
            <p:ph sz="half" idx="1"/>
          </p:nvPr>
        </p:nvSpPr>
        <p:spPr>
          <a:xfrm>
            <a:off x="1097278" y="1845734"/>
            <a:ext cx="9921241" cy="4023360"/>
          </a:xfrm>
        </p:spPr>
        <p:txBody>
          <a:bodyPr/>
          <a:lstStyle/>
          <a:p>
            <a:r>
              <a:rPr lang="en-US" dirty="0"/>
              <a:t>Some of the advantages of a buffer zone include:</a:t>
            </a:r>
          </a:p>
          <a:p>
            <a:pPr marL="457200" indent="-457200">
              <a:buFont typeface="+mj-lt"/>
              <a:buAutoNum type="arabicPeriod"/>
            </a:pPr>
            <a:r>
              <a:rPr lang="en-US" dirty="0"/>
              <a:t>Filters mud, manure, pesticides and bacteria out of water flowing across or through the air</a:t>
            </a:r>
          </a:p>
          <a:p>
            <a:pPr marL="457200" indent="-457200">
              <a:buFont typeface="+mj-lt"/>
              <a:buAutoNum type="arabicPeriod"/>
            </a:pPr>
            <a:r>
              <a:rPr lang="en-US" dirty="0"/>
              <a:t>Improves infiltration of water into the soil</a:t>
            </a:r>
          </a:p>
          <a:p>
            <a:pPr marL="457200" indent="-457200">
              <a:buFont typeface="+mj-lt"/>
              <a:buAutoNum type="arabicPeriod"/>
            </a:pPr>
            <a:r>
              <a:rPr lang="en-US" dirty="0"/>
              <a:t>Provides food and cover for wildlife</a:t>
            </a:r>
          </a:p>
          <a:p>
            <a:pPr marL="457200" indent="-457200">
              <a:buFont typeface="+mj-lt"/>
              <a:buAutoNum type="arabicPeriod"/>
            </a:pPr>
            <a:r>
              <a:rPr lang="en-US" dirty="0"/>
              <a:t>Protects land from erosion caused by water and wind</a:t>
            </a:r>
          </a:p>
          <a:p>
            <a:pPr marL="457200" indent="-457200">
              <a:buFont typeface="+mj-lt"/>
              <a:buAutoNum type="arabicPeriod"/>
            </a:pPr>
            <a:r>
              <a:rPr lang="en-US" dirty="0"/>
              <a:t>Creates an attractive landscape</a:t>
            </a:r>
          </a:p>
          <a:p>
            <a:pPr marL="457200" indent="-457200">
              <a:buFont typeface="+mj-lt"/>
              <a:buAutoNum type="arabicPeriod"/>
            </a:pPr>
            <a:r>
              <a:rPr lang="en-US" dirty="0"/>
              <a:t>Can save on fence installation and repair</a:t>
            </a:r>
          </a:p>
          <a:p>
            <a:endParaRPr lang="en-US" dirty="0"/>
          </a:p>
        </p:txBody>
      </p:sp>
      <p:pic>
        <p:nvPicPr>
          <p:cNvPr id="6" name="Content Placeholder 3">
            <a:extLst>
              <a:ext uri="{FF2B5EF4-FFF2-40B4-BE49-F238E27FC236}">
                <a16:creationId xmlns:a16="http://schemas.microsoft.com/office/drawing/2014/main" id="{A84FF403-222B-475C-AAEC-600C1DC3F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1414758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BF2B-C4B1-47A8-95F2-1FD676D031FE}"/>
              </a:ext>
            </a:extLst>
          </p:cNvPr>
          <p:cNvSpPr>
            <a:spLocks noGrp="1"/>
          </p:cNvSpPr>
          <p:nvPr>
            <p:ph type="title"/>
          </p:nvPr>
        </p:nvSpPr>
        <p:spPr/>
        <p:txBody>
          <a:bodyPr/>
          <a:lstStyle/>
          <a:p>
            <a:r>
              <a:rPr lang="en-US" dirty="0"/>
              <a:t>Chemical Handling and Storage</a:t>
            </a:r>
          </a:p>
        </p:txBody>
      </p:sp>
      <p:sp>
        <p:nvSpPr>
          <p:cNvPr id="3" name="Content Placeholder 2">
            <a:extLst>
              <a:ext uri="{FF2B5EF4-FFF2-40B4-BE49-F238E27FC236}">
                <a16:creationId xmlns:a16="http://schemas.microsoft.com/office/drawing/2014/main" id="{32AECDB9-A4D7-4377-850F-C6C6216F11AA}"/>
              </a:ext>
            </a:extLst>
          </p:cNvPr>
          <p:cNvSpPr>
            <a:spLocks noGrp="1"/>
          </p:cNvSpPr>
          <p:nvPr>
            <p:ph sz="half" idx="1"/>
          </p:nvPr>
        </p:nvSpPr>
        <p:spPr/>
        <p:txBody>
          <a:bodyPr/>
          <a:lstStyle/>
          <a:p>
            <a:r>
              <a:rPr lang="en-US" dirty="0"/>
              <a:t>Manure and agrochemicals are not the only pollutants present on small farms. Animal medical waste and petroleum products are often prevalent and ignored when it comes to land management.</a:t>
            </a:r>
          </a:p>
        </p:txBody>
      </p:sp>
      <p:pic>
        <p:nvPicPr>
          <p:cNvPr id="5" name="Content Placeholder 3">
            <a:extLst>
              <a:ext uri="{FF2B5EF4-FFF2-40B4-BE49-F238E27FC236}">
                <a16:creationId xmlns:a16="http://schemas.microsoft.com/office/drawing/2014/main" id="{060817BA-5E09-477D-9E42-1DEB54E980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pic>
        <p:nvPicPr>
          <p:cNvPr id="6" name="Picture 4" descr="_DSC4182">
            <a:extLst>
              <a:ext uri="{FF2B5EF4-FFF2-40B4-BE49-F238E27FC236}">
                <a16:creationId xmlns:a16="http://schemas.microsoft.com/office/drawing/2014/main" id="{96FAC537-13E4-4EBE-AD2B-0C59C25A70C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439025" y="1990725"/>
            <a:ext cx="249555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7245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6E17E-054A-46A8-BF2D-2A0EEBDB6C5A}"/>
              </a:ext>
            </a:extLst>
          </p:cNvPr>
          <p:cNvSpPr>
            <a:spLocks noGrp="1"/>
          </p:cNvSpPr>
          <p:nvPr>
            <p:ph type="title"/>
          </p:nvPr>
        </p:nvSpPr>
        <p:spPr/>
        <p:txBody>
          <a:bodyPr/>
          <a:lstStyle/>
          <a:p>
            <a:r>
              <a:rPr lang="en-US" dirty="0"/>
              <a:t>Chemical Handling and Storage</a:t>
            </a:r>
          </a:p>
        </p:txBody>
      </p:sp>
      <p:sp>
        <p:nvSpPr>
          <p:cNvPr id="4" name="Content Placeholder 3">
            <a:extLst>
              <a:ext uri="{FF2B5EF4-FFF2-40B4-BE49-F238E27FC236}">
                <a16:creationId xmlns:a16="http://schemas.microsoft.com/office/drawing/2014/main" id="{44D8ED4C-1620-4921-B4D7-4F843F68FC01}"/>
              </a:ext>
            </a:extLst>
          </p:cNvPr>
          <p:cNvSpPr>
            <a:spLocks noGrp="1"/>
          </p:cNvSpPr>
          <p:nvPr>
            <p:ph sz="half" idx="2"/>
          </p:nvPr>
        </p:nvSpPr>
        <p:spPr>
          <a:xfrm>
            <a:off x="1097280" y="1845735"/>
            <a:ext cx="10058400" cy="4023360"/>
          </a:xfrm>
        </p:spPr>
        <p:txBody>
          <a:bodyPr/>
          <a:lstStyle/>
          <a:p>
            <a:pPr marL="457200" indent="-457200">
              <a:buFont typeface="+mj-lt"/>
              <a:buAutoNum type="arabicPeriod"/>
            </a:pPr>
            <a:r>
              <a:rPr lang="en-US" dirty="0"/>
              <a:t>Animal medical waste must be disposed of in a responsible and safe manner</a:t>
            </a:r>
          </a:p>
          <a:p>
            <a:pPr marL="457200" indent="-457200">
              <a:buFont typeface="+mj-lt"/>
              <a:buAutoNum type="arabicPeriod"/>
            </a:pPr>
            <a:r>
              <a:rPr lang="en-US" dirty="0"/>
              <a:t>Grind them down or destroy syringes and needles to eliminate chances of puncture, then package and pack the sharps in a rigid container</a:t>
            </a:r>
          </a:p>
          <a:p>
            <a:pPr marL="457200" indent="-457200">
              <a:buFont typeface="+mj-lt"/>
              <a:buAutoNum type="arabicPeriod"/>
            </a:pPr>
            <a:r>
              <a:rPr lang="en-US" dirty="0"/>
              <a:t>Both needles and syringes should also be boiled for 5 minutes or soaked in disinfectant before disposal</a:t>
            </a:r>
          </a:p>
        </p:txBody>
      </p:sp>
      <p:pic>
        <p:nvPicPr>
          <p:cNvPr id="5" name="Content Placeholder 3">
            <a:extLst>
              <a:ext uri="{FF2B5EF4-FFF2-40B4-BE49-F238E27FC236}">
                <a16:creationId xmlns:a16="http://schemas.microsoft.com/office/drawing/2014/main" id="{B7F71C64-8F06-4E0E-A3A4-B176823A26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2176861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AF521-74B5-4FC2-982D-AC0234C9E19A}"/>
              </a:ext>
            </a:extLst>
          </p:cNvPr>
          <p:cNvSpPr>
            <a:spLocks noGrp="1"/>
          </p:cNvSpPr>
          <p:nvPr>
            <p:ph type="title"/>
          </p:nvPr>
        </p:nvSpPr>
        <p:spPr/>
        <p:txBody>
          <a:bodyPr/>
          <a:lstStyle/>
          <a:p>
            <a:r>
              <a:rPr lang="en-US" dirty="0"/>
              <a:t>Chemical Handling and Storage</a:t>
            </a:r>
          </a:p>
        </p:txBody>
      </p:sp>
      <p:sp>
        <p:nvSpPr>
          <p:cNvPr id="4" name="Content Placeholder 3">
            <a:extLst>
              <a:ext uri="{FF2B5EF4-FFF2-40B4-BE49-F238E27FC236}">
                <a16:creationId xmlns:a16="http://schemas.microsoft.com/office/drawing/2014/main" id="{1AF8F6AF-23F7-49A4-B8DF-40CA9A2FD195}"/>
              </a:ext>
            </a:extLst>
          </p:cNvPr>
          <p:cNvSpPr>
            <a:spLocks noGrp="1"/>
          </p:cNvSpPr>
          <p:nvPr>
            <p:ph sz="half" idx="2"/>
          </p:nvPr>
        </p:nvSpPr>
        <p:spPr>
          <a:xfrm>
            <a:off x="1097280" y="1845735"/>
            <a:ext cx="10058400" cy="4023360"/>
          </a:xfrm>
        </p:spPr>
        <p:txBody>
          <a:bodyPr/>
          <a:lstStyle/>
          <a:p>
            <a:pPr marL="457200" indent="-457200">
              <a:buFont typeface="+mj-lt"/>
              <a:buAutoNum type="arabicPeriod"/>
            </a:pPr>
            <a:r>
              <a:rPr lang="en-US" dirty="0"/>
              <a:t>Other medical supplies, medicine bottles and old medication should be taken back to the supplier or pharmacy for disposal as these can have serious consequences on aquatic organisms if they are allowed in the sewage waste system.</a:t>
            </a:r>
          </a:p>
          <a:p>
            <a:pPr marL="457200" indent="-457200">
              <a:buFont typeface="+mj-lt"/>
              <a:buAutoNum type="arabicPeriod"/>
            </a:pPr>
            <a:r>
              <a:rPr lang="en-US" dirty="0"/>
              <a:t>Used medication should never be added to your manure or compost piles</a:t>
            </a:r>
          </a:p>
        </p:txBody>
      </p:sp>
      <p:pic>
        <p:nvPicPr>
          <p:cNvPr id="5" name="Content Placeholder 3">
            <a:extLst>
              <a:ext uri="{FF2B5EF4-FFF2-40B4-BE49-F238E27FC236}">
                <a16:creationId xmlns:a16="http://schemas.microsoft.com/office/drawing/2014/main" id="{727D809D-DDF4-41E7-B4DF-2F6C0C5A54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23880702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A7101-99CB-45AF-B9C9-DC89AC7CB558}"/>
              </a:ext>
            </a:extLst>
          </p:cNvPr>
          <p:cNvSpPr>
            <a:spLocks noGrp="1"/>
          </p:cNvSpPr>
          <p:nvPr>
            <p:ph type="title"/>
          </p:nvPr>
        </p:nvSpPr>
        <p:spPr/>
        <p:txBody>
          <a:bodyPr/>
          <a:lstStyle/>
          <a:p>
            <a:r>
              <a:rPr lang="en-US" dirty="0"/>
              <a:t>Chemical Handling and Storage</a:t>
            </a:r>
          </a:p>
        </p:txBody>
      </p:sp>
      <p:sp>
        <p:nvSpPr>
          <p:cNvPr id="4" name="Content Placeholder 3">
            <a:extLst>
              <a:ext uri="{FF2B5EF4-FFF2-40B4-BE49-F238E27FC236}">
                <a16:creationId xmlns:a16="http://schemas.microsoft.com/office/drawing/2014/main" id="{FA1E3F30-1213-4743-9564-6150E60BC7A7}"/>
              </a:ext>
            </a:extLst>
          </p:cNvPr>
          <p:cNvSpPr>
            <a:spLocks noGrp="1"/>
          </p:cNvSpPr>
          <p:nvPr>
            <p:ph sz="half" idx="2"/>
          </p:nvPr>
        </p:nvSpPr>
        <p:spPr>
          <a:xfrm>
            <a:off x="1170432" y="1845735"/>
            <a:ext cx="9985248" cy="4023360"/>
          </a:xfrm>
        </p:spPr>
        <p:txBody>
          <a:bodyPr/>
          <a:lstStyle/>
          <a:p>
            <a:r>
              <a:rPr lang="en-US" dirty="0"/>
              <a:t>How do I safely use and dispose of petroleum products?</a:t>
            </a:r>
          </a:p>
          <a:p>
            <a:r>
              <a:rPr lang="en-US" dirty="0"/>
              <a:t>Fuel tanks should be maintained to avoid any pollution to the surrounding environment.</a:t>
            </a:r>
          </a:p>
          <a:p>
            <a:pPr marL="457200" indent="-457200">
              <a:buFont typeface="+mj-lt"/>
              <a:buAutoNum type="arabicPeriod"/>
            </a:pPr>
            <a:r>
              <a:rPr lang="en-US" dirty="0"/>
              <a:t>Tanks should be equipped with anti-siphoning devices included in discharge unless there is already a self-closing nozzle</a:t>
            </a:r>
          </a:p>
          <a:p>
            <a:pPr marL="457200" indent="-457200">
              <a:buFont typeface="+mj-lt"/>
              <a:buAutoNum type="arabicPeriod"/>
            </a:pPr>
            <a:r>
              <a:rPr lang="en-US" dirty="0"/>
              <a:t>Drains must be lockable and in a closed position at all times if not being used</a:t>
            </a:r>
          </a:p>
          <a:p>
            <a:pPr marL="457200" indent="-457200">
              <a:buFont typeface="+mj-lt"/>
              <a:buAutoNum type="arabicPeriod"/>
            </a:pPr>
            <a:r>
              <a:rPr lang="en-US" dirty="0"/>
              <a:t>Drips, leaks and over flow should always be avoided when dispensing fuel and care should be taken when filling the tank to prevent any overflow</a:t>
            </a:r>
          </a:p>
        </p:txBody>
      </p:sp>
      <p:pic>
        <p:nvPicPr>
          <p:cNvPr id="5" name="Content Placeholder 3">
            <a:extLst>
              <a:ext uri="{FF2B5EF4-FFF2-40B4-BE49-F238E27FC236}">
                <a16:creationId xmlns:a16="http://schemas.microsoft.com/office/drawing/2014/main" id="{0637F729-0DD6-416E-BC4D-9D28A0502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565185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82BC0-0505-4167-A272-F411979DEBAB}"/>
              </a:ext>
            </a:extLst>
          </p:cNvPr>
          <p:cNvSpPr>
            <a:spLocks noGrp="1"/>
          </p:cNvSpPr>
          <p:nvPr>
            <p:ph type="title"/>
          </p:nvPr>
        </p:nvSpPr>
        <p:spPr/>
        <p:txBody>
          <a:bodyPr/>
          <a:lstStyle/>
          <a:p>
            <a:r>
              <a:rPr lang="en-US" dirty="0"/>
              <a:t>Chemical Handling and Storage</a:t>
            </a:r>
          </a:p>
        </p:txBody>
      </p:sp>
      <p:sp>
        <p:nvSpPr>
          <p:cNvPr id="4" name="Content Placeholder 3">
            <a:extLst>
              <a:ext uri="{FF2B5EF4-FFF2-40B4-BE49-F238E27FC236}">
                <a16:creationId xmlns:a16="http://schemas.microsoft.com/office/drawing/2014/main" id="{9976C7C4-79F1-474E-9756-E571E9AF7ADB}"/>
              </a:ext>
            </a:extLst>
          </p:cNvPr>
          <p:cNvSpPr>
            <a:spLocks noGrp="1"/>
          </p:cNvSpPr>
          <p:nvPr>
            <p:ph sz="half" idx="2"/>
          </p:nvPr>
        </p:nvSpPr>
        <p:spPr>
          <a:xfrm>
            <a:off x="1097280" y="1845735"/>
            <a:ext cx="10058400" cy="4023360"/>
          </a:xfrm>
        </p:spPr>
        <p:txBody>
          <a:bodyPr/>
          <a:lstStyle/>
          <a:p>
            <a:pPr marL="457200" indent="-457200">
              <a:buFont typeface="+mj-lt"/>
              <a:buAutoNum type="arabicPeriod"/>
            </a:pPr>
            <a:r>
              <a:rPr lang="en-US" dirty="0"/>
              <a:t>Storage tanks must be built with accepted engineering practices and may include a concrete, diked storage area</a:t>
            </a:r>
          </a:p>
          <a:p>
            <a:pPr marL="457200" indent="-457200">
              <a:buFont typeface="+mj-lt"/>
              <a:buAutoNum type="arabicPeriod"/>
            </a:pPr>
            <a:r>
              <a:rPr lang="en-US" dirty="0"/>
              <a:t>Tanks must be located away from yard drains and set back at least 30m from any watercourse or ditch</a:t>
            </a:r>
          </a:p>
          <a:p>
            <a:pPr marL="457200" indent="-457200">
              <a:buFont typeface="+mj-lt"/>
              <a:buAutoNum type="arabicPeriod"/>
            </a:pPr>
            <a:r>
              <a:rPr lang="en-US" dirty="0"/>
              <a:t>Tanks should be well protected from direct collision by farm vehicles</a:t>
            </a:r>
          </a:p>
          <a:p>
            <a:pPr marL="457200" indent="-457200">
              <a:buFont typeface="+mj-lt"/>
              <a:buAutoNum type="arabicPeriod"/>
            </a:pPr>
            <a:r>
              <a:rPr lang="en-US" dirty="0"/>
              <a:t>When disposing, all excess petroleum products should be brought to an appropriate hazardous waste facility in your area</a:t>
            </a:r>
          </a:p>
        </p:txBody>
      </p:sp>
      <p:pic>
        <p:nvPicPr>
          <p:cNvPr id="5" name="Content Placeholder 3">
            <a:extLst>
              <a:ext uri="{FF2B5EF4-FFF2-40B4-BE49-F238E27FC236}">
                <a16:creationId xmlns:a16="http://schemas.microsoft.com/office/drawing/2014/main" id="{89DD3F32-6E9D-421D-9A00-3614F48A6A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347" y="5869095"/>
            <a:ext cx="2103437" cy="397252"/>
          </a:xfrm>
          <a:prstGeom prst="rect">
            <a:avLst/>
          </a:prstGeom>
        </p:spPr>
      </p:pic>
    </p:spTree>
    <p:extLst>
      <p:ext uri="{BB962C8B-B14F-4D97-AF65-F5344CB8AC3E}">
        <p14:creationId xmlns:p14="http://schemas.microsoft.com/office/powerpoint/2010/main" val="10629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137EB3-00BB-4595-9AC0-689924B644A6}"/>
              </a:ext>
            </a:extLst>
          </p:cNvPr>
          <p:cNvSpPr>
            <a:spLocks noGrp="1"/>
          </p:cNvSpPr>
          <p:nvPr>
            <p:ph type="title"/>
          </p:nvPr>
        </p:nvSpPr>
        <p:spPr/>
        <p:txBody>
          <a:bodyPr/>
          <a:lstStyle/>
          <a:p>
            <a:r>
              <a:rPr lang="en-US" dirty="0"/>
              <a:t>Congratulations!</a:t>
            </a:r>
          </a:p>
        </p:txBody>
      </p:sp>
      <p:sp>
        <p:nvSpPr>
          <p:cNvPr id="6" name="Content Placeholder 5">
            <a:extLst>
              <a:ext uri="{FF2B5EF4-FFF2-40B4-BE49-F238E27FC236}">
                <a16:creationId xmlns:a16="http://schemas.microsoft.com/office/drawing/2014/main" id="{2456DE75-0581-4B59-9DEF-45688D3DC3F0}"/>
              </a:ext>
            </a:extLst>
          </p:cNvPr>
          <p:cNvSpPr>
            <a:spLocks noGrp="1"/>
          </p:cNvSpPr>
          <p:nvPr>
            <p:ph idx="1"/>
          </p:nvPr>
        </p:nvSpPr>
        <p:spPr/>
        <p:txBody>
          <a:bodyPr>
            <a:normAutofit/>
          </a:bodyPr>
          <a:lstStyle/>
          <a:p>
            <a:pPr algn="ctr"/>
            <a:r>
              <a:rPr lang="en-US" sz="2800" dirty="0"/>
              <a:t>You have completed the Water Management Online Course</a:t>
            </a:r>
          </a:p>
          <a:p>
            <a:pPr algn="ctr"/>
            <a:r>
              <a:rPr lang="en-US" sz="2800" dirty="0"/>
              <a:t>To purchase the Land Management Guide for Horse Owners and Small lot farmers</a:t>
            </a:r>
          </a:p>
          <a:p>
            <a:pPr algn="ctr"/>
            <a:r>
              <a:rPr lang="en-US" sz="2800" dirty="0"/>
              <a:t>Visit the HCBC bookstore at </a:t>
            </a:r>
          </a:p>
          <a:p>
            <a:pPr algn="ctr"/>
            <a:r>
              <a:rPr lang="en-US" sz="2800" dirty="0"/>
              <a:t>www.hcbc.ca</a:t>
            </a:r>
          </a:p>
        </p:txBody>
      </p:sp>
    </p:spTree>
    <p:extLst>
      <p:ext uri="{BB962C8B-B14F-4D97-AF65-F5344CB8AC3E}">
        <p14:creationId xmlns:p14="http://schemas.microsoft.com/office/powerpoint/2010/main" val="1270963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D930A-0E25-427F-9D3C-FFAFFBDDA375}"/>
              </a:ext>
            </a:extLst>
          </p:cNvPr>
          <p:cNvSpPr>
            <a:spLocks noGrp="1"/>
          </p:cNvSpPr>
          <p:nvPr>
            <p:ph type="title"/>
          </p:nvPr>
        </p:nvSpPr>
        <p:spPr/>
        <p:txBody>
          <a:bodyPr/>
          <a:lstStyle/>
          <a:p>
            <a:r>
              <a:rPr lang="en-US" dirty="0"/>
              <a:t>Water Management</a:t>
            </a:r>
          </a:p>
        </p:txBody>
      </p:sp>
      <p:sp>
        <p:nvSpPr>
          <p:cNvPr id="3" name="Content Placeholder 2">
            <a:extLst>
              <a:ext uri="{FF2B5EF4-FFF2-40B4-BE49-F238E27FC236}">
                <a16:creationId xmlns:a16="http://schemas.microsoft.com/office/drawing/2014/main" id="{C38A334D-443C-4BA5-90CD-3F190AE0C6A6}"/>
              </a:ext>
            </a:extLst>
          </p:cNvPr>
          <p:cNvSpPr>
            <a:spLocks noGrp="1"/>
          </p:cNvSpPr>
          <p:nvPr>
            <p:ph sz="half" idx="1"/>
          </p:nvPr>
        </p:nvSpPr>
        <p:spPr/>
        <p:txBody>
          <a:bodyPr>
            <a:normAutofit fontScale="85000" lnSpcReduction="20000"/>
          </a:bodyPr>
          <a:lstStyle/>
          <a:p>
            <a:r>
              <a:rPr lang="en-US" dirty="0"/>
              <a:t>Keeping streams and drainage ditches</a:t>
            </a:r>
          </a:p>
          <a:p>
            <a:r>
              <a:rPr lang="en-US" dirty="0"/>
              <a:t>clean will help sustain habitat for fish</a:t>
            </a:r>
          </a:p>
          <a:p>
            <a:r>
              <a:rPr lang="en-US" dirty="0"/>
              <a:t>and aquatic organisms.</a:t>
            </a:r>
          </a:p>
          <a:p>
            <a:r>
              <a:rPr lang="en-US" dirty="0"/>
              <a:t>When managing our animals we need</a:t>
            </a:r>
          </a:p>
          <a:p>
            <a:r>
              <a:rPr lang="en-US" dirty="0"/>
              <a:t>to take into account surface water including:</a:t>
            </a:r>
          </a:p>
          <a:p>
            <a:r>
              <a:rPr lang="en-US" dirty="0"/>
              <a:t>–creeks</a:t>
            </a:r>
          </a:p>
          <a:p>
            <a:r>
              <a:rPr lang="en-US" dirty="0"/>
              <a:t>–ditches</a:t>
            </a:r>
          </a:p>
          <a:p>
            <a:r>
              <a:rPr lang="en-US" dirty="0"/>
              <a:t>–streams</a:t>
            </a:r>
          </a:p>
          <a:p>
            <a:r>
              <a:rPr lang="en-US" dirty="0"/>
              <a:t>–swamps</a:t>
            </a:r>
          </a:p>
          <a:p>
            <a:r>
              <a:rPr lang="en-US" dirty="0"/>
              <a:t>–wetlands</a:t>
            </a:r>
          </a:p>
          <a:p>
            <a:r>
              <a:rPr lang="en-US" dirty="0"/>
              <a:t>–groundwater</a:t>
            </a:r>
          </a:p>
          <a:p>
            <a:endParaRPr lang="en-US" dirty="0"/>
          </a:p>
        </p:txBody>
      </p:sp>
      <p:pic>
        <p:nvPicPr>
          <p:cNvPr id="5" name="Picture 4">
            <a:extLst>
              <a:ext uri="{FF2B5EF4-FFF2-40B4-BE49-F238E27FC236}">
                <a16:creationId xmlns:a16="http://schemas.microsoft.com/office/drawing/2014/main" id="{8D4AA8F8-EB15-49F3-BA75-22B7C948CC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2050" name="Picture 2" descr="https://hcbc.online/Courses/Water_Management/Water_Management_files/slide0003_image004.jpg">
            <a:extLst>
              <a:ext uri="{FF2B5EF4-FFF2-40B4-BE49-F238E27FC236}">
                <a16:creationId xmlns:a16="http://schemas.microsoft.com/office/drawing/2014/main" id="{2B40A857-ACA6-4FA5-A677-F962834BFE07}"/>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743700" y="2305050"/>
            <a:ext cx="3886200"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118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31317-9B38-41DC-B376-95A1CF1B2543}"/>
              </a:ext>
            </a:extLst>
          </p:cNvPr>
          <p:cNvSpPr>
            <a:spLocks noGrp="1"/>
          </p:cNvSpPr>
          <p:nvPr>
            <p:ph type="title"/>
          </p:nvPr>
        </p:nvSpPr>
        <p:spPr/>
        <p:txBody>
          <a:bodyPr/>
          <a:lstStyle/>
          <a:p>
            <a:r>
              <a:rPr lang="en-US" dirty="0"/>
              <a:t>The Watershed</a:t>
            </a:r>
          </a:p>
        </p:txBody>
      </p:sp>
      <p:sp>
        <p:nvSpPr>
          <p:cNvPr id="3" name="Content Placeholder 2">
            <a:extLst>
              <a:ext uri="{FF2B5EF4-FFF2-40B4-BE49-F238E27FC236}">
                <a16:creationId xmlns:a16="http://schemas.microsoft.com/office/drawing/2014/main" id="{B8CEF1C2-193B-4BD0-8531-FB8FFC3EF184}"/>
              </a:ext>
            </a:extLst>
          </p:cNvPr>
          <p:cNvSpPr>
            <a:spLocks noGrp="1"/>
          </p:cNvSpPr>
          <p:nvPr>
            <p:ph idx="1"/>
          </p:nvPr>
        </p:nvSpPr>
        <p:spPr/>
        <p:txBody>
          <a:bodyPr/>
          <a:lstStyle/>
          <a:p>
            <a:r>
              <a:rPr lang="en-US" dirty="0"/>
              <a:t>What is a Watershed?</a:t>
            </a:r>
          </a:p>
          <a:p>
            <a:pPr marL="457200" indent="-457200">
              <a:buFont typeface="+mj-lt"/>
              <a:buAutoNum type="arabicPeriod"/>
            </a:pPr>
            <a:r>
              <a:rPr lang="en-US" dirty="0"/>
              <a:t>An area of land that catches rain and snow and drains it into waterways.</a:t>
            </a:r>
          </a:p>
          <a:p>
            <a:pPr marL="457200" indent="-457200">
              <a:buFont typeface="+mj-lt"/>
              <a:buAutoNum type="arabicPeriod"/>
            </a:pPr>
            <a:r>
              <a:rPr lang="en-US" dirty="0"/>
              <a:t>Is defined by the height of the land and the surrounding topography.</a:t>
            </a:r>
          </a:p>
          <a:p>
            <a:pPr marL="0" indent="0">
              <a:buNone/>
            </a:pPr>
            <a:endParaRPr lang="en-US" dirty="0"/>
          </a:p>
        </p:txBody>
      </p:sp>
      <p:pic>
        <p:nvPicPr>
          <p:cNvPr id="4" name="Picture 3">
            <a:extLst>
              <a:ext uri="{FF2B5EF4-FFF2-40B4-BE49-F238E27FC236}">
                <a16:creationId xmlns:a16="http://schemas.microsoft.com/office/drawing/2014/main" id="{D8F0F93A-14E2-46E5-9C26-814CF34DC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10128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F765F-F503-4B4C-9003-F625C380A724}"/>
              </a:ext>
            </a:extLst>
          </p:cNvPr>
          <p:cNvSpPr>
            <a:spLocks noGrp="1"/>
          </p:cNvSpPr>
          <p:nvPr>
            <p:ph type="title"/>
          </p:nvPr>
        </p:nvSpPr>
        <p:spPr/>
        <p:txBody>
          <a:bodyPr/>
          <a:lstStyle/>
          <a:p>
            <a:r>
              <a:rPr lang="en-US" dirty="0"/>
              <a:t>The Watershed</a:t>
            </a:r>
          </a:p>
        </p:txBody>
      </p:sp>
      <p:sp>
        <p:nvSpPr>
          <p:cNvPr id="3" name="Content Placeholder 2">
            <a:extLst>
              <a:ext uri="{FF2B5EF4-FFF2-40B4-BE49-F238E27FC236}">
                <a16:creationId xmlns:a16="http://schemas.microsoft.com/office/drawing/2014/main" id="{4B854FF8-853A-45D5-86D1-10EAB0F8ADA6}"/>
              </a:ext>
            </a:extLst>
          </p:cNvPr>
          <p:cNvSpPr>
            <a:spLocks noGrp="1"/>
          </p:cNvSpPr>
          <p:nvPr>
            <p:ph sz="half" idx="1"/>
          </p:nvPr>
        </p:nvSpPr>
        <p:spPr/>
        <p:txBody>
          <a:bodyPr/>
          <a:lstStyle/>
          <a:p>
            <a:r>
              <a:rPr lang="en-US" dirty="0"/>
              <a:t>Collected water is received as precipitation which drains or seeps into surface water or groundwater which flows into nearby rivers and out into the ocean or lake.</a:t>
            </a:r>
          </a:p>
        </p:txBody>
      </p:sp>
      <p:pic>
        <p:nvPicPr>
          <p:cNvPr id="5" name="Picture 4">
            <a:extLst>
              <a:ext uri="{FF2B5EF4-FFF2-40B4-BE49-F238E27FC236}">
                <a16:creationId xmlns:a16="http://schemas.microsoft.com/office/drawing/2014/main" id="{A88FD3BB-0C1A-4962-9FB3-6CEF40B175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4098" name="Picture 2" descr="https://hcbc.online/Courses/Water_Management/Water_Management_files/slide0007_image005.jpg">
            <a:extLst>
              <a:ext uri="{FF2B5EF4-FFF2-40B4-BE49-F238E27FC236}">
                <a16:creationId xmlns:a16="http://schemas.microsoft.com/office/drawing/2014/main" id="{D506F693-78BD-43A2-B94F-A231B6B3C86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339906" y="1846263"/>
            <a:ext cx="2425345" cy="3621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594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C8D06-8FBE-44C7-B5D5-9FC7B3EF09FD}"/>
              </a:ext>
            </a:extLst>
          </p:cNvPr>
          <p:cNvSpPr>
            <a:spLocks noGrp="1"/>
          </p:cNvSpPr>
          <p:nvPr>
            <p:ph type="title"/>
          </p:nvPr>
        </p:nvSpPr>
        <p:spPr/>
        <p:txBody>
          <a:bodyPr/>
          <a:lstStyle/>
          <a:p>
            <a:r>
              <a:rPr lang="en-US" dirty="0"/>
              <a:t>The Watershed</a:t>
            </a:r>
          </a:p>
        </p:txBody>
      </p:sp>
      <p:sp>
        <p:nvSpPr>
          <p:cNvPr id="3" name="Content Placeholder 2">
            <a:extLst>
              <a:ext uri="{FF2B5EF4-FFF2-40B4-BE49-F238E27FC236}">
                <a16:creationId xmlns:a16="http://schemas.microsoft.com/office/drawing/2014/main" id="{CC807644-F293-4625-8A9A-1B8864B5D616}"/>
              </a:ext>
            </a:extLst>
          </p:cNvPr>
          <p:cNvSpPr>
            <a:spLocks noGrp="1"/>
          </p:cNvSpPr>
          <p:nvPr>
            <p:ph idx="1"/>
          </p:nvPr>
        </p:nvSpPr>
        <p:spPr/>
        <p:txBody>
          <a:bodyPr/>
          <a:lstStyle/>
          <a:p>
            <a:pPr>
              <a:lnSpc>
                <a:spcPct val="100000"/>
              </a:lnSpc>
            </a:pPr>
            <a:r>
              <a:rPr lang="en-US" dirty="0"/>
              <a:t>Even if your property is not located near a stream or lake your management practices can still have an effect on water quality through groundwater or drainage ditches; thus it is your responsibility to manage the quality of the water that leaves your property.</a:t>
            </a:r>
          </a:p>
          <a:p>
            <a:pPr marL="457200" indent="-457200">
              <a:lnSpc>
                <a:spcPct val="100000"/>
              </a:lnSpc>
              <a:buFont typeface="+mj-lt"/>
              <a:buAutoNum type="arabicPeriod"/>
            </a:pPr>
            <a:r>
              <a:rPr lang="en-US" dirty="0"/>
              <a:t>Manure creates excess nitrogen can cause algal blooms and the growth of aquatic vegetation, which use up oxygen as they decompose.</a:t>
            </a:r>
          </a:p>
          <a:p>
            <a:pPr marL="457200" indent="-457200">
              <a:lnSpc>
                <a:spcPct val="100000"/>
              </a:lnSpc>
              <a:buFont typeface="+mj-lt"/>
              <a:buAutoNum type="arabicPeriod"/>
            </a:pPr>
            <a:r>
              <a:rPr lang="en-US" dirty="0"/>
              <a:t>Fish and other aquatic organisms breathe dissolved oxygen and require it to survive</a:t>
            </a:r>
          </a:p>
          <a:p>
            <a:endParaRPr lang="en-US" dirty="0"/>
          </a:p>
        </p:txBody>
      </p:sp>
      <p:pic>
        <p:nvPicPr>
          <p:cNvPr id="5" name="Picture 4">
            <a:extLst>
              <a:ext uri="{FF2B5EF4-FFF2-40B4-BE49-F238E27FC236}">
                <a16:creationId xmlns:a16="http://schemas.microsoft.com/office/drawing/2014/main" id="{AAAB7D60-B902-400F-8D70-E608330374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124697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52F9-812F-490F-8C5E-070995374C19}"/>
              </a:ext>
            </a:extLst>
          </p:cNvPr>
          <p:cNvSpPr>
            <a:spLocks noGrp="1"/>
          </p:cNvSpPr>
          <p:nvPr>
            <p:ph type="title"/>
          </p:nvPr>
        </p:nvSpPr>
        <p:spPr/>
        <p:txBody>
          <a:bodyPr/>
          <a:lstStyle/>
          <a:p>
            <a:r>
              <a:rPr lang="en-US" dirty="0"/>
              <a:t>The Watershed</a:t>
            </a:r>
          </a:p>
        </p:txBody>
      </p:sp>
      <p:sp>
        <p:nvSpPr>
          <p:cNvPr id="3" name="Content Placeholder 2">
            <a:extLst>
              <a:ext uri="{FF2B5EF4-FFF2-40B4-BE49-F238E27FC236}">
                <a16:creationId xmlns:a16="http://schemas.microsoft.com/office/drawing/2014/main" id="{B581C2F1-79F0-4C01-B2BB-DA775F2B3864}"/>
              </a:ext>
            </a:extLst>
          </p:cNvPr>
          <p:cNvSpPr>
            <a:spLocks noGrp="1"/>
          </p:cNvSpPr>
          <p:nvPr>
            <p:ph idx="1"/>
          </p:nvPr>
        </p:nvSpPr>
        <p:spPr/>
        <p:txBody>
          <a:bodyPr/>
          <a:lstStyle/>
          <a:p>
            <a:r>
              <a:rPr lang="en-US" dirty="0"/>
              <a:t>Excess nitrates leaching into groundwater can cause health problems for humans as well, such as blue baby syndrome, cancer and other birth defects.</a:t>
            </a:r>
          </a:p>
          <a:p>
            <a:r>
              <a:rPr lang="en-US" dirty="0"/>
              <a:t>Identifying where the watercourses run in your watershed will help you to make appropriate water management decisions.</a:t>
            </a:r>
          </a:p>
        </p:txBody>
      </p:sp>
      <p:pic>
        <p:nvPicPr>
          <p:cNvPr id="4" name="Picture 3">
            <a:extLst>
              <a:ext uri="{FF2B5EF4-FFF2-40B4-BE49-F238E27FC236}">
                <a16:creationId xmlns:a16="http://schemas.microsoft.com/office/drawing/2014/main" id="{91C0FFB3-95C7-4007-ACB1-41E3F3766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spTree>
    <p:extLst>
      <p:ext uri="{BB962C8B-B14F-4D97-AF65-F5344CB8AC3E}">
        <p14:creationId xmlns:p14="http://schemas.microsoft.com/office/powerpoint/2010/main" val="28299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B0BBF-88F2-4CD2-893F-7E28599EA87C}"/>
              </a:ext>
            </a:extLst>
          </p:cNvPr>
          <p:cNvSpPr>
            <a:spLocks noGrp="1"/>
          </p:cNvSpPr>
          <p:nvPr>
            <p:ph type="title"/>
          </p:nvPr>
        </p:nvSpPr>
        <p:spPr/>
        <p:txBody>
          <a:bodyPr/>
          <a:lstStyle/>
          <a:p>
            <a:r>
              <a:rPr lang="en-US" dirty="0"/>
              <a:t>Riparian Management</a:t>
            </a:r>
          </a:p>
        </p:txBody>
      </p:sp>
      <p:sp>
        <p:nvSpPr>
          <p:cNvPr id="3" name="Content Placeholder 2">
            <a:extLst>
              <a:ext uri="{FF2B5EF4-FFF2-40B4-BE49-F238E27FC236}">
                <a16:creationId xmlns:a16="http://schemas.microsoft.com/office/drawing/2014/main" id="{235532A4-DDDC-4EA5-9F45-DCBEC4876932}"/>
              </a:ext>
            </a:extLst>
          </p:cNvPr>
          <p:cNvSpPr>
            <a:spLocks noGrp="1"/>
          </p:cNvSpPr>
          <p:nvPr>
            <p:ph sz="half" idx="1"/>
          </p:nvPr>
        </p:nvSpPr>
        <p:spPr/>
        <p:txBody>
          <a:bodyPr/>
          <a:lstStyle/>
          <a:p>
            <a:r>
              <a:rPr lang="en-US" dirty="0"/>
              <a:t>What is a riparian area?</a:t>
            </a:r>
          </a:p>
          <a:p>
            <a:pPr marL="457200" indent="-457200">
              <a:buFont typeface="+mj-lt"/>
              <a:buAutoNum type="arabicPeriod"/>
            </a:pPr>
            <a:r>
              <a:rPr lang="en-US" dirty="0"/>
              <a:t>Refers to the land immediately surrounding or adjacent to a waterway or other source of water.</a:t>
            </a:r>
          </a:p>
          <a:p>
            <a:pPr marL="457200" indent="-457200">
              <a:buFont typeface="+mj-lt"/>
              <a:buAutoNum type="arabicPeriod"/>
            </a:pPr>
            <a:r>
              <a:rPr lang="en-US" dirty="0"/>
              <a:t>Should contain a diversity of indigenous trees and shrubs.</a:t>
            </a:r>
          </a:p>
        </p:txBody>
      </p:sp>
      <p:pic>
        <p:nvPicPr>
          <p:cNvPr id="5" name="Picture 4">
            <a:extLst>
              <a:ext uri="{FF2B5EF4-FFF2-40B4-BE49-F238E27FC236}">
                <a16:creationId xmlns:a16="http://schemas.microsoft.com/office/drawing/2014/main" id="{9CDB0E0F-D1FA-4B5C-99BD-4E8CB6A2D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3080" y="5598620"/>
            <a:ext cx="2101105" cy="396812"/>
          </a:xfrm>
          <a:prstGeom prst="rect">
            <a:avLst/>
          </a:prstGeom>
        </p:spPr>
      </p:pic>
      <p:pic>
        <p:nvPicPr>
          <p:cNvPr id="6146" name="Picture 2" descr="https://hcbc.online/Courses/Water_Management/Water_Management_files/slide0011_image006.jpg">
            <a:extLst>
              <a:ext uri="{FF2B5EF4-FFF2-40B4-BE49-F238E27FC236}">
                <a16:creationId xmlns:a16="http://schemas.microsoft.com/office/drawing/2014/main" id="{FA2140E1-126C-43DA-B71D-43B59769617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348539" y="1857375"/>
            <a:ext cx="2348460" cy="3510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675368"/>
      </p:ext>
    </p:extLst>
  </p:cSld>
  <p:clrMapOvr>
    <a:masterClrMapping/>
  </p:clrMapOvr>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6A72F8B1-5ECD-4BFE-98EC-A1ACFDEF5B59}" vid="{424EAACE-9C7E-40D3-BD2C-D5BE971D0328}"/>
    </a:ext>
  </a:extLst>
</a:theme>
</file>

<file path=docProps/app.xml><?xml version="1.0" encoding="utf-8"?>
<Properties xmlns="http://schemas.openxmlformats.org/officeDocument/2006/extended-properties" xmlns:vt="http://schemas.openxmlformats.org/officeDocument/2006/docPropsVTypes">
  <Template>Theme1</Template>
  <TotalTime>207</TotalTime>
  <Words>2219</Words>
  <Application>Microsoft Office PowerPoint</Application>
  <PresentationFormat>Widescreen</PresentationFormat>
  <Paragraphs>195</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Calibri</vt:lpstr>
      <vt:lpstr>Calibri Light</vt:lpstr>
      <vt:lpstr>Theme1</vt:lpstr>
      <vt:lpstr>Water Management</vt:lpstr>
      <vt:lpstr>Water Management</vt:lpstr>
      <vt:lpstr>Water Management</vt:lpstr>
      <vt:lpstr>Water Management</vt:lpstr>
      <vt:lpstr>The Watershed</vt:lpstr>
      <vt:lpstr>The Watershed</vt:lpstr>
      <vt:lpstr>The Watershed</vt:lpstr>
      <vt:lpstr>The Watershed</vt:lpstr>
      <vt:lpstr>Riparian Management</vt:lpstr>
      <vt:lpstr>Riparian Management</vt:lpstr>
      <vt:lpstr>Riparian Management</vt:lpstr>
      <vt:lpstr>Riparian Management</vt:lpstr>
      <vt:lpstr>Riparian Management</vt:lpstr>
      <vt:lpstr>Riparian Management</vt:lpstr>
      <vt:lpstr>Livestock Management</vt:lpstr>
      <vt:lpstr>Livestock Management</vt:lpstr>
      <vt:lpstr>Livestock Management</vt:lpstr>
      <vt:lpstr>Livestock Management</vt:lpstr>
      <vt:lpstr>Livestock Management</vt:lpstr>
      <vt:lpstr>Livestock Management</vt:lpstr>
      <vt:lpstr>Livestock Management</vt:lpstr>
      <vt:lpstr>Livestock Management</vt:lpstr>
      <vt:lpstr>Livestock Management</vt:lpstr>
      <vt:lpstr>Storm Water Management</vt:lpstr>
      <vt:lpstr>Storm Water Management</vt:lpstr>
      <vt:lpstr>Storm Water Management</vt:lpstr>
      <vt:lpstr>Ground Water Protection</vt:lpstr>
      <vt:lpstr>Groundwater Protection</vt:lpstr>
      <vt:lpstr>Groundwater Protection</vt:lpstr>
      <vt:lpstr>Soil Erosion Control</vt:lpstr>
      <vt:lpstr>Soil Erosion Control</vt:lpstr>
      <vt:lpstr>Soil Erosion Control</vt:lpstr>
      <vt:lpstr>Soil Erosion Control</vt:lpstr>
      <vt:lpstr>Chemical Handling and Storage</vt:lpstr>
      <vt:lpstr>Chemical Handling and Storage</vt:lpstr>
      <vt:lpstr>Chemical Handling and Storage</vt:lpstr>
      <vt:lpstr>Chemical Handling and Storage</vt:lpstr>
      <vt:lpstr>Chemical Handling and Storage</vt:lpstr>
      <vt:lpstr>Congratulations!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Wendy Sewell</dc:creator>
  <cp:lastModifiedBy>Wendy Sewell</cp:lastModifiedBy>
  <cp:revision>36</cp:revision>
  <dcterms:created xsi:type="dcterms:W3CDTF">2021-08-23T21:51:23Z</dcterms:created>
  <dcterms:modified xsi:type="dcterms:W3CDTF">2021-09-27T22:35:14Z</dcterms:modified>
</cp:coreProperties>
</file>