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377" r:id="rId2"/>
    <p:sldId id="318" r:id="rId3"/>
    <p:sldId id="373" r:id="rId4"/>
    <p:sldId id="352" r:id="rId5"/>
    <p:sldId id="272" r:id="rId6"/>
    <p:sldId id="353" r:id="rId7"/>
    <p:sldId id="357" r:id="rId8"/>
    <p:sldId id="374" r:id="rId9"/>
    <p:sldId id="354" r:id="rId10"/>
    <p:sldId id="355" r:id="rId11"/>
    <p:sldId id="376" r:id="rId12"/>
    <p:sldId id="320" r:id="rId13"/>
    <p:sldId id="375" r:id="rId14"/>
    <p:sldId id="359" r:id="rId15"/>
    <p:sldId id="360" r:id="rId16"/>
    <p:sldId id="363" r:id="rId17"/>
    <p:sldId id="364" r:id="rId18"/>
    <p:sldId id="319" r:id="rId19"/>
    <p:sldId id="356" r:id="rId20"/>
    <p:sldId id="334" r:id="rId21"/>
    <p:sldId id="321" r:id="rId22"/>
    <p:sldId id="322" r:id="rId23"/>
    <p:sldId id="263" r:id="rId24"/>
    <p:sldId id="327" r:id="rId25"/>
    <p:sldId id="328" r:id="rId26"/>
    <p:sldId id="323" r:id="rId27"/>
    <p:sldId id="379" r:id="rId28"/>
    <p:sldId id="378" r:id="rId29"/>
    <p:sldId id="361" r:id="rId30"/>
    <p:sldId id="362" r:id="rId31"/>
    <p:sldId id="324" r:id="rId32"/>
    <p:sldId id="358" r:id="rId33"/>
    <p:sldId id="371" r:id="rId34"/>
    <p:sldId id="372" r:id="rId35"/>
    <p:sldId id="273" r:id="rId36"/>
    <p:sldId id="275" r:id="rId37"/>
    <p:sldId id="274" r:id="rId38"/>
    <p:sldId id="294" r:id="rId39"/>
    <p:sldId id="332" r:id="rId40"/>
    <p:sldId id="295" r:id="rId41"/>
    <p:sldId id="336" r:id="rId42"/>
    <p:sldId id="329" r:id="rId43"/>
    <p:sldId id="350" r:id="rId44"/>
    <p:sldId id="333" r:id="rId45"/>
    <p:sldId id="335" r:id="rId46"/>
    <p:sldId id="351" r:id="rId47"/>
    <p:sldId id="302" r:id="rId48"/>
    <p:sldId id="266" r:id="rId49"/>
    <p:sldId id="345" r:id="rId50"/>
    <p:sldId id="366" r:id="rId51"/>
    <p:sldId id="367" r:id="rId52"/>
    <p:sldId id="267" r:id="rId53"/>
    <p:sldId id="346" r:id="rId54"/>
    <p:sldId id="268" r:id="rId55"/>
    <p:sldId id="325" r:id="rId56"/>
    <p:sldId id="326" r:id="rId57"/>
    <p:sldId id="368" r:id="rId58"/>
    <p:sldId id="342" r:id="rId59"/>
    <p:sldId id="341" r:id="rId60"/>
    <p:sldId id="269" r:id="rId61"/>
    <p:sldId id="369" r:id="rId62"/>
    <p:sldId id="337" r:id="rId63"/>
    <p:sldId id="339" r:id="rId64"/>
    <p:sldId id="338" r:id="rId65"/>
    <p:sldId id="340" r:id="rId66"/>
    <p:sldId id="343" r:id="rId67"/>
    <p:sldId id="349" r:id="rId68"/>
    <p:sldId id="344" r:id="rId69"/>
    <p:sldId id="347" r:id="rId70"/>
    <p:sldId id="370" r:id="rId71"/>
    <p:sldId id="271" r:id="rId72"/>
    <p:sldId id="291" r:id="rId73"/>
    <p:sldId id="292" r:id="rId74"/>
    <p:sldId id="293" r:id="rId75"/>
    <p:sldId id="264" r:id="rId76"/>
    <p:sldId id="277"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09" autoAdjust="0"/>
    <p:restoredTop sz="94574" autoAdjust="0"/>
  </p:normalViewPr>
  <p:slideViewPr>
    <p:cSldViewPr>
      <p:cViewPr>
        <p:scale>
          <a:sx n="56" d="100"/>
          <a:sy n="56" d="100"/>
        </p:scale>
        <p:origin x="-1013" y="43"/>
      </p:cViewPr>
      <p:guideLst>
        <p:guide orient="horz" pos="2160"/>
        <p:guide pos="2880"/>
      </p:guideLst>
    </p:cSldViewPr>
  </p:slideViewPr>
  <p:outlineViewPr>
    <p:cViewPr>
      <p:scale>
        <a:sx n="33" d="100"/>
        <a:sy n="33" d="100"/>
      </p:scale>
      <p:origin x="53" y="45869"/>
    </p:cViewPr>
  </p:outlineViewPr>
  <p:notesTextViewPr>
    <p:cViewPr>
      <p:scale>
        <a:sx n="100" d="100"/>
        <a:sy n="100" d="100"/>
      </p:scale>
      <p:origin x="0" y="0"/>
    </p:cViewPr>
  </p:notesTextViewPr>
  <p:notesViewPr>
    <p:cSldViewPr>
      <p:cViewPr varScale="1">
        <p:scale>
          <a:sx n="27" d="100"/>
          <a:sy n="27" d="100"/>
        </p:scale>
        <p:origin x="-1296" y="-8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F0EC1D-9ADE-41EE-A3EC-88CC0F6930EC}" type="datetimeFigureOut">
              <a:rPr lang="en-CA" smtClean="0"/>
              <a:pPr/>
              <a:t>5/5/2019</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7A6435-26EF-42A9-9AEF-1642C9E67380}" type="slidenum">
              <a:rPr lang="en-CA" smtClean="0"/>
              <a:pPr/>
              <a:t>‹#›</a:t>
            </a:fld>
            <a:endParaRPr lang="en-C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6471314E-2EA0-432C-B8DA-BA03BCB09318}" type="datetimeFigureOut">
              <a:rPr lang="en-CA" smtClean="0"/>
              <a:pPr/>
              <a:t>5/5/2019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EF83C4C-6814-43BE-A60F-7179CBF2DEEE}" type="slidenum">
              <a:rPr lang="en-CA" smtClean="0"/>
              <a:pPr/>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6471314E-2EA0-432C-B8DA-BA03BCB09318}" type="datetimeFigureOut">
              <a:rPr lang="en-CA" smtClean="0"/>
              <a:pPr/>
              <a:t>5/5/2019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EF83C4C-6814-43BE-A60F-7179CBF2DEEE}"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6471314E-2EA0-432C-B8DA-BA03BCB09318}" type="datetimeFigureOut">
              <a:rPr lang="en-CA" smtClean="0"/>
              <a:pPr/>
              <a:t>5/5/2019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EF83C4C-6814-43BE-A60F-7179CBF2DEEE}" type="slidenum">
              <a:rPr lang="en-CA" smtClean="0"/>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6471314E-2EA0-432C-B8DA-BA03BCB09318}" type="datetimeFigureOut">
              <a:rPr lang="en-CA" smtClean="0"/>
              <a:pPr/>
              <a:t>5/5/2019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EF83C4C-6814-43BE-A60F-7179CBF2DEEE}" type="slidenum">
              <a:rPr lang="en-CA" smtClean="0"/>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71314E-2EA0-432C-B8DA-BA03BCB09318}" type="datetimeFigureOut">
              <a:rPr lang="en-CA" smtClean="0"/>
              <a:pPr/>
              <a:t>5/5/2019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EF83C4C-6814-43BE-A60F-7179CBF2DEEE}" type="slidenum">
              <a:rPr lang="en-CA" smtClean="0"/>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6471314E-2EA0-432C-B8DA-BA03BCB09318}" type="datetimeFigureOut">
              <a:rPr lang="en-CA" smtClean="0"/>
              <a:pPr/>
              <a:t>5/5/2019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EF83C4C-6814-43BE-A60F-7179CBF2DEEE}" type="slidenum">
              <a:rPr lang="en-CA" smtClean="0"/>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6471314E-2EA0-432C-B8DA-BA03BCB09318}" type="datetimeFigureOut">
              <a:rPr lang="en-CA" smtClean="0"/>
              <a:pPr/>
              <a:t>5/5/2019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FEF83C4C-6814-43BE-A60F-7179CBF2DEEE}" type="slidenum">
              <a:rPr lang="en-CA" smtClean="0"/>
              <a:pPr/>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6471314E-2EA0-432C-B8DA-BA03BCB09318}" type="datetimeFigureOut">
              <a:rPr lang="en-CA" smtClean="0"/>
              <a:pPr/>
              <a:t>5/5/2019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FEF83C4C-6814-43BE-A60F-7179CBF2DEEE}" type="slidenum">
              <a:rPr lang="en-CA" smtClean="0"/>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1314E-2EA0-432C-B8DA-BA03BCB09318}" type="datetimeFigureOut">
              <a:rPr lang="en-CA" smtClean="0"/>
              <a:pPr/>
              <a:t>5/5/2019</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FEF83C4C-6814-43BE-A60F-7179CBF2DEEE}" type="slidenum">
              <a:rPr lang="en-CA" smtClean="0"/>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71314E-2EA0-432C-B8DA-BA03BCB09318}" type="datetimeFigureOut">
              <a:rPr lang="en-CA" smtClean="0"/>
              <a:pPr/>
              <a:t>5/5/2019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EF83C4C-6814-43BE-A60F-7179CBF2DEEE}" type="slidenum">
              <a:rPr lang="en-CA" smtClean="0"/>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71314E-2EA0-432C-B8DA-BA03BCB09318}" type="datetimeFigureOut">
              <a:rPr lang="en-CA" smtClean="0"/>
              <a:pPr/>
              <a:t>5/5/2019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EF83C4C-6814-43BE-A60F-7179CBF2DEEE}" type="slidenum">
              <a:rPr lang="en-CA" smtClean="0"/>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71314E-2EA0-432C-B8DA-BA03BCB09318}" type="datetimeFigureOut">
              <a:rPr lang="en-CA" smtClean="0"/>
              <a:pPr/>
              <a:t>5/5/2019</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F83C4C-6814-43BE-A60F-7179CBF2DEEE}" type="slidenum">
              <a:rPr lang="en-CA" smtClean="0"/>
              <a:pPr/>
              <a:t>‹#›</a:t>
            </a:fld>
            <a:endParaRPr lang="en-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4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n.OTTERFEED\Documents\Mystic Head Shot.jpg"/>
          <p:cNvPicPr>
            <a:picLocks noChangeAspect="1" noChangeArrowheads="1"/>
          </p:cNvPicPr>
          <p:nvPr/>
        </p:nvPicPr>
        <p:blipFill>
          <a:blip r:embed="rId2" cstate="print"/>
          <a:srcRect/>
          <a:stretch>
            <a:fillRect/>
          </a:stretch>
        </p:blipFill>
        <p:spPr bwMode="auto">
          <a:xfrm>
            <a:off x="1464295" y="0"/>
            <a:ext cx="6215409" cy="685800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NRC Micro Nutrients</a:t>
            </a:r>
            <a:endParaRPr lang="en-CA" dirty="0"/>
          </a:p>
        </p:txBody>
      </p:sp>
      <p:pic>
        <p:nvPicPr>
          <p:cNvPr id="2050" name="Picture 2" descr="C:\Users\ken.OTTERFEED\Pictures\Scanned Images\IMG_20190326_0003.jpg"/>
          <p:cNvPicPr>
            <a:picLocks noGrp="1" noChangeAspect="1" noChangeArrowheads="1"/>
          </p:cNvPicPr>
          <p:nvPr>
            <p:ph idx="1"/>
          </p:nvPr>
        </p:nvPicPr>
        <p:blipFill>
          <a:blip r:embed="rId2" cstate="print"/>
          <a:srcRect l="56131" b="34266"/>
          <a:stretch>
            <a:fillRect/>
          </a:stretch>
        </p:blipFill>
        <p:spPr bwMode="auto">
          <a:xfrm rot="16140000">
            <a:off x="1681080" y="537795"/>
            <a:ext cx="4296194" cy="7123692"/>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Picture 2" descr="C:\Users\ken.OTTERFEED\Pictures\hay-sampling.jpg"/>
          <p:cNvPicPr>
            <a:picLocks noGrp="1" noChangeAspect="1" noChangeArrowheads="1"/>
          </p:cNvPicPr>
          <p:nvPr>
            <p:ph idx="1"/>
          </p:nvPr>
        </p:nvPicPr>
        <p:blipFill>
          <a:blip r:embed="rId2" cstate="print"/>
          <a:srcRect/>
          <a:stretch>
            <a:fillRect/>
          </a:stretch>
        </p:blipFill>
        <p:spPr bwMode="auto">
          <a:xfrm>
            <a:off x="1219201" y="1981200"/>
            <a:ext cx="5941550" cy="4319413"/>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639762"/>
          </a:xfrm>
        </p:spPr>
        <p:txBody>
          <a:bodyPr>
            <a:normAutofit fontScale="90000"/>
          </a:bodyPr>
          <a:lstStyle/>
          <a:p>
            <a:r>
              <a:rPr lang="en-CA" dirty="0" smtClean="0"/>
              <a:t>Hay Types </a:t>
            </a:r>
            <a:endParaRPr lang="en-CA" dirty="0"/>
          </a:p>
        </p:txBody>
      </p:sp>
      <p:sp>
        <p:nvSpPr>
          <p:cNvPr id="6" name="Text Placeholder 5"/>
          <p:cNvSpPr>
            <a:spLocks noGrp="1"/>
          </p:cNvSpPr>
          <p:nvPr>
            <p:ph idx="1"/>
          </p:nvPr>
        </p:nvSpPr>
        <p:spPr>
          <a:xfrm>
            <a:off x="457200" y="914400"/>
            <a:ext cx="8229600" cy="5791200"/>
          </a:xfrm>
        </p:spPr>
        <p:txBody>
          <a:bodyPr>
            <a:noAutofit/>
          </a:bodyPr>
          <a:lstStyle/>
          <a:p>
            <a:r>
              <a:rPr lang="en-CA" sz="2400" dirty="0" smtClean="0"/>
              <a:t> Our cool season grasses store energy mainly as fructans in the leaves and stems and roots. Levels of sugars like fructans can vary greatly . There is no practical upper limit </a:t>
            </a:r>
            <a:r>
              <a:rPr lang="en-CA" sz="2400" dirty="0" err="1" smtClean="0"/>
              <a:t>e.g</a:t>
            </a:r>
            <a:r>
              <a:rPr lang="en-CA" sz="2400" dirty="0" smtClean="0"/>
              <a:t> 40-50% NSC  </a:t>
            </a:r>
          </a:p>
          <a:p>
            <a:r>
              <a:rPr lang="en-CA" sz="2400" dirty="0" smtClean="0"/>
              <a:t> Grass hays are modest for calcium. Grass hays are low phos and most trace minerals are lower than requirements  for even maintenance.  Manganese and zinc are very low on glacial till soils . Copper is low in wet acidic “muck” soils. </a:t>
            </a:r>
          </a:p>
          <a:p>
            <a:r>
              <a:rPr lang="en-CA" sz="2400" dirty="0" smtClean="0"/>
              <a:t> Selenium in certain areas  is a special case.  Usually low (&lt;0.1ppm) re alkali disease- especially grey wooded soils but some pockets of  higher levels in the interior. Low rain fall tends to keep it in the upper soils layers . More subject to soil moisture and organic matter of soils.</a:t>
            </a:r>
          </a:p>
          <a:p>
            <a:pPr>
              <a:buNone/>
            </a:pPr>
            <a:r>
              <a:rPr lang="en-CA" sz="2400" dirty="0" smtClean="0"/>
              <a:t>	Because of low rainfall from the sea in Nelson,  iodine is also a concern. Rain shadow </a:t>
            </a:r>
            <a:r>
              <a:rPr lang="en-CA" sz="2400" dirty="0" err="1" smtClean="0"/>
              <a:t>efects</a:t>
            </a:r>
            <a:r>
              <a:rPr lang="en-CA" sz="2400" dirty="0" smtClean="0"/>
              <a:t>  in hays from interior.</a:t>
            </a:r>
          </a:p>
          <a:p>
            <a:endParaRPr lang="en-CA" sz="2400" dirty="0" smtClean="0"/>
          </a:p>
          <a:p>
            <a:r>
              <a:rPr lang="en-CA" sz="2400" dirty="0" smtClean="0"/>
              <a:t>High rainfall removes calcium and phos in fact creating a reverse ratio where calcium may be lower than phos.</a:t>
            </a:r>
          </a:p>
          <a:p>
            <a:endParaRPr lang="en-CA" sz="2400" dirty="0" smtClean="0"/>
          </a:p>
          <a:p>
            <a:r>
              <a:rPr lang="en-CA" sz="2400" dirty="0" smtClean="0"/>
              <a:t>We assume most trace minerals are low in local hays and pastures. Dairy manure will move values up. Potassium may be very high with manure re HYPP.   Iron can be very high  in forages grown here or imported.</a:t>
            </a:r>
          </a:p>
          <a:p>
            <a:endParaRPr lang="en-CA" sz="2400" dirty="0" smtClean="0"/>
          </a:p>
          <a:p>
            <a:r>
              <a:rPr lang="en-CA" sz="2400" dirty="0" smtClean="0"/>
              <a:t>Energy may be low to quite high.</a:t>
            </a:r>
          </a:p>
          <a:p>
            <a:endParaRPr lang="en-CA" sz="2400" dirty="0" smtClean="0"/>
          </a:p>
          <a:p>
            <a:r>
              <a:rPr lang="en-CA" sz="2400" dirty="0" smtClean="0"/>
              <a:t>AND MOST VITAMINS ARE LOW in hays. Do not rely on hays  for vitamins and omega three fatty acids .</a:t>
            </a:r>
          </a:p>
          <a:p>
            <a:r>
              <a:rPr lang="en-CA" sz="2400" dirty="0" smtClean="0"/>
              <a:t>EG -EMND.</a:t>
            </a:r>
          </a:p>
          <a:p>
            <a:endParaRPr lang="en-CA" sz="1400"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00600" y="273050"/>
            <a:ext cx="3962400" cy="1162050"/>
          </a:xfrm>
        </p:spPr>
        <p:txBody>
          <a:bodyPr/>
          <a:lstStyle/>
          <a:p>
            <a:r>
              <a:rPr lang="en-CA" dirty="0" smtClean="0"/>
              <a:t>Legume hays</a:t>
            </a:r>
            <a:endParaRPr lang="en-CA" dirty="0"/>
          </a:p>
        </p:txBody>
      </p:sp>
      <p:sp>
        <p:nvSpPr>
          <p:cNvPr id="6" name="Text Placeholder 5"/>
          <p:cNvSpPr>
            <a:spLocks noGrp="1"/>
          </p:cNvSpPr>
          <p:nvPr>
            <p:ph type="body" sz="half" idx="2"/>
          </p:nvPr>
        </p:nvSpPr>
        <p:spPr>
          <a:xfrm>
            <a:off x="304800" y="381000"/>
            <a:ext cx="4343400" cy="5745163"/>
          </a:xfrm>
        </p:spPr>
        <p:txBody>
          <a:bodyPr>
            <a:normAutofit fontScale="92500" lnSpcReduction="20000"/>
          </a:bodyPr>
          <a:lstStyle/>
          <a:p>
            <a:r>
              <a:rPr lang="en-CA" sz="2400" dirty="0" smtClean="0"/>
              <a:t>Alfalfa stores it energy as starch. There is an upper limit to NSC , often lower than cool season grasses for NSC.</a:t>
            </a:r>
          </a:p>
          <a:p>
            <a:endParaRPr lang="en-CA" sz="2400" dirty="0" smtClean="0"/>
          </a:p>
          <a:p>
            <a:r>
              <a:rPr lang="en-CA" sz="2400" dirty="0" smtClean="0"/>
              <a:t>High protein</a:t>
            </a:r>
          </a:p>
          <a:p>
            <a:r>
              <a:rPr lang="en-CA" sz="2400" dirty="0" smtClean="0"/>
              <a:t>High calcium </a:t>
            </a:r>
          </a:p>
          <a:p>
            <a:endParaRPr lang="en-CA" sz="2400" dirty="0" smtClean="0"/>
          </a:p>
          <a:p>
            <a:r>
              <a:rPr lang="en-CA" sz="2400" dirty="0" smtClean="0"/>
              <a:t>Ideal for ageing or growing horses, lactating mares , hard working horses. I do not train endurance horses on alfalfa but use some during the race.</a:t>
            </a:r>
          </a:p>
          <a:p>
            <a:endParaRPr lang="en-CA" sz="2400" dirty="0" smtClean="0"/>
          </a:p>
          <a:p>
            <a:r>
              <a:rPr lang="en-CA" sz="2400" dirty="0" smtClean="0"/>
              <a:t>Consumed at higher levels than grass hays.</a:t>
            </a:r>
          </a:p>
          <a:p>
            <a:endParaRPr lang="en-CA" sz="2400" dirty="0" smtClean="0"/>
          </a:p>
          <a:p>
            <a:r>
              <a:rPr lang="en-CA" sz="2400" dirty="0" smtClean="0"/>
              <a:t>A natural buffer</a:t>
            </a:r>
            <a:endParaRPr lang="en-CA" sz="2400" dirty="0"/>
          </a:p>
        </p:txBody>
      </p:sp>
      <p:pic>
        <p:nvPicPr>
          <p:cNvPr id="1026" name="Picture 2" descr="C:\Users\ken.OTTERFEED\Pictures\alfalfa plant.jpg"/>
          <p:cNvPicPr>
            <a:picLocks noGrp="1" noChangeAspect="1" noChangeArrowheads="1"/>
          </p:cNvPicPr>
          <p:nvPr>
            <p:ph idx="1"/>
          </p:nvPr>
        </p:nvPicPr>
        <p:blipFill>
          <a:blip r:embed="rId2" cstate="print"/>
          <a:srcRect/>
          <a:stretch>
            <a:fillRect/>
          </a:stretch>
        </p:blipFill>
        <p:spPr bwMode="auto">
          <a:xfrm>
            <a:off x="4749800" y="2743200"/>
            <a:ext cx="3937000" cy="295275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CA" dirty="0" smtClean="0"/>
              <a:t>Sampling Forage-use a hay probe</a:t>
            </a:r>
            <a:endParaRPr lang="en-CA" dirty="0"/>
          </a:p>
        </p:txBody>
      </p:sp>
      <p:pic>
        <p:nvPicPr>
          <p:cNvPr id="1026" name="Picture 2" descr="C:\Users\ken.OTTERFEED\Pictures\forage probes.jpg"/>
          <p:cNvPicPr>
            <a:picLocks noGrp="1" noChangeAspect="1" noChangeArrowheads="1"/>
          </p:cNvPicPr>
          <p:nvPr>
            <p:ph idx="1"/>
          </p:nvPr>
        </p:nvPicPr>
        <p:blipFill>
          <a:blip r:embed="rId2" cstate="print"/>
          <a:srcRect/>
          <a:stretch>
            <a:fillRect/>
          </a:stretch>
        </p:blipFill>
        <p:spPr bwMode="auto">
          <a:xfrm>
            <a:off x="1397000" y="2917031"/>
            <a:ext cx="6350000" cy="18923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Sampling Hays</a:t>
            </a:r>
            <a:endParaRPr lang="en-CA" dirty="0"/>
          </a:p>
        </p:txBody>
      </p:sp>
      <p:sp>
        <p:nvSpPr>
          <p:cNvPr id="3" name="Content Placeholder 2"/>
          <p:cNvSpPr>
            <a:spLocks noGrp="1"/>
          </p:cNvSpPr>
          <p:nvPr>
            <p:ph idx="1"/>
          </p:nvPr>
        </p:nvSpPr>
        <p:spPr/>
        <p:txBody>
          <a:bodyPr/>
          <a:lstStyle/>
          <a:p>
            <a:r>
              <a:rPr lang="en-CA" dirty="0" smtClean="0"/>
              <a:t>Do not use a grab sample</a:t>
            </a:r>
          </a:p>
          <a:p>
            <a:r>
              <a:rPr lang="en-CA" dirty="0" smtClean="0"/>
              <a:t>Sample a minimum of 10 bales from small lots randomly chosen.</a:t>
            </a:r>
          </a:p>
          <a:p>
            <a:r>
              <a:rPr lang="en-CA" dirty="0" smtClean="0"/>
              <a:t>Insert the probe 12-18 inches straight in from the end of the bale.</a:t>
            </a:r>
          </a:p>
          <a:p>
            <a:r>
              <a:rPr lang="en-CA" dirty="0" smtClean="0"/>
              <a:t>Seal immediately in a zip lock bag and send it to the lab. Freeze if possible.</a:t>
            </a:r>
          </a:p>
          <a:p>
            <a:endParaRPr lang="en-CA"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1026" name="Picture 2" descr="C:\Users\ken.OTTERFEED\Pictures\Les and Mystic at Williams Beach.jpg"/>
          <p:cNvPicPr>
            <a:picLocks noGrp="1" noChangeAspect="1" noChangeArrowheads="1"/>
          </p:cNvPicPr>
          <p:nvPr>
            <p:ph idx="1"/>
          </p:nvPr>
        </p:nvPicPr>
        <p:blipFill>
          <a:blip r:embed="rId2" cstate="print"/>
          <a:srcRect/>
          <a:stretch>
            <a:fillRect/>
          </a:stretch>
        </p:blipFill>
        <p:spPr bwMode="auto">
          <a:xfrm>
            <a:off x="1560584" y="1600200"/>
            <a:ext cx="6022831" cy="4525963"/>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Lack of fiber-the unique stomach</a:t>
            </a:r>
            <a:endParaRPr lang="en-CA" dirty="0"/>
          </a:p>
        </p:txBody>
      </p:sp>
      <p:pic>
        <p:nvPicPr>
          <p:cNvPr id="2050" name="Picture 2" descr="C:\Users\ken.OTTERFEED\Pictures\eating the fence.jpg"/>
          <p:cNvPicPr>
            <a:picLocks noGrp="1" noChangeAspect="1" noChangeArrowheads="1"/>
          </p:cNvPicPr>
          <p:nvPr>
            <p:ph idx="1"/>
          </p:nvPr>
        </p:nvPicPr>
        <p:blipFill>
          <a:blip r:embed="rId2" cstate="print"/>
          <a:srcRect/>
          <a:stretch>
            <a:fillRect/>
          </a:stretch>
        </p:blipFill>
        <p:spPr bwMode="auto">
          <a:xfrm>
            <a:off x="1308087" y="1600200"/>
            <a:ext cx="6923940" cy="4800599"/>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n.OTTERFEED\Documents\EQUIEBALANCEDIETS\cornell hay 5.jpg"/>
          <p:cNvPicPr>
            <a:picLocks noGrp="1" noChangeAspect="1" noChangeArrowheads="1"/>
          </p:cNvPicPr>
          <p:nvPr>
            <p:ph idx="4294967295"/>
          </p:nvPr>
        </p:nvPicPr>
        <p:blipFill>
          <a:blip r:embed="rId2" cstate="print"/>
          <a:srcRect l="17310" t="7207" r="6667" b="17915"/>
          <a:stretch>
            <a:fillRect/>
          </a:stretch>
        </p:blipFill>
        <p:spPr bwMode="auto">
          <a:xfrm>
            <a:off x="2743200" y="-104572"/>
            <a:ext cx="5181600" cy="6603798"/>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CA" dirty="0" smtClean="0"/>
              <a:t>NRC</a:t>
            </a:r>
            <a:endParaRPr lang="en-CA" dirty="0"/>
          </a:p>
        </p:txBody>
      </p:sp>
      <p:sp>
        <p:nvSpPr>
          <p:cNvPr id="3" name="Content Placeholder 2"/>
          <p:cNvSpPr>
            <a:spLocks noGrp="1"/>
          </p:cNvSpPr>
          <p:nvPr>
            <p:ph idx="1"/>
          </p:nvPr>
        </p:nvSpPr>
        <p:spPr>
          <a:xfrm>
            <a:off x="457200" y="990600"/>
            <a:ext cx="8229600" cy="5135563"/>
          </a:xfrm>
        </p:spPr>
        <p:txBody>
          <a:bodyPr>
            <a:normAutofit fontScale="77500" lnSpcReduction="20000"/>
          </a:bodyPr>
          <a:lstStyle/>
          <a:p>
            <a:r>
              <a:rPr lang="en-CA" dirty="0" smtClean="0"/>
              <a:t>Horses need set amounts of nutrients per day.</a:t>
            </a:r>
          </a:p>
          <a:p>
            <a:r>
              <a:rPr lang="en-CA" dirty="0" smtClean="0"/>
              <a:t>The NRC assumes horses will eat 2.5% of body weight for heavy and very heavy exercise , lactating mares and growing horses .</a:t>
            </a:r>
          </a:p>
          <a:p>
            <a:r>
              <a:rPr lang="en-CA" dirty="0" smtClean="0"/>
              <a:t>And 2% of BW for all other classes on dry matter basis.</a:t>
            </a:r>
          </a:p>
          <a:p>
            <a:r>
              <a:rPr lang="en-CA" dirty="0" smtClean="0"/>
              <a:t>Minimum maintenance is for horses with a sedentary lifestyle, due to either confinement or to a docile temperament .</a:t>
            </a:r>
          </a:p>
          <a:p>
            <a:r>
              <a:rPr lang="en-CA" dirty="0" smtClean="0"/>
              <a:t>Average maintenance applies to adult horses with alert temperaments and moderate voluntary activity.</a:t>
            </a:r>
          </a:p>
          <a:p>
            <a:r>
              <a:rPr lang="en-CA" dirty="0" smtClean="0"/>
              <a:t>Elevated maintenance applies to adult horses with nervous temperaments or high levels of voluntary activity.</a:t>
            </a:r>
          </a:p>
          <a:p>
            <a:r>
              <a:rPr lang="en-CA" dirty="0" smtClean="0"/>
              <a:t>If energy must be decreased to reduce excess body condition , other nutrients still need to be maintained for the function or work. </a:t>
            </a:r>
            <a:endParaRPr lang="en-CA"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CA" dirty="0" smtClean="0"/>
              <a:t>Forage and Hay Analysis</a:t>
            </a:r>
            <a:endParaRPr lang="en-CA" dirty="0"/>
          </a:p>
        </p:txBody>
      </p:sp>
      <p:sp>
        <p:nvSpPr>
          <p:cNvPr id="4" name="Text Placeholder 3"/>
          <p:cNvSpPr>
            <a:spLocks noGrp="1"/>
          </p:cNvSpPr>
          <p:nvPr>
            <p:ph idx="1"/>
          </p:nvPr>
        </p:nvSpPr>
        <p:spPr>
          <a:xfrm>
            <a:off x="457200" y="685800"/>
            <a:ext cx="8229600" cy="5867400"/>
          </a:xfrm>
        </p:spPr>
        <p:txBody>
          <a:bodyPr>
            <a:normAutofit fontScale="85000" lnSpcReduction="20000"/>
          </a:bodyPr>
          <a:lstStyle/>
          <a:p>
            <a:r>
              <a:rPr lang="en-CA" sz="2400" dirty="0" smtClean="0"/>
              <a:t> Maximize forage intakes at all times. </a:t>
            </a:r>
          </a:p>
          <a:p>
            <a:endParaRPr lang="en-CA" sz="2400" dirty="0" smtClean="0"/>
          </a:p>
          <a:p>
            <a:r>
              <a:rPr lang="en-CA" sz="2400" dirty="0" smtClean="0"/>
              <a:t>The digestive tract is designed for many small meals of forage high in fiber. The fiber is fermented in the hind gut providing energy for the horse in a safe, consistent, steady manner.</a:t>
            </a:r>
          </a:p>
          <a:p>
            <a:endParaRPr lang="en-CA" sz="2400" dirty="0" smtClean="0"/>
          </a:p>
          <a:p>
            <a:r>
              <a:rPr lang="en-CA" sz="2400" dirty="0" smtClean="0"/>
              <a:t>Horses evolved to graze as much as 16-17 hours a day, walking 10-12 miles (or more) a day</a:t>
            </a:r>
          </a:p>
          <a:p>
            <a:endParaRPr lang="en-CA" sz="2400" dirty="0" smtClean="0"/>
          </a:p>
          <a:p>
            <a:r>
              <a:rPr lang="en-CA" sz="2400" dirty="0" smtClean="0"/>
              <a:t>Forage can provide all the energy and most of the other nutrients .</a:t>
            </a:r>
          </a:p>
          <a:p>
            <a:endParaRPr lang="en-CA" sz="2400" dirty="0" smtClean="0"/>
          </a:p>
          <a:p>
            <a:r>
              <a:rPr lang="en-CA" sz="2400" dirty="0" smtClean="0"/>
              <a:t>Forage ensures  water is held properly for nutrition and gut digestive function  and health . </a:t>
            </a:r>
          </a:p>
          <a:p>
            <a:endParaRPr lang="en-CA" sz="2400" dirty="0" smtClean="0"/>
          </a:p>
          <a:p>
            <a:pPr>
              <a:buNone/>
            </a:pPr>
            <a:r>
              <a:rPr lang="en-CA" sz="2400" dirty="0" smtClean="0"/>
              <a:t>      Horses eat 2-2.5%  of Body Weight as hay or average pasture.</a:t>
            </a:r>
          </a:p>
          <a:p>
            <a:pPr>
              <a:buNone/>
            </a:pPr>
            <a:r>
              <a:rPr lang="en-CA" sz="2400" dirty="0" smtClean="0"/>
              <a:t>. </a:t>
            </a:r>
          </a:p>
          <a:p>
            <a:pPr>
              <a:buNone/>
            </a:pPr>
            <a:r>
              <a:rPr lang="en-CA" sz="2400" dirty="0" smtClean="0"/>
              <a:t>	Pasture intakes can vary greatly use caution with spring or fall grasses. Horses can eat 3-3.5% of body weight as lush spring grass and ponies can eat 5.0% of body weight.</a:t>
            </a:r>
          </a:p>
          <a:p>
            <a:pPr>
              <a:buNone/>
            </a:pPr>
            <a:endParaRPr lang="en-CA" sz="2400" dirty="0" smtClean="0"/>
          </a:p>
          <a:p>
            <a:pPr>
              <a:buNone/>
            </a:pPr>
            <a:endParaRPr lang="en-CA" sz="2400" dirty="0" smtClean="0"/>
          </a:p>
          <a:p>
            <a:pPr>
              <a:buNone/>
            </a:pPr>
            <a:endParaRPr lang="en-CA"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en.OTTERFEED\Pictures\Scanned Images\IMG_20190326_0004.jpg"/>
          <p:cNvPicPr>
            <a:picLocks noGrp="1" noChangeAspect="1" noChangeArrowheads="1"/>
          </p:cNvPicPr>
          <p:nvPr>
            <p:ph idx="4294967295"/>
          </p:nvPr>
        </p:nvPicPr>
        <p:blipFill>
          <a:blip r:embed="rId2" cstate="print"/>
          <a:srcRect t="3030" b="20420"/>
          <a:stretch>
            <a:fillRect/>
          </a:stretch>
        </p:blipFill>
        <p:spPr bwMode="auto">
          <a:xfrm>
            <a:off x="1366911" y="0"/>
            <a:ext cx="6405489" cy="6308436"/>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0" y="273050"/>
            <a:ext cx="3429000" cy="412750"/>
          </a:xfrm>
        </p:spPr>
        <p:txBody>
          <a:bodyPr/>
          <a:lstStyle/>
          <a:p>
            <a:r>
              <a:rPr lang="en-CA" dirty="0" smtClean="0"/>
              <a:t>Interpreting analytical results</a:t>
            </a:r>
            <a:endParaRPr lang="en-CA" dirty="0"/>
          </a:p>
        </p:txBody>
      </p:sp>
      <p:sp>
        <p:nvSpPr>
          <p:cNvPr id="4" name="Text Placeholder 3"/>
          <p:cNvSpPr>
            <a:spLocks noGrp="1"/>
          </p:cNvSpPr>
          <p:nvPr>
            <p:ph type="body" sz="half" idx="2"/>
          </p:nvPr>
        </p:nvSpPr>
        <p:spPr>
          <a:xfrm>
            <a:off x="0" y="0"/>
            <a:ext cx="5181600" cy="6858000"/>
          </a:xfrm>
        </p:spPr>
        <p:txBody>
          <a:bodyPr>
            <a:normAutofit fontScale="92500" lnSpcReduction="10000"/>
          </a:bodyPr>
          <a:lstStyle/>
          <a:p>
            <a:r>
              <a:rPr lang="en-CA" sz="2100" dirty="0" smtClean="0"/>
              <a:t>The first number is DM/moisture.</a:t>
            </a:r>
          </a:p>
          <a:p>
            <a:endParaRPr lang="en-CA" sz="2100" dirty="0" smtClean="0"/>
          </a:p>
          <a:p>
            <a:r>
              <a:rPr lang="en-CA" sz="2100" dirty="0" smtClean="0"/>
              <a:t>Purchase hay at less than 15% moisture.</a:t>
            </a:r>
          </a:p>
          <a:p>
            <a:r>
              <a:rPr lang="en-CA" sz="2100" dirty="0" smtClean="0"/>
              <a:t> Hays tend to increase in moisture with storage on the west coast. Hay under 10% moisture may be dry and dusty causing choke or COPD</a:t>
            </a:r>
          </a:p>
          <a:p>
            <a:endParaRPr lang="en-CA" sz="2100" dirty="0" smtClean="0"/>
          </a:p>
          <a:p>
            <a:r>
              <a:rPr lang="en-CA" sz="2100" dirty="0" smtClean="0"/>
              <a:t>If border line high in moisture,  Stack on pallets no higher than 4-5 bales high. Use space between stacks for air circulation. Tarp .</a:t>
            </a:r>
          </a:p>
          <a:p>
            <a:endParaRPr lang="en-CA" sz="2100" dirty="0" smtClean="0"/>
          </a:p>
          <a:p>
            <a:r>
              <a:rPr lang="en-CA" sz="2100" dirty="0" smtClean="0"/>
              <a:t>Hay over 15% moisture can mold and 17% moisture hay has a high chance of molding and 25% may be a fire hazard. I have seen hay testing 13.8% moisture in the fall eventually start to smoke in the spring. </a:t>
            </a:r>
          </a:p>
          <a:p>
            <a:endParaRPr lang="en-CA" sz="2100" dirty="0" smtClean="0"/>
          </a:p>
          <a:p>
            <a:r>
              <a:rPr lang="en-CA" sz="2100" dirty="0" smtClean="0"/>
              <a:t>The mouse story </a:t>
            </a:r>
            <a:r>
              <a:rPr lang="en-CA" sz="2100" dirty="0" err="1" smtClean="0"/>
              <a:t>C.Botulinum</a:t>
            </a:r>
            <a:endParaRPr lang="en-CA" sz="2100" dirty="0" smtClean="0"/>
          </a:p>
          <a:p>
            <a:r>
              <a:rPr lang="en-CA" sz="2100" dirty="0" smtClean="0"/>
              <a:t>And </a:t>
            </a:r>
            <a:r>
              <a:rPr lang="en-CA" sz="2100" dirty="0" err="1" smtClean="0"/>
              <a:t>listeria</a:t>
            </a:r>
            <a:endParaRPr lang="en-CA" sz="2100" dirty="0" smtClean="0"/>
          </a:p>
          <a:p>
            <a:endParaRPr lang="en-CA" sz="2100" dirty="0" smtClean="0"/>
          </a:p>
          <a:p>
            <a:r>
              <a:rPr lang="en-CA" sz="2100" dirty="0" smtClean="0"/>
              <a:t>Mold affects nutrient content, contains toxins, and mold spores affect respiratory function.</a:t>
            </a:r>
          </a:p>
          <a:p>
            <a:endParaRPr lang="en-CA" sz="2400" dirty="0"/>
          </a:p>
        </p:txBody>
      </p:sp>
      <p:pic>
        <p:nvPicPr>
          <p:cNvPr id="2050" name="Picture 2" descr="C:\Users\ken.OTTERFEED\Pictures\moldy-roll-bale-of-hay-1280x640.jpg"/>
          <p:cNvPicPr>
            <a:picLocks noGrp="1" noChangeAspect="1" noChangeArrowheads="1"/>
          </p:cNvPicPr>
          <p:nvPr>
            <p:ph idx="1"/>
          </p:nvPr>
        </p:nvPicPr>
        <p:blipFill>
          <a:blip r:embed="rId2" cstate="print"/>
          <a:srcRect l="5181" r="7156"/>
          <a:stretch>
            <a:fillRect/>
          </a:stretch>
        </p:blipFill>
        <p:spPr bwMode="auto">
          <a:xfrm>
            <a:off x="5410198" y="2590800"/>
            <a:ext cx="3733802" cy="2129632"/>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0" y="273050"/>
            <a:ext cx="2819400" cy="1860550"/>
          </a:xfrm>
        </p:spPr>
        <p:txBody>
          <a:bodyPr>
            <a:normAutofit/>
          </a:bodyPr>
          <a:lstStyle/>
          <a:p>
            <a:r>
              <a:rPr lang="en-CA" dirty="0" smtClean="0"/>
              <a:t>Determine digestible energy level of the hay-DE / kg in Mcals per KG</a:t>
            </a:r>
            <a:endParaRPr lang="en-CA" dirty="0"/>
          </a:p>
        </p:txBody>
      </p:sp>
      <p:sp>
        <p:nvSpPr>
          <p:cNvPr id="4" name="Text Placeholder 3"/>
          <p:cNvSpPr>
            <a:spLocks noGrp="1"/>
          </p:cNvSpPr>
          <p:nvPr>
            <p:ph type="body" sz="half" idx="2"/>
          </p:nvPr>
        </p:nvSpPr>
        <p:spPr>
          <a:xfrm>
            <a:off x="0" y="228600"/>
            <a:ext cx="5943600" cy="6096000"/>
          </a:xfrm>
        </p:spPr>
        <p:txBody>
          <a:bodyPr>
            <a:normAutofit fontScale="92500"/>
          </a:bodyPr>
          <a:lstStyle/>
          <a:p>
            <a:r>
              <a:rPr lang="en-CA" sz="2400" dirty="0" smtClean="0"/>
              <a:t>Do normal hay intakes at the DE indicated for the hay match the horse’s needs? </a:t>
            </a:r>
          </a:p>
          <a:p>
            <a:r>
              <a:rPr lang="en-CA" sz="2400" dirty="0" smtClean="0"/>
              <a:t>Horses have virtually no regulation on energy intakes. They eat to maximize energy intake per bite. Given the opportunity they will over consume energy.  Surveys show 45% or more of horses are obese.</a:t>
            </a:r>
          </a:p>
          <a:p>
            <a:endParaRPr lang="en-CA" sz="2400" dirty="0" smtClean="0"/>
          </a:p>
          <a:p>
            <a:r>
              <a:rPr lang="en-CA" sz="2400" dirty="0" smtClean="0"/>
              <a:t>Calorie level relates to forage maturity which affects levels of fiber and digestibility of the fiber.</a:t>
            </a:r>
          </a:p>
          <a:p>
            <a:r>
              <a:rPr lang="en-CA" sz="2400" dirty="0" smtClean="0"/>
              <a:t>ADF is a good indicator  of energy level </a:t>
            </a:r>
          </a:p>
          <a:p>
            <a:r>
              <a:rPr lang="en-CA" sz="2400" dirty="0" smtClean="0"/>
              <a:t>NDF is a good way to estimate  intake level.</a:t>
            </a:r>
          </a:p>
          <a:p>
            <a:r>
              <a:rPr lang="en-CA" sz="2400" dirty="0" smtClean="0"/>
              <a:t>Fiber digestion  which is controlled by lignin levels.</a:t>
            </a:r>
          </a:p>
          <a:p>
            <a:r>
              <a:rPr lang="en-CA" sz="2400" dirty="0" smtClean="0"/>
              <a:t>Horses eat more hay as cubes</a:t>
            </a:r>
          </a:p>
          <a:p>
            <a:r>
              <a:rPr lang="en-CA" sz="2400" dirty="0" smtClean="0"/>
              <a:t>Horses do not chew coarse hay better.</a:t>
            </a:r>
          </a:p>
          <a:p>
            <a:r>
              <a:rPr lang="en-CA" sz="2400" dirty="0" smtClean="0"/>
              <a:t>The senior horse over 21</a:t>
            </a:r>
          </a:p>
          <a:p>
            <a:endParaRPr lang="en-CA" sz="2400" dirty="0" smtClean="0"/>
          </a:p>
          <a:p>
            <a:endParaRPr lang="en-CA" sz="2400" dirty="0"/>
          </a:p>
        </p:txBody>
      </p:sp>
      <p:pic>
        <p:nvPicPr>
          <p:cNvPr id="3074" name="Picture 2" descr="C:\Users\ken.OTTERFEED\Pictures\orchardgrassinfield.jpg"/>
          <p:cNvPicPr>
            <a:picLocks noGrp="1" noChangeAspect="1" noChangeArrowheads="1"/>
          </p:cNvPicPr>
          <p:nvPr>
            <p:ph idx="1"/>
          </p:nvPr>
        </p:nvPicPr>
        <p:blipFill>
          <a:blip r:embed="rId2" cstate="print"/>
          <a:srcRect/>
          <a:stretch>
            <a:fillRect/>
          </a:stretch>
        </p:blipFill>
        <p:spPr bwMode="auto">
          <a:xfrm>
            <a:off x="6095999" y="3234304"/>
            <a:ext cx="2955875" cy="2252096"/>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00" y="0"/>
            <a:ext cx="3276600" cy="1676400"/>
          </a:xfrm>
        </p:spPr>
        <p:txBody>
          <a:bodyPr/>
          <a:lstStyle/>
          <a:p>
            <a:r>
              <a:rPr lang="en-CA" dirty="0" smtClean="0"/>
              <a:t>Hay Analysis –Protein level vs Quality (amino acid composition)</a:t>
            </a:r>
            <a:endParaRPr lang="en-CA" dirty="0"/>
          </a:p>
        </p:txBody>
      </p:sp>
      <p:sp>
        <p:nvSpPr>
          <p:cNvPr id="4" name="Text Placeholder 3"/>
          <p:cNvSpPr>
            <a:spLocks noGrp="1"/>
          </p:cNvSpPr>
          <p:nvPr>
            <p:ph type="body" sz="half" idx="2"/>
          </p:nvPr>
        </p:nvSpPr>
        <p:spPr>
          <a:xfrm>
            <a:off x="0" y="0"/>
            <a:ext cx="5562600" cy="6858000"/>
          </a:xfrm>
        </p:spPr>
        <p:txBody>
          <a:bodyPr>
            <a:normAutofit/>
          </a:bodyPr>
          <a:lstStyle/>
          <a:p>
            <a:r>
              <a:rPr lang="en-CA" sz="1800" dirty="0" smtClean="0"/>
              <a:t>CP is N x 6.25 =crude protein. </a:t>
            </a:r>
          </a:p>
          <a:p>
            <a:r>
              <a:rPr lang="en-CA" sz="1800" dirty="0" smtClean="0"/>
              <a:t>Grass hays range from 6-14% CP.  If a grass hay is quite high in CP  (18-20%) it may not be ALL true protein. Consider asking for nitrate levels . Nitrates are less harmful to horses than cattle but I suggest </a:t>
            </a:r>
          </a:p>
          <a:p>
            <a:r>
              <a:rPr lang="en-CA" sz="1800" dirty="0" smtClean="0"/>
              <a:t>Max 0.2% nitrates for mature horses .</a:t>
            </a:r>
          </a:p>
          <a:p>
            <a:r>
              <a:rPr lang="en-CA" sz="1800" dirty="0" smtClean="0"/>
              <a:t>Max 0% for broodmares and foals.</a:t>
            </a:r>
          </a:p>
          <a:p>
            <a:endParaRPr lang="en-CA" sz="1800" dirty="0" smtClean="0"/>
          </a:p>
          <a:p>
            <a:r>
              <a:rPr lang="en-CA" sz="1800" dirty="0" smtClean="0"/>
              <a:t>ADICP- (acid detergent insoluble nitrogen crude protein ) is protein bound up with the lignin due to heat damage and less available for digestion. I assume 70-100 % ADICP is not digested. Discount  anything over 30% of the ADICP  and subtract from CP.</a:t>
            </a:r>
          </a:p>
          <a:p>
            <a:endParaRPr lang="en-CA" sz="1800" dirty="0" smtClean="0"/>
          </a:p>
          <a:p>
            <a:r>
              <a:rPr lang="en-CA" sz="1800" dirty="0" smtClean="0"/>
              <a:t>Lysine has </a:t>
            </a:r>
            <a:r>
              <a:rPr lang="en-CA" sz="1800" dirty="0" err="1" smtClean="0"/>
              <a:t>arequirement</a:t>
            </a:r>
            <a:r>
              <a:rPr lang="en-CA" sz="1800" dirty="0" smtClean="0"/>
              <a:t> in the NRC.</a:t>
            </a:r>
          </a:p>
          <a:p>
            <a:r>
              <a:rPr lang="en-CA" sz="1800" dirty="0" smtClean="0"/>
              <a:t> It is one of ten essential amino acids that must be present for protein to work. Muscle, ligaments and tendons require proper lysine. Other essential amino acids have various functions. We  add the amino acids lysine, methionine and threonine based on recent research.   Labs will calculate the lysine in hay or we can give you values.</a:t>
            </a:r>
          </a:p>
          <a:p>
            <a:endParaRPr lang="en-CA" sz="1800" dirty="0" smtClean="0"/>
          </a:p>
          <a:p>
            <a:endParaRPr lang="en-CA" sz="1800" dirty="0" smtClean="0"/>
          </a:p>
          <a:p>
            <a:endParaRPr lang="en-CA" sz="1800" dirty="0" smtClean="0"/>
          </a:p>
          <a:p>
            <a:endParaRPr lang="en-CA" sz="1800" dirty="0" smtClean="0"/>
          </a:p>
          <a:p>
            <a:endParaRPr lang="en-CA" sz="1800" dirty="0" smtClean="0"/>
          </a:p>
        </p:txBody>
      </p:sp>
      <p:pic>
        <p:nvPicPr>
          <p:cNvPr id="2050" name="Picture 2" descr="C:\Users\ken.OTTERFEED\Pictures\hay net.jpg"/>
          <p:cNvPicPr>
            <a:picLocks noGrp="1" noChangeAspect="1" noChangeArrowheads="1"/>
          </p:cNvPicPr>
          <p:nvPr>
            <p:ph idx="1"/>
          </p:nvPr>
        </p:nvPicPr>
        <p:blipFill>
          <a:blip r:embed="rId2" cstate="print"/>
          <a:srcRect/>
          <a:stretch>
            <a:fillRect/>
          </a:stretch>
        </p:blipFill>
        <p:spPr bwMode="auto">
          <a:xfrm>
            <a:off x="5638800" y="2050291"/>
            <a:ext cx="3505200" cy="2957742"/>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273050"/>
            <a:ext cx="4419600" cy="2393950"/>
          </a:xfrm>
        </p:spPr>
        <p:txBody>
          <a:bodyPr>
            <a:normAutofit fontScale="90000"/>
          </a:bodyPr>
          <a:lstStyle/>
          <a:p>
            <a:r>
              <a:rPr lang="en-CA" dirty="0" smtClean="0"/>
              <a:t>Fiber levels-the cell walls / structural tissues in plants formed from cellulose and </a:t>
            </a:r>
            <a:r>
              <a:rPr lang="en-CA" dirty="0" err="1" smtClean="0"/>
              <a:t>hemicellulose</a:t>
            </a:r>
            <a:r>
              <a:rPr lang="en-CA" dirty="0" smtClean="0"/>
              <a:t> and Stiffened with lignin.</a:t>
            </a:r>
            <a:br>
              <a:rPr lang="en-CA" dirty="0" smtClean="0"/>
            </a:br>
            <a:r>
              <a:rPr lang="en-CA" dirty="0" smtClean="0"/>
              <a:t>Fiber is fermented by bacteria in the cecum and large colon. Lignin lowers digestibility. Excess levels  of lignin lower energy, increase risk of colic and ulcers and reduces digestibility.</a:t>
            </a:r>
            <a:endParaRPr lang="en-CA" dirty="0"/>
          </a:p>
        </p:txBody>
      </p:sp>
      <p:sp>
        <p:nvSpPr>
          <p:cNvPr id="4" name="Text Placeholder 3"/>
          <p:cNvSpPr>
            <a:spLocks noGrp="1"/>
          </p:cNvSpPr>
          <p:nvPr>
            <p:ph type="body" sz="half" idx="2"/>
          </p:nvPr>
        </p:nvSpPr>
        <p:spPr>
          <a:xfrm>
            <a:off x="228600" y="152400"/>
            <a:ext cx="3962400" cy="6400800"/>
          </a:xfrm>
        </p:spPr>
        <p:txBody>
          <a:bodyPr>
            <a:normAutofit fontScale="70000" lnSpcReduction="20000"/>
          </a:bodyPr>
          <a:lstStyle/>
          <a:p>
            <a:r>
              <a:rPr lang="en-CA" sz="2600" dirty="0" smtClean="0"/>
              <a:t>Fiber – The horse relies on hind gut bacteria to break it down through fermentation producing VFA’s a prime energy source for horses.  Bacteria cannot digest lignin.  </a:t>
            </a:r>
          </a:p>
          <a:p>
            <a:endParaRPr lang="en-CA" sz="2600" dirty="0" smtClean="0"/>
          </a:p>
          <a:p>
            <a:r>
              <a:rPr lang="en-CA" sz="2600" dirty="0" smtClean="0"/>
              <a:t>ADF =acid detergent fiber=cellulose  plus lignin . As forage matures lignin is added reducing digestibility.</a:t>
            </a:r>
          </a:p>
          <a:p>
            <a:endParaRPr lang="en-CA" sz="2600" dirty="0" smtClean="0"/>
          </a:p>
          <a:p>
            <a:r>
              <a:rPr lang="en-CA" sz="2600" dirty="0" smtClean="0"/>
              <a:t>Values of 30-35% are acceptable for horses. ADF determines energy level. ADF Values over 45% are not digested.  </a:t>
            </a:r>
          </a:p>
          <a:p>
            <a:endParaRPr lang="en-CA" sz="2600" dirty="0" smtClean="0"/>
          </a:p>
          <a:p>
            <a:r>
              <a:rPr lang="en-CA" sz="2600" dirty="0" smtClean="0"/>
              <a:t>NDF=neutral detergent fiber  includes ADF and </a:t>
            </a:r>
            <a:r>
              <a:rPr lang="en-CA" sz="2600" dirty="0" err="1" smtClean="0"/>
              <a:t>hemicellulose</a:t>
            </a:r>
            <a:r>
              <a:rPr lang="en-CA" sz="2600" dirty="0" smtClean="0"/>
              <a:t> plus other components like pectins and soluble carbohydrates that must be  fermented for energy.</a:t>
            </a:r>
          </a:p>
          <a:p>
            <a:endParaRPr lang="en-CA" sz="2600" dirty="0" smtClean="0"/>
          </a:p>
          <a:p>
            <a:r>
              <a:rPr lang="en-CA" sz="2600" dirty="0" smtClean="0"/>
              <a:t>NDF is used to calculate intakes. 40-50% are good. Horses likely will not eat hay over 65% NDF which also indicates impaction colic and digestive issues</a:t>
            </a:r>
            <a:r>
              <a:rPr lang="en-CA" sz="2400" dirty="0" smtClean="0"/>
              <a:t>.</a:t>
            </a:r>
            <a:endParaRPr lang="en-CA" sz="2400" dirty="0"/>
          </a:p>
        </p:txBody>
      </p:sp>
      <p:pic>
        <p:nvPicPr>
          <p:cNvPr id="1026" name="Picture 2" descr="C:\Users\ken.OTTERFEED\Pictures\cell walls.png"/>
          <p:cNvPicPr>
            <a:picLocks noGrp="1" noChangeAspect="1" noChangeArrowheads="1"/>
          </p:cNvPicPr>
          <p:nvPr>
            <p:ph idx="1"/>
          </p:nvPr>
        </p:nvPicPr>
        <p:blipFill>
          <a:blip r:embed="rId2" cstate="print"/>
          <a:srcRect/>
          <a:stretch>
            <a:fillRect/>
          </a:stretch>
        </p:blipFill>
        <p:spPr bwMode="auto">
          <a:xfrm>
            <a:off x="4419600" y="2743200"/>
            <a:ext cx="4724400" cy="3207552"/>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0" y="273050"/>
            <a:ext cx="3200400" cy="1860550"/>
          </a:xfrm>
        </p:spPr>
        <p:txBody>
          <a:bodyPr>
            <a:normAutofit fontScale="90000"/>
          </a:bodyPr>
          <a:lstStyle/>
          <a:p>
            <a:r>
              <a:rPr lang="en-CA" dirty="0" smtClean="0"/>
              <a:t>Special considerations </a:t>
            </a:r>
            <a:br>
              <a:rPr lang="en-CA" dirty="0" smtClean="0"/>
            </a:br>
            <a:r>
              <a:rPr lang="en-CA" dirty="0" smtClean="0"/>
              <a:t>Seniors</a:t>
            </a:r>
            <a:br>
              <a:rPr lang="en-CA" dirty="0" smtClean="0"/>
            </a:br>
            <a:r>
              <a:rPr lang="en-CA" dirty="0" smtClean="0"/>
              <a:t>minis</a:t>
            </a:r>
            <a:br>
              <a:rPr lang="en-CA" dirty="0" smtClean="0"/>
            </a:br>
            <a:r>
              <a:rPr lang="en-CA" dirty="0" smtClean="0"/>
              <a:t>Colic</a:t>
            </a:r>
            <a:br>
              <a:rPr lang="en-CA" dirty="0" smtClean="0"/>
            </a:br>
            <a:r>
              <a:rPr lang="en-CA" dirty="0" smtClean="0"/>
              <a:t>Consider cubes or hay and pasture stretchers.</a:t>
            </a:r>
            <a:endParaRPr lang="en-CA" dirty="0"/>
          </a:p>
        </p:txBody>
      </p:sp>
      <p:sp>
        <p:nvSpPr>
          <p:cNvPr id="4" name="Text Placeholder 3"/>
          <p:cNvSpPr>
            <a:spLocks noGrp="1"/>
          </p:cNvSpPr>
          <p:nvPr>
            <p:ph type="body" sz="half" idx="2"/>
          </p:nvPr>
        </p:nvSpPr>
        <p:spPr>
          <a:xfrm>
            <a:off x="457200" y="457200"/>
            <a:ext cx="4876800" cy="6019800"/>
          </a:xfrm>
        </p:spPr>
        <p:txBody>
          <a:bodyPr>
            <a:normAutofit/>
          </a:bodyPr>
          <a:lstStyle/>
          <a:p>
            <a:r>
              <a:rPr lang="en-CA" sz="2400" dirty="0" smtClean="0"/>
              <a:t>Alfalfa –</a:t>
            </a:r>
          </a:p>
          <a:p>
            <a:r>
              <a:rPr lang="en-CA" sz="2400" dirty="0" smtClean="0"/>
              <a:t>Stage 			ADF	NDF</a:t>
            </a:r>
          </a:p>
          <a:p>
            <a:r>
              <a:rPr lang="en-CA" sz="2400" dirty="0" smtClean="0"/>
              <a:t>Pre </a:t>
            </a:r>
            <a:r>
              <a:rPr lang="en-CA" sz="2400" dirty="0" err="1" smtClean="0"/>
              <a:t>Bllom</a:t>
            </a:r>
            <a:r>
              <a:rPr lang="en-CA" sz="2400" dirty="0" smtClean="0"/>
              <a:t>		&lt;30	&lt;35%</a:t>
            </a:r>
          </a:p>
          <a:p>
            <a:r>
              <a:rPr lang="en-CA" sz="2400" dirty="0" smtClean="0"/>
              <a:t>Early Bloom		30-35	35-39</a:t>
            </a:r>
          </a:p>
          <a:p>
            <a:r>
              <a:rPr lang="en-CA" sz="2400" dirty="0" smtClean="0"/>
              <a:t>Mid-Bloom		33-41	41-47</a:t>
            </a:r>
          </a:p>
          <a:p>
            <a:r>
              <a:rPr lang="en-CA" sz="2400" dirty="0" smtClean="0"/>
              <a:t>Late Bloom		&gt;41	&gt;48</a:t>
            </a:r>
          </a:p>
          <a:p>
            <a:endParaRPr lang="en-CA" sz="2400" dirty="0" smtClean="0"/>
          </a:p>
          <a:p>
            <a:r>
              <a:rPr lang="en-CA" sz="2400" dirty="0" smtClean="0"/>
              <a:t>Grass </a:t>
            </a:r>
          </a:p>
          <a:p>
            <a:r>
              <a:rPr lang="en-CA" sz="2400" dirty="0" smtClean="0"/>
              <a:t>Stage			ADF	NDF</a:t>
            </a:r>
          </a:p>
          <a:p>
            <a:r>
              <a:rPr lang="en-CA" sz="2400" dirty="0" smtClean="0"/>
              <a:t>Pre Head		&lt;25	&lt;55</a:t>
            </a:r>
          </a:p>
          <a:p>
            <a:r>
              <a:rPr lang="en-CA" sz="2400" dirty="0" smtClean="0"/>
              <a:t>Early Head		30-35	56-61</a:t>
            </a:r>
          </a:p>
          <a:p>
            <a:r>
              <a:rPr lang="en-CA" sz="2400" dirty="0" smtClean="0"/>
              <a:t>Head			36-44	60-65</a:t>
            </a:r>
          </a:p>
          <a:p>
            <a:r>
              <a:rPr lang="en-CA" sz="2400" dirty="0" smtClean="0"/>
              <a:t>Post Head		&gt;45	&gt;65</a:t>
            </a:r>
            <a:endParaRPr lang="en-CA" sz="2400" dirty="0"/>
          </a:p>
        </p:txBody>
      </p:sp>
      <p:pic>
        <p:nvPicPr>
          <p:cNvPr id="2050" name="Picture 2" descr="C:\Users\ken.OTTERFEED\Pictures\fat pony.jpg"/>
          <p:cNvPicPr>
            <a:picLocks noGrp="1" noChangeAspect="1" noChangeArrowheads="1"/>
          </p:cNvPicPr>
          <p:nvPr>
            <p:ph idx="1"/>
          </p:nvPr>
        </p:nvPicPr>
        <p:blipFill>
          <a:blip r:embed="rId2" cstate="print"/>
          <a:srcRect/>
          <a:stretch>
            <a:fillRect/>
          </a:stretch>
        </p:blipFill>
        <p:spPr bwMode="auto">
          <a:xfrm>
            <a:off x="5943600" y="2209800"/>
            <a:ext cx="2590800" cy="1622630"/>
          </a:xfrm>
          <a:prstGeom prst="rect">
            <a:avLst/>
          </a:prstGeom>
          <a:noFill/>
        </p:spPr>
      </p:pic>
      <p:pic>
        <p:nvPicPr>
          <p:cNvPr id="2051" name="Picture 3" descr="C:\Users\ken.OTTERFEED\Pictures\20170703-Ken and Hailey (13).jpg"/>
          <p:cNvPicPr>
            <a:picLocks noChangeAspect="1" noChangeArrowheads="1"/>
          </p:cNvPicPr>
          <p:nvPr/>
        </p:nvPicPr>
        <p:blipFill>
          <a:blip r:embed="rId3" cstate="print"/>
          <a:srcRect/>
          <a:stretch>
            <a:fillRect/>
          </a:stretch>
        </p:blipFill>
        <p:spPr bwMode="auto">
          <a:xfrm>
            <a:off x="5524393" y="4114800"/>
            <a:ext cx="3162264" cy="2108835"/>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a:bodyPr>
          <a:lstStyle/>
          <a:p>
            <a:r>
              <a:rPr lang="en-CA" sz="2400" dirty="0" smtClean="0"/>
              <a:t>Hay Analysis-Carb fractions</a:t>
            </a:r>
            <a:endParaRPr lang="en-CA" sz="2400" dirty="0"/>
          </a:p>
        </p:txBody>
      </p:sp>
      <p:sp>
        <p:nvSpPr>
          <p:cNvPr id="4" name="Text Placeholder 3"/>
          <p:cNvSpPr>
            <a:spLocks noGrp="1"/>
          </p:cNvSpPr>
          <p:nvPr>
            <p:ph idx="1"/>
          </p:nvPr>
        </p:nvSpPr>
        <p:spPr>
          <a:xfrm>
            <a:off x="0" y="609600"/>
            <a:ext cx="8686800" cy="6019800"/>
          </a:xfrm>
        </p:spPr>
        <p:txBody>
          <a:bodyPr>
            <a:normAutofit/>
          </a:bodyPr>
          <a:lstStyle/>
          <a:p>
            <a:r>
              <a:rPr lang="en-CA" sz="1800" b="1" dirty="0" smtClean="0"/>
              <a:t>ESC</a:t>
            </a:r>
            <a:r>
              <a:rPr lang="en-CA" sz="1800" dirty="0" smtClean="0"/>
              <a:t> =all true simple  sugars such as sucrose, glucose and fructose. These are digested in the small intestine and directly affect insulin levels.</a:t>
            </a:r>
          </a:p>
          <a:p>
            <a:endParaRPr lang="en-CA" sz="1800" dirty="0" smtClean="0"/>
          </a:p>
          <a:p>
            <a:r>
              <a:rPr lang="en-CA" sz="1800" b="1" dirty="0" smtClean="0"/>
              <a:t>WSC</a:t>
            </a:r>
            <a:r>
              <a:rPr lang="en-CA" sz="1800" dirty="0" smtClean="0"/>
              <a:t> = water soluble carbohydrates , this includes the fructan fraction and the simple sugars (the ESC). </a:t>
            </a:r>
          </a:p>
          <a:p>
            <a:endParaRPr lang="en-CA" sz="1800" dirty="0" smtClean="0"/>
          </a:p>
          <a:p>
            <a:r>
              <a:rPr lang="en-CA" sz="1800" dirty="0" smtClean="0"/>
              <a:t>An estimate of </a:t>
            </a:r>
            <a:r>
              <a:rPr lang="en-CA" sz="1800" b="1" dirty="0" smtClean="0"/>
              <a:t>fructan levels </a:t>
            </a:r>
            <a:r>
              <a:rPr lang="en-CA" sz="1800" dirty="0" smtClean="0"/>
              <a:t>is WSC-ESC=fructans</a:t>
            </a:r>
          </a:p>
          <a:p>
            <a:endParaRPr lang="en-CA" sz="1800" dirty="0" smtClean="0"/>
          </a:p>
          <a:p>
            <a:r>
              <a:rPr lang="en-CA" sz="1800" dirty="0" smtClean="0"/>
              <a:t>High Fructan levels are an issue because they are fermented in the hind gut producing lactic acid.  Very high levels can cause hind gut acidosis, and leaky gut, possibly leading to inflammation and laminitis.</a:t>
            </a:r>
          </a:p>
          <a:p>
            <a:endParaRPr lang="en-CA" sz="1800" dirty="0" smtClean="0"/>
          </a:p>
          <a:p>
            <a:pPr>
              <a:buNone/>
            </a:pPr>
            <a:r>
              <a:rPr lang="en-CA" sz="1800" dirty="0" smtClean="0"/>
              <a:t>       Starch plus ESC directly affect insulin.   </a:t>
            </a:r>
          </a:p>
          <a:p>
            <a:pPr>
              <a:buNone/>
            </a:pPr>
            <a:endParaRPr lang="en-CA" sz="1800" dirty="0" smtClean="0"/>
          </a:p>
          <a:p>
            <a:pPr>
              <a:buNone/>
            </a:pPr>
            <a:r>
              <a:rPr lang="en-CA" sz="1800" dirty="0" smtClean="0"/>
              <a:t>	 10% DM for PSSM horses , PPID horses or laminitis prone horses or horses with insulin dysfunction</a:t>
            </a:r>
          </a:p>
          <a:p>
            <a:pPr>
              <a:buNone/>
            </a:pPr>
            <a:endParaRPr lang="en-CA" sz="1800" dirty="0" smtClean="0"/>
          </a:p>
          <a:p>
            <a:pPr>
              <a:buNone/>
            </a:pPr>
            <a:r>
              <a:rPr lang="en-CA" sz="1800" dirty="0" smtClean="0"/>
              <a:t>       </a:t>
            </a:r>
            <a:r>
              <a:rPr lang="en-CA" sz="1800" b="1" dirty="0" smtClean="0"/>
              <a:t>NSC</a:t>
            </a:r>
            <a:r>
              <a:rPr lang="en-CA" sz="1800" dirty="0" smtClean="0"/>
              <a:t> =All non structural carbohydrates =non fiber cell contents=WSC + Starch.</a:t>
            </a:r>
          </a:p>
          <a:p>
            <a:endParaRPr lang="en-CA" sz="1800" dirty="0" smtClean="0"/>
          </a:p>
          <a:p>
            <a:endParaRPr lang="en-CA" sz="1800"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a:bodyPr>
          <a:lstStyle/>
          <a:p>
            <a:r>
              <a:rPr lang="en-CA" sz="2400" dirty="0" smtClean="0"/>
              <a:t>Hay Analysis-Carb fractions</a:t>
            </a:r>
            <a:endParaRPr lang="en-CA" sz="2400" dirty="0"/>
          </a:p>
        </p:txBody>
      </p:sp>
      <p:sp>
        <p:nvSpPr>
          <p:cNvPr id="4" name="Text Placeholder 3"/>
          <p:cNvSpPr>
            <a:spLocks noGrp="1"/>
          </p:cNvSpPr>
          <p:nvPr>
            <p:ph idx="1"/>
          </p:nvPr>
        </p:nvSpPr>
        <p:spPr>
          <a:xfrm>
            <a:off x="0" y="609600"/>
            <a:ext cx="9144000" cy="6019800"/>
          </a:xfrm>
        </p:spPr>
        <p:txBody>
          <a:bodyPr>
            <a:normAutofit fontScale="92500" lnSpcReduction="10000"/>
          </a:bodyPr>
          <a:lstStyle/>
          <a:p>
            <a:pPr>
              <a:buNone/>
            </a:pPr>
            <a:endParaRPr lang="en-CA" sz="1800" dirty="0" smtClean="0"/>
          </a:p>
          <a:p>
            <a:pPr>
              <a:buNone/>
            </a:pPr>
            <a:r>
              <a:rPr lang="en-CA" sz="1800" dirty="0" smtClean="0"/>
              <a:t>       </a:t>
            </a:r>
            <a:r>
              <a:rPr lang="en-CA" sz="1800" b="1" dirty="0" smtClean="0"/>
              <a:t>NSC= </a:t>
            </a:r>
            <a:r>
              <a:rPr lang="en-CA" sz="1800" dirty="0" smtClean="0"/>
              <a:t>Keep levels below 10% DM for PSSM horses , PPID horses or laminitis prone horses , horses with active laminitis,  horses with insulin dysfunction and endocrine issues. Horses with less serious endocrine issues may tolerate 12% NSC with insulin monitoring.</a:t>
            </a:r>
          </a:p>
          <a:p>
            <a:pPr>
              <a:buNone/>
            </a:pPr>
            <a:endParaRPr lang="en-CA" sz="1800" dirty="0" smtClean="0"/>
          </a:p>
          <a:p>
            <a:pPr>
              <a:buNone/>
            </a:pPr>
            <a:r>
              <a:rPr lang="en-CA" sz="1800" dirty="0" smtClean="0"/>
              <a:t>	 Some experts  suggest ESC plus starch less than 10% DM for Insulin Dysfunction and fructans do not matter? This has not worked for me. Follow your vet’s advice.</a:t>
            </a:r>
          </a:p>
          <a:p>
            <a:pPr>
              <a:buNone/>
            </a:pPr>
            <a:endParaRPr lang="en-CA" sz="1800" dirty="0" smtClean="0"/>
          </a:p>
          <a:p>
            <a:pPr>
              <a:buNone/>
            </a:pPr>
            <a:r>
              <a:rPr lang="en-CA" sz="1800" dirty="0" smtClean="0"/>
              <a:t>	Grass hays are 7-18% NSC average 12%, but vary greatly with high levels of fructans possible . Grasses concentrate fructans in the leaves and stems, especially the crown  and </a:t>
            </a:r>
            <a:r>
              <a:rPr lang="en-CA" sz="1800" dirty="0" err="1" smtClean="0"/>
              <a:t>rhyzomes</a:t>
            </a:r>
            <a:r>
              <a:rPr lang="en-CA" sz="1800" dirty="0" smtClean="0"/>
              <a:t>. Avoid grazing below 4in.</a:t>
            </a:r>
          </a:p>
          <a:p>
            <a:endParaRPr lang="en-CA" sz="1800" dirty="0" smtClean="0"/>
          </a:p>
          <a:p>
            <a:r>
              <a:rPr lang="en-CA" sz="1800" dirty="0" smtClean="0"/>
              <a:t>Legume hays average about 15% NSC  and do not get overly high in NSC’s They store energy as starch in leaves.</a:t>
            </a:r>
          </a:p>
          <a:p>
            <a:endParaRPr lang="en-CA" sz="1800" dirty="0" smtClean="0"/>
          </a:p>
          <a:p>
            <a:r>
              <a:rPr lang="en-CA" sz="1800" dirty="0" smtClean="0"/>
              <a:t>Oat Hay average  22%. NSC. Note hay/oat stubble can be very high in NSC’s. </a:t>
            </a:r>
          </a:p>
          <a:p>
            <a:endParaRPr lang="en-CA" sz="1800" dirty="0" smtClean="0"/>
          </a:p>
          <a:p>
            <a:r>
              <a:rPr lang="en-CA" sz="1800" dirty="0" smtClean="0"/>
              <a:t>Young plants tend to be higher in NSC  , mid bloom grass is lower in sugars and very mature grass can be very high in fiber and very  low in sugars.</a:t>
            </a:r>
          </a:p>
          <a:p>
            <a:endParaRPr lang="en-CA" sz="1800" dirty="0" smtClean="0"/>
          </a:p>
          <a:p>
            <a:r>
              <a:rPr lang="en-CA" sz="1800" dirty="0" smtClean="0"/>
              <a:t> Very coarse hays will be  unpalatable and may cause impaction colic and gut issues. Very coarse forage can cause diarrhoea, fecal squirts and ulcers. Senior horses are at risk with coarse forages.  </a:t>
            </a:r>
          </a:p>
          <a:p>
            <a:endParaRPr lang="en-CA" sz="1800" dirty="0" smtClean="0"/>
          </a:p>
          <a:p>
            <a:endParaRPr lang="en-CA" sz="1800" dirty="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a:bodyPr>
          <a:lstStyle/>
          <a:p>
            <a:r>
              <a:rPr lang="en-CA" sz="2400" dirty="0" smtClean="0"/>
              <a:t>Hay Analysis-Carb fractions</a:t>
            </a:r>
            <a:endParaRPr lang="en-CA" sz="2400" dirty="0"/>
          </a:p>
        </p:txBody>
      </p:sp>
      <p:sp>
        <p:nvSpPr>
          <p:cNvPr id="4" name="Text Placeholder 3"/>
          <p:cNvSpPr>
            <a:spLocks noGrp="1"/>
          </p:cNvSpPr>
          <p:nvPr>
            <p:ph idx="1"/>
          </p:nvPr>
        </p:nvSpPr>
        <p:spPr>
          <a:xfrm>
            <a:off x="0" y="609600"/>
            <a:ext cx="9144000" cy="6019800"/>
          </a:xfrm>
        </p:spPr>
        <p:txBody>
          <a:bodyPr>
            <a:normAutofit/>
          </a:bodyPr>
          <a:lstStyle/>
          <a:p>
            <a:pPr>
              <a:buNone/>
            </a:pPr>
            <a:r>
              <a:rPr lang="en-CA" sz="1800" dirty="0" smtClean="0"/>
              <a:t>	Starch is usually fairly low in grasses. Grass hays are 7-18% NSC average 12%. Legume hays average about 15% NSC and Oat Hay </a:t>
            </a:r>
            <a:r>
              <a:rPr lang="en-CA" sz="1800" dirty="0" err="1" smtClean="0"/>
              <a:t>avg</a:t>
            </a:r>
            <a:r>
              <a:rPr lang="en-CA" sz="1800" dirty="0" smtClean="0"/>
              <a:t> 22%.</a:t>
            </a:r>
          </a:p>
          <a:p>
            <a:endParaRPr lang="en-CA" sz="1800" dirty="0" smtClean="0"/>
          </a:p>
          <a:p>
            <a:r>
              <a:rPr lang="en-CA" sz="1800" dirty="0" smtClean="0"/>
              <a:t>Young plants tend to be higher in NSC  , mid bloom grass is lower in sugars and very mature grass can be very high in fiber and low in sugars and actually will be </a:t>
            </a:r>
            <a:r>
              <a:rPr lang="en-CA" sz="1800" dirty="0" err="1" smtClean="0"/>
              <a:t>unpalalatable</a:t>
            </a:r>
            <a:r>
              <a:rPr lang="en-CA" sz="1800" dirty="0" smtClean="0"/>
              <a:t> and may cause impaction colic and gut issues.</a:t>
            </a:r>
          </a:p>
          <a:p>
            <a:endParaRPr lang="en-CA" sz="1800" dirty="0" smtClean="0"/>
          </a:p>
          <a:p>
            <a:r>
              <a:rPr lang="en-CA" sz="1800" dirty="0" smtClean="0"/>
              <a:t>Grasses from hay cut in the morning  if night temperatures are above 40F will be lower in NSC while hay cut later on a sunny day may be high in NSC. Weathered hay will be lower in  NSC. Grass stressed from sudden drought, or frost may be higher in NSC</a:t>
            </a:r>
          </a:p>
          <a:p>
            <a:endParaRPr lang="en-CA" sz="1800" dirty="0" smtClean="0"/>
          </a:p>
          <a:p>
            <a:r>
              <a:rPr lang="en-CA" sz="1800" dirty="0" smtClean="0"/>
              <a:t>Grasses can vary from 15% in the AM to 30% in the PM .Some show 40-50% NSC’s DM . Complicated by high pasture intakes . Levels relate to photosynthesis and light intensity.</a:t>
            </a:r>
          </a:p>
          <a:p>
            <a:endParaRPr lang="en-CA" sz="1800" dirty="0" smtClean="0"/>
          </a:p>
          <a:p>
            <a:r>
              <a:rPr lang="en-CA" sz="1800" dirty="0" smtClean="0"/>
              <a:t>Soaking may help lower NSC levels but is variable.</a:t>
            </a:r>
          </a:p>
          <a:p>
            <a:endParaRPr lang="en-CA" sz="1800" dirty="0" smtClean="0"/>
          </a:p>
          <a:p>
            <a:r>
              <a:rPr lang="en-CA" sz="1800" dirty="0" smtClean="0"/>
              <a:t>High NSC hays can be mitigated by dilution with pure soy  hulls or no molasses beet pulp .</a:t>
            </a:r>
          </a:p>
          <a:p>
            <a:endParaRPr lang="en-CA" sz="1800" dirty="0" smtClean="0"/>
          </a:p>
          <a:p>
            <a:r>
              <a:rPr lang="en-CA" sz="1800" dirty="0" smtClean="0"/>
              <a:t>Slow feeders and grazing muzzles may help . Limit feeding is tricky and may not work .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a:bodyPr>
          <a:lstStyle/>
          <a:p>
            <a:r>
              <a:rPr lang="en-CA" sz="2400" dirty="0" smtClean="0"/>
              <a:t>Hay Analysis-Carb fractions</a:t>
            </a:r>
            <a:endParaRPr lang="en-CA" sz="2400" dirty="0"/>
          </a:p>
        </p:txBody>
      </p:sp>
      <p:sp>
        <p:nvSpPr>
          <p:cNvPr id="4" name="Text Placeholder 3"/>
          <p:cNvSpPr>
            <a:spLocks noGrp="1"/>
          </p:cNvSpPr>
          <p:nvPr>
            <p:ph idx="1"/>
          </p:nvPr>
        </p:nvSpPr>
        <p:spPr>
          <a:xfrm>
            <a:off x="457200" y="609600"/>
            <a:ext cx="8229600" cy="6019800"/>
          </a:xfrm>
        </p:spPr>
        <p:txBody>
          <a:bodyPr>
            <a:normAutofit lnSpcReduction="10000"/>
          </a:bodyPr>
          <a:lstStyle/>
          <a:p>
            <a:pPr>
              <a:buNone/>
            </a:pPr>
            <a:r>
              <a:rPr lang="en-CA" sz="1800" dirty="0" smtClean="0"/>
              <a:t>       Keep total NSC below  10% for metabolic or endocrine issues . I have seen laminitis in ponies with ESC and starch less than 10% dry matter on free choice pasture but higher NSC. </a:t>
            </a:r>
          </a:p>
          <a:p>
            <a:endParaRPr lang="en-CA" sz="1800" dirty="0" smtClean="0"/>
          </a:p>
          <a:p>
            <a:r>
              <a:rPr lang="en-CA" sz="1800" dirty="0" smtClean="0"/>
              <a:t>Other experts feel only ESC plus starch need to be below 10% dry matter as these components directly affect insulin and fructans do not matter.  They may suggest 13% NSC is fine for horses with insulin issues if ESC and starch are below 10%. Work with those experts if you feel comfortable with using that approach. I suggest you use dynamic analysis for insulin .</a:t>
            </a:r>
          </a:p>
          <a:p>
            <a:endParaRPr lang="en-CA" sz="1800" dirty="0" smtClean="0"/>
          </a:p>
          <a:p>
            <a:r>
              <a:rPr lang="en-CA" sz="1800" dirty="0" smtClean="0"/>
              <a:t>The fructans may not directly affect insulin initially but will affect the biome at high levels and may have other effects . Watch manure quality and gut issues.</a:t>
            </a:r>
          </a:p>
          <a:p>
            <a:endParaRPr lang="en-CA" sz="1800" dirty="0" smtClean="0"/>
          </a:p>
          <a:p>
            <a:r>
              <a:rPr lang="en-CA" sz="1800" dirty="0" smtClean="0"/>
              <a:t>NSC: 10-15% is low, 15-20% is medium and  15-20%  a safe maximum. NSC over 20% NSC may cause digestive issues for trim horses with no endocrine issues. These are only workable if insulin is kept in line. Horses with obesity , behavior or metabolic issues may need lower NSC levels. Ponies and minis should not be fed very coarse  fiber diets. </a:t>
            </a:r>
          </a:p>
          <a:p>
            <a:endParaRPr lang="en-CA" sz="1800" dirty="0" smtClean="0"/>
          </a:p>
          <a:p>
            <a:r>
              <a:rPr lang="en-CA" sz="1800" dirty="0" smtClean="0"/>
              <a:t>Pasture dry matter intakes or intakes of  rich soft hay   may be very high compounding the problem of high NSC levels. Pasture also allows selection so horses with endocrine issues should not be on pasture.</a:t>
            </a:r>
          </a:p>
          <a:p>
            <a:endParaRPr lang="en-CA" sz="1800" dirty="0" smtClean="0"/>
          </a:p>
          <a:p>
            <a:endParaRPr lang="en-CA" sz="1800" dirty="0" smtClean="0"/>
          </a:p>
          <a:p>
            <a:endParaRPr lang="en-CA" sz="1800" dirty="0" smtClean="0"/>
          </a:p>
          <a:p>
            <a:endParaRPr lang="en-CA" sz="1800" dirty="0" smtClean="0"/>
          </a:p>
          <a:p>
            <a:endParaRPr lang="en-CA" sz="1800"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CA" dirty="0" smtClean="0"/>
              <a:t>Forage and Hay Analysis</a:t>
            </a:r>
            <a:endParaRPr lang="en-CA" dirty="0"/>
          </a:p>
        </p:txBody>
      </p:sp>
      <p:sp>
        <p:nvSpPr>
          <p:cNvPr id="4" name="Text Placeholder 3"/>
          <p:cNvSpPr>
            <a:spLocks noGrp="1"/>
          </p:cNvSpPr>
          <p:nvPr>
            <p:ph idx="1"/>
          </p:nvPr>
        </p:nvSpPr>
        <p:spPr>
          <a:xfrm>
            <a:off x="457200" y="685800"/>
            <a:ext cx="8229600" cy="5867400"/>
          </a:xfrm>
        </p:spPr>
        <p:txBody>
          <a:bodyPr>
            <a:normAutofit lnSpcReduction="10000"/>
          </a:bodyPr>
          <a:lstStyle/>
          <a:p>
            <a:r>
              <a:rPr lang="en-CA" sz="2400" dirty="0" smtClean="0"/>
              <a:t>If more energy is needed use better hay .  If still more energy is needed, concentrates may be used but keep a minimum of 1.5% forage in the diet and use a  maximum of 1.0% concentrates per day. </a:t>
            </a:r>
          </a:p>
          <a:p>
            <a:endParaRPr lang="en-CA" sz="2400" dirty="0" smtClean="0"/>
          </a:p>
          <a:p>
            <a:r>
              <a:rPr lang="en-CA" sz="2400" dirty="0" smtClean="0"/>
              <a:t>Note –horses have no brakes on energy intake.</a:t>
            </a:r>
          </a:p>
          <a:p>
            <a:endParaRPr lang="en-CA" sz="2400" dirty="0" smtClean="0"/>
          </a:p>
          <a:p>
            <a:r>
              <a:rPr lang="en-CA" sz="2400" dirty="0" smtClean="0"/>
              <a:t>Forage analysis will tell you if you are meeting the NRC (National Research Council)  requirements for nutrients.</a:t>
            </a:r>
          </a:p>
          <a:p>
            <a:endParaRPr lang="en-CA" sz="2400" dirty="0" smtClean="0"/>
          </a:p>
          <a:p>
            <a:r>
              <a:rPr lang="en-CA" sz="2400" dirty="0" smtClean="0"/>
              <a:t>Most horses can get all the energy they need for maintenance and light work  from hay and pasture. Forages are low in some nutrients that need to be provided by the owner. These may  include the protein, and usually   phosphorus and trace minerals. Unless you feed green grass essential fatty acids and vitamins are probably deficient.</a:t>
            </a:r>
            <a:endParaRPr lang="en-CA"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n.OTTERFEED\Pictures\cowboy-buckedoff1-242x300.jpg"/>
          <p:cNvPicPr>
            <a:picLocks noChangeAspect="1" noChangeArrowheads="1"/>
          </p:cNvPicPr>
          <p:nvPr/>
        </p:nvPicPr>
        <p:blipFill>
          <a:blip r:embed="rId2" cstate="print"/>
          <a:srcRect/>
          <a:stretch>
            <a:fillRect/>
          </a:stretch>
        </p:blipFill>
        <p:spPr bwMode="auto">
          <a:xfrm>
            <a:off x="2880360" y="1052316"/>
            <a:ext cx="4130040" cy="5119884"/>
          </a:xfrm>
          <a:prstGeom prst="rect">
            <a:avLst/>
          </a:prstGeom>
          <a:noFill/>
        </p:spPr>
      </p:pic>
      <p:sp>
        <p:nvSpPr>
          <p:cNvPr id="7" name="Title 6"/>
          <p:cNvSpPr>
            <a:spLocks noGrp="1"/>
          </p:cNvSpPr>
          <p:nvPr>
            <p:ph type="title"/>
          </p:nvPr>
        </p:nvSpPr>
        <p:spPr>
          <a:xfrm>
            <a:off x="457200" y="274638"/>
            <a:ext cx="8229600" cy="715962"/>
          </a:xfrm>
        </p:spPr>
        <p:txBody>
          <a:bodyPr>
            <a:normAutofit fontScale="90000"/>
          </a:bodyPr>
          <a:lstStyle/>
          <a:p>
            <a:r>
              <a:rPr lang="en-CA" dirty="0" smtClean="0"/>
              <a:t>Too much NSC</a:t>
            </a:r>
            <a:endParaRPr lang="en-CA"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0" y="152400"/>
            <a:ext cx="3048000" cy="2514600"/>
          </a:xfrm>
        </p:spPr>
        <p:txBody>
          <a:bodyPr>
            <a:normAutofit fontScale="90000"/>
          </a:bodyPr>
          <a:lstStyle/>
          <a:p>
            <a:r>
              <a:rPr lang="en-CA" dirty="0" smtClean="0"/>
              <a:t>PAL =50% of all cases , associated with high NSC levels.</a:t>
            </a:r>
            <a:br>
              <a:rPr lang="en-CA" dirty="0" smtClean="0"/>
            </a:br>
            <a:r>
              <a:rPr lang="en-CA" dirty="0" smtClean="0"/>
              <a:t/>
            </a:r>
            <a:br>
              <a:rPr lang="en-CA" dirty="0" smtClean="0"/>
            </a:br>
            <a:r>
              <a:rPr lang="en-CA" dirty="0" smtClean="0"/>
              <a:t>Endocrine related </a:t>
            </a:r>
            <a:br>
              <a:rPr lang="en-CA" dirty="0" smtClean="0"/>
            </a:br>
            <a:r>
              <a:rPr lang="en-CA" dirty="0" smtClean="0"/>
              <a:t>HI central but not the only factor</a:t>
            </a:r>
            <a:br>
              <a:rPr lang="en-CA" dirty="0" smtClean="0"/>
            </a:br>
            <a:r>
              <a:rPr lang="en-CA" dirty="0" smtClean="0"/>
              <a:t>The </a:t>
            </a:r>
            <a:r>
              <a:rPr lang="en-CA" dirty="0" err="1" smtClean="0"/>
              <a:t>enetero</a:t>
            </a:r>
            <a:r>
              <a:rPr lang="en-CA" dirty="0" smtClean="0"/>
              <a:t> insular axis and GLIP-2-new</a:t>
            </a:r>
            <a:endParaRPr lang="en-CA" dirty="0"/>
          </a:p>
        </p:txBody>
      </p:sp>
      <p:sp>
        <p:nvSpPr>
          <p:cNvPr id="4" name="Text Placeholder 3"/>
          <p:cNvSpPr>
            <a:spLocks noGrp="1"/>
          </p:cNvSpPr>
          <p:nvPr>
            <p:ph type="body" sz="half" idx="2"/>
          </p:nvPr>
        </p:nvSpPr>
        <p:spPr>
          <a:xfrm>
            <a:off x="304800" y="228600"/>
            <a:ext cx="5486400" cy="6400800"/>
          </a:xfrm>
        </p:spPr>
        <p:txBody>
          <a:bodyPr>
            <a:normAutofit fontScale="55000" lnSpcReduction="20000"/>
          </a:bodyPr>
          <a:lstStyle/>
          <a:p>
            <a:r>
              <a:rPr lang="en-CA" sz="2900" dirty="0" smtClean="0"/>
              <a:t>Spring pastures can be very high in NSC.</a:t>
            </a:r>
          </a:p>
          <a:p>
            <a:endParaRPr lang="en-CA" sz="2900" dirty="0" smtClean="0"/>
          </a:p>
          <a:p>
            <a:r>
              <a:rPr lang="en-CA" sz="2900" dirty="0" smtClean="0"/>
              <a:t>Recent research using spring pasture showed large numbers of genes are  turned on and off, many of which control inflammation and possibly the MAPK metabolic  pathway. NSC levels were high in the grass. Is it just NSC?</a:t>
            </a:r>
          </a:p>
          <a:p>
            <a:endParaRPr lang="en-CA" sz="2900" dirty="0" smtClean="0"/>
          </a:p>
          <a:p>
            <a:r>
              <a:rPr lang="en-CA" sz="2900" dirty="0" smtClean="0"/>
              <a:t>Feeding over 20% NSC from  “ready grass”  (rye grass) in the following winter to mimic high NSC Pasture </a:t>
            </a:r>
            <a:r>
              <a:rPr lang="en-CA" sz="2900" b="1" dirty="0" smtClean="0"/>
              <a:t>did not result in a match for the genes turned on and off during spring grazing. </a:t>
            </a:r>
          </a:p>
          <a:p>
            <a:endParaRPr lang="en-CA" sz="2900" b="1" dirty="0" smtClean="0"/>
          </a:p>
          <a:p>
            <a:r>
              <a:rPr lang="en-CA" sz="2900" b="1" dirty="0" smtClean="0"/>
              <a:t>Pasture Laminitis </a:t>
            </a:r>
            <a:r>
              <a:rPr lang="en-CA" sz="2900" dirty="0" smtClean="0"/>
              <a:t>involves more than just the effects of high NSC in spring grass .  The genes turned on may be inflammatory or  </a:t>
            </a:r>
            <a:r>
              <a:rPr lang="en-CA" sz="2900" dirty="0" err="1" smtClean="0"/>
              <a:t>oncogenic</a:t>
            </a:r>
            <a:r>
              <a:rPr lang="en-CA" sz="2900" dirty="0" smtClean="0"/>
              <a:t>. Horses with a history of laminitis may not do well on grass.</a:t>
            </a:r>
          </a:p>
          <a:p>
            <a:endParaRPr lang="en-CA" sz="2900" dirty="0" smtClean="0"/>
          </a:p>
          <a:p>
            <a:r>
              <a:rPr lang="en-CA" sz="2900" dirty="0" smtClean="0"/>
              <a:t>Insulin is not needed by </a:t>
            </a:r>
            <a:r>
              <a:rPr lang="en-CA" sz="2900" dirty="0" err="1" smtClean="0"/>
              <a:t>lammellar</a:t>
            </a:r>
            <a:r>
              <a:rPr lang="en-CA" sz="2900" dirty="0" smtClean="0"/>
              <a:t> tissue. However, Insulin has many effects possibly through IGF-1 and mitogen effects stimulating the MAPK system. . Hybrid insulin and IGF-1 receptors can be found in lamellar tissues.</a:t>
            </a:r>
          </a:p>
          <a:p>
            <a:endParaRPr lang="en-CA" sz="2900" dirty="0" smtClean="0"/>
          </a:p>
          <a:p>
            <a:r>
              <a:rPr lang="en-CA" sz="2900" dirty="0" smtClean="0"/>
              <a:t>There is a circulatory effect  of insulin . Insulin controls the NO system for vaso dilation . The bounding pulse in laminitis does occur.</a:t>
            </a:r>
          </a:p>
          <a:p>
            <a:endParaRPr lang="en-CA" sz="2900" dirty="0" smtClean="0"/>
          </a:p>
          <a:p>
            <a:r>
              <a:rPr lang="en-CA" sz="2900" dirty="0" smtClean="0"/>
              <a:t>Also,  biogenic amines can be absorbed from the damaged  hind gut which may complicate or trigger the laminitis. FLS and the mechanical effects also complicate matters.</a:t>
            </a:r>
          </a:p>
          <a:p>
            <a:endParaRPr lang="en-CA" sz="2400" dirty="0" smtClean="0"/>
          </a:p>
          <a:p>
            <a:endParaRPr lang="en-CA" sz="2400" dirty="0" smtClean="0"/>
          </a:p>
          <a:p>
            <a:endParaRPr lang="en-CA" dirty="0" smtClean="0"/>
          </a:p>
          <a:p>
            <a:endParaRPr lang="en-CA" dirty="0" smtClean="0"/>
          </a:p>
        </p:txBody>
      </p:sp>
      <p:pic>
        <p:nvPicPr>
          <p:cNvPr id="3074" name="Picture 2" descr="C:\Users\ken.OTTERFEED\Pictures\EMS gray.jpg"/>
          <p:cNvPicPr>
            <a:picLocks noGrp="1" noChangeAspect="1" noChangeArrowheads="1"/>
          </p:cNvPicPr>
          <p:nvPr>
            <p:ph idx="1"/>
          </p:nvPr>
        </p:nvPicPr>
        <p:blipFill>
          <a:blip r:embed="rId2" cstate="print"/>
          <a:srcRect l="12373"/>
          <a:stretch>
            <a:fillRect/>
          </a:stretch>
        </p:blipFill>
        <p:spPr bwMode="auto">
          <a:xfrm>
            <a:off x="5943600" y="2743200"/>
            <a:ext cx="3200400" cy="2739231"/>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CA" sz="2000" dirty="0" smtClean="0"/>
              <a:t/>
            </a:r>
            <a:br>
              <a:rPr lang="en-CA" sz="2000" dirty="0" smtClean="0"/>
            </a:br>
            <a:r>
              <a:rPr lang="en-CA" sz="2000" dirty="0" smtClean="0"/>
              <a:t>The future –feed for insulin function.</a:t>
            </a:r>
            <a:r>
              <a:rPr lang="en-CA" dirty="0" smtClean="0"/>
              <a:t/>
            </a:r>
            <a:br>
              <a:rPr lang="en-CA" dirty="0" smtClean="0"/>
            </a:br>
            <a:endParaRPr lang="en-CA" dirty="0"/>
          </a:p>
        </p:txBody>
      </p:sp>
      <p:sp>
        <p:nvSpPr>
          <p:cNvPr id="4" name="Text Placeholder 3"/>
          <p:cNvSpPr>
            <a:spLocks noGrp="1"/>
          </p:cNvSpPr>
          <p:nvPr>
            <p:ph idx="1"/>
          </p:nvPr>
        </p:nvSpPr>
        <p:spPr>
          <a:xfrm>
            <a:off x="457200" y="685800"/>
            <a:ext cx="8229600" cy="5562600"/>
          </a:xfrm>
        </p:spPr>
        <p:txBody>
          <a:bodyPr>
            <a:normAutofit fontScale="85000" lnSpcReduction="20000"/>
          </a:bodyPr>
          <a:lstStyle/>
          <a:p>
            <a:r>
              <a:rPr lang="en-CA" sz="2000" dirty="0" smtClean="0"/>
              <a:t>The principle </a:t>
            </a:r>
            <a:r>
              <a:rPr lang="en-CA" sz="2000" dirty="0" err="1" smtClean="0"/>
              <a:t>pathophysiological</a:t>
            </a:r>
            <a:r>
              <a:rPr lang="en-CA" sz="2000" dirty="0" smtClean="0"/>
              <a:t> theory is that insulin is acting directly through the stimulation of growth factor receptors all of which activate MAPK  and other signalling pathways. High insulin  or insulin dysfunction is key to understanding laminitis.</a:t>
            </a:r>
          </a:p>
          <a:p>
            <a:endParaRPr lang="en-CA" sz="2000" dirty="0" smtClean="0"/>
          </a:p>
          <a:p>
            <a:r>
              <a:rPr lang="en-CA" sz="2000" dirty="0" smtClean="0"/>
              <a:t>The IGF-1R gene transcript is more abundant in the lamellae than the insulin receptor. </a:t>
            </a:r>
          </a:p>
          <a:p>
            <a:endParaRPr lang="en-CA" sz="2000" dirty="0" smtClean="0"/>
          </a:p>
          <a:p>
            <a:r>
              <a:rPr lang="en-CA" sz="2000" dirty="0" smtClean="0"/>
              <a:t>New-There are also insulin/IGF-1 hybrid receptors another binding target for insulin in the lamellae.</a:t>
            </a:r>
          </a:p>
          <a:p>
            <a:r>
              <a:rPr lang="en-CA" sz="2000" dirty="0" smtClean="0"/>
              <a:t> </a:t>
            </a:r>
          </a:p>
          <a:p>
            <a:r>
              <a:rPr lang="en-CA" sz="2000" dirty="0" smtClean="0"/>
              <a:t>Signalling proteins downstream of the IGF-1R are activated in the lamellae during hyperinsulinaemia  possibly allowing treatments if this is the mechanism.</a:t>
            </a:r>
          </a:p>
          <a:p>
            <a:endParaRPr lang="en-CA" sz="2000" dirty="0" smtClean="0"/>
          </a:p>
          <a:p>
            <a:r>
              <a:rPr lang="en-CA" sz="2000" dirty="0" smtClean="0"/>
              <a:t>Other factors like low plasma </a:t>
            </a:r>
            <a:r>
              <a:rPr lang="en-CA" sz="2000" dirty="0" err="1" smtClean="0"/>
              <a:t>adiponectin</a:t>
            </a:r>
            <a:r>
              <a:rPr lang="en-CA" sz="2000" dirty="0" smtClean="0"/>
              <a:t> and high serum basal insulin or insulin post </a:t>
            </a:r>
            <a:r>
              <a:rPr lang="en-CA" sz="2000" dirty="0" err="1" smtClean="0"/>
              <a:t>dexamethadone</a:t>
            </a:r>
            <a:r>
              <a:rPr lang="en-CA" sz="2000" dirty="0" smtClean="0"/>
              <a:t> concentrations could be used to identify increased risk of laminitis before the disease occurs. </a:t>
            </a:r>
          </a:p>
          <a:p>
            <a:endParaRPr lang="en-CA" sz="2000" dirty="0" smtClean="0"/>
          </a:p>
          <a:p>
            <a:r>
              <a:rPr lang="en-CA" sz="2000" dirty="0" smtClean="0"/>
              <a:t>Very recent research shows the incretin effect may be an important factor related to high production of GLP-2 which has receptors in lamellar tissue. In fact it may be an underlying mechanism stimulating insulin production in horses. </a:t>
            </a:r>
          </a:p>
          <a:p>
            <a:endParaRPr lang="en-CA" sz="2000" dirty="0" smtClean="0"/>
          </a:p>
          <a:p>
            <a:r>
              <a:rPr lang="en-CA" sz="2000" dirty="0" smtClean="0"/>
              <a:t>The GLP-2 causes an increase in the absorptive capacity for glucose of the small intestine. It may be a target for control measures for horses prone to insulin dysfunction.</a:t>
            </a:r>
            <a:endParaRPr lang="en-CA" sz="20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n.OTTERFEED\Pictures\Scanned Images\IMG_20190418_0001.jpg"/>
          <p:cNvPicPr>
            <a:picLocks noChangeAspect="1" noChangeArrowheads="1"/>
          </p:cNvPicPr>
          <p:nvPr/>
        </p:nvPicPr>
        <p:blipFill>
          <a:blip r:embed="rId2" cstate="print"/>
          <a:srcRect/>
          <a:stretch>
            <a:fillRect/>
          </a:stretch>
        </p:blipFill>
        <p:spPr bwMode="auto">
          <a:xfrm rot="16140000">
            <a:off x="877888" y="-1349375"/>
            <a:ext cx="7388225" cy="9558338"/>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en.OTTERFEED\Pictures\Scanned Images\IMG_20190418_0002.jpg"/>
          <p:cNvPicPr>
            <a:picLocks noChangeAspect="1" noChangeArrowheads="1"/>
          </p:cNvPicPr>
          <p:nvPr/>
        </p:nvPicPr>
        <p:blipFill>
          <a:blip r:embed="rId2" cstate="print"/>
          <a:srcRect/>
          <a:stretch>
            <a:fillRect/>
          </a:stretch>
        </p:blipFill>
        <p:spPr bwMode="auto">
          <a:xfrm rot="16200000">
            <a:off x="755650" y="-1533525"/>
            <a:ext cx="7632700" cy="992505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CA" dirty="0" smtClean="0"/>
              <a:t>Maximize Hay </a:t>
            </a:r>
            <a:endParaRPr lang="en-CA" dirty="0"/>
          </a:p>
        </p:txBody>
      </p:sp>
      <p:pic>
        <p:nvPicPr>
          <p:cNvPr id="3074" name="Picture 2" descr="C:\Users\ken.OTTERFEED\Documents\EQUIEBALANCEDIETS\cornell 5 GRAPH.jpg"/>
          <p:cNvPicPr>
            <a:picLocks noGrp="1" noChangeAspect="1" noChangeArrowheads="1"/>
          </p:cNvPicPr>
          <p:nvPr>
            <p:ph idx="1"/>
          </p:nvPr>
        </p:nvPicPr>
        <p:blipFill>
          <a:blip r:embed="rId2" cstate="print"/>
          <a:srcRect l="5566" r="7230" b="45013"/>
          <a:stretch>
            <a:fillRect/>
          </a:stretch>
        </p:blipFill>
        <p:spPr bwMode="auto">
          <a:xfrm>
            <a:off x="3129459" y="1143000"/>
            <a:ext cx="6014541" cy="4907985"/>
          </a:xfrm>
          <a:prstGeom prst="rect">
            <a:avLst/>
          </a:prstGeom>
          <a:noFill/>
        </p:spPr>
      </p:pic>
      <p:sp>
        <p:nvSpPr>
          <p:cNvPr id="4" name="Text Placeholder 3"/>
          <p:cNvSpPr>
            <a:spLocks noGrp="1"/>
          </p:cNvSpPr>
          <p:nvPr>
            <p:ph type="body" sz="half" idx="4294967295"/>
          </p:nvPr>
        </p:nvSpPr>
        <p:spPr>
          <a:xfrm>
            <a:off x="0" y="1143000"/>
            <a:ext cx="3160713" cy="5715000"/>
          </a:xfrm>
        </p:spPr>
        <p:txBody>
          <a:bodyPr>
            <a:normAutofit lnSpcReduction="10000"/>
          </a:bodyPr>
          <a:lstStyle/>
          <a:p>
            <a:r>
              <a:rPr lang="en-CA" dirty="0" smtClean="0"/>
              <a:t>Evaluate how hay meets  NRC requirements  fed at approximately 2% body weight or predicted intakes.</a:t>
            </a:r>
          </a:p>
          <a:p>
            <a:r>
              <a:rPr lang="en-CA" dirty="0" smtClean="0"/>
              <a:t>Predicted intakes are 23.6 lbs per day in example.</a:t>
            </a:r>
          </a:p>
          <a:p>
            <a:endParaRPr lang="en-CA"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en.OTTERFEED\Pictures\hailey mod wrok 22.jpg"/>
          <p:cNvPicPr>
            <a:picLocks noChangeAspect="1" noChangeArrowheads="1"/>
          </p:cNvPicPr>
          <p:nvPr/>
        </p:nvPicPr>
        <p:blipFill>
          <a:blip r:embed="rId2" cstate="print"/>
          <a:srcRect b="43939"/>
          <a:stretch>
            <a:fillRect/>
          </a:stretch>
        </p:blipFill>
        <p:spPr bwMode="auto">
          <a:xfrm>
            <a:off x="533400" y="1219200"/>
            <a:ext cx="7772400" cy="563880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n.OTTERFEED\Pictures\hailey mod wrok 2.jpg"/>
          <p:cNvPicPr>
            <a:picLocks noChangeAspect="1" noChangeArrowheads="1"/>
          </p:cNvPicPr>
          <p:nvPr/>
        </p:nvPicPr>
        <p:blipFill>
          <a:blip r:embed="rId2" cstate="print"/>
          <a:srcRect b="42424"/>
          <a:stretch>
            <a:fillRect/>
          </a:stretch>
        </p:blipFill>
        <p:spPr bwMode="auto">
          <a:xfrm>
            <a:off x="685800" y="381000"/>
            <a:ext cx="7772400" cy="579120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Selenium levels Okanagan</a:t>
            </a:r>
            <a:endParaRPr lang="en-CA" dirty="0"/>
          </a:p>
        </p:txBody>
      </p:sp>
      <p:pic>
        <p:nvPicPr>
          <p:cNvPr id="2050" name="Picture 2" descr="C:\Users\ken.OTTERFEED\Documents\EQUIEBALANCEDIETS\sel less than .1.jpg"/>
          <p:cNvPicPr>
            <a:picLocks noGrp="1" noChangeAspect="1" noChangeArrowheads="1"/>
          </p:cNvPicPr>
          <p:nvPr>
            <p:ph idx="1"/>
          </p:nvPr>
        </p:nvPicPr>
        <p:blipFill>
          <a:blip r:embed="rId2" cstate="print"/>
          <a:srcRect l="20710" t="25070" r="30288" b="46816"/>
          <a:stretch>
            <a:fillRect/>
          </a:stretch>
        </p:blipFill>
        <p:spPr bwMode="auto">
          <a:xfrm>
            <a:off x="497582" y="1130331"/>
            <a:ext cx="7304634" cy="5422869"/>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ken.OTTERFEED\Pictures\smallseleniummap.gif"/>
          <p:cNvPicPr>
            <a:picLocks noChangeAspect="1" noChangeArrowheads="1"/>
          </p:cNvPicPr>
          <p:nvPr/>
        </p:nvPicPr>
        <p:blipFill>
          <a:blip r:embed="rId2" cstate="print"/>
          <a:srcRect/>
          <a:stretch>
            <a:fillRect/>
          </a:stretch>
        </p:blipFill>
        <p:spPr bwMode="auto">
          <a:xfrm>
            <a:off x="2286000" y="361950"/>
            <a:ext cx="5486400" cy="59436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CA" dirty="0" smtClean="0"/>
              <a:t>Maximize forage</a:t>
            </a:r>
            <a:endParaRPr lang="en-CA" dirty="0"/>
          </a:p>
        </p:txBody>
      </p:sp>
      <p:sp>
        <p:nvSpPr>
          <p:cNvPr id="4" name="Text Placeholder 3"/>
          <p:cNvSpPr>
            <a:spLocks noGrp="1"/>
          </p:cNvSpPr>
          <p:nvPr>
            <p:ph idx="1"/>
          </p:nvPr>
        </p:nvSpPr>
        <p:spPr>
          <a:xfrm>
            <a:off x="457200" y="685800"/>
            <a:ext cx="8229600" cy="5943600"/>
          </a:xfrm>
        </p:spPr>
        <p:txBody>
          <a:bodyPr>
            <a:normAutofit fontScale="85000" lnSpcReduction="20000"/>
          </a:bodyPr>
          <a:lstStyle/>
          <a:p>
            <a:pPr>
              <a:buNone/>
            </a:pPr>
            <a:r>
              <a:rPr lang="en-CA" sz="2400" dirty="0" smtClean="0"/>
              <a:t>        Forage for chewing and saliva production</a:t>
            </a:r>
          </a:p>
          <a:p>
            <a:pPr>
              <a:buNone/>
            </a:pPr>
            <a:endParaRPr lang="en-CA" sz="2400" dirty="0" smtClean="0"/>
          </a:p>
          <a:p>
            <a:endParaRPr lang="en-CA" sz="2400" dirty="0" smtClean="0"/>
          </a:p>
          <a:p>
            <a:r>
              <a:rPr lang="en-CA" sz="2400" dirty="0" smtClean="0"/>
              <a:t>Horses drink more water with forage ‘</a:t>
            </a:r>
          </a:p>
          <a:p>
            <a:endParaRPr lang="en-CA" sz="2400" dirty="0" smtClean="0"/>
          </a:p>
          <a:p>
            <a:r>
              <a:rPr lang="en-CA" sz="2400" dirty="0" smtClean="0"/>
              <a:t>Forage adds ballast </a:t>
            </a:r>
          </a:p>
          <a:p>
            <a:endParaRPr lang="en-CA" sz="2400" dirty="0" smtClean="0"/>
          </a:p>
          <a:p>
            <a:r>
              <a:rPr lang="en-CA" sz="2400" dirty="0" smtClean="0"/>
              <a:t> Prevents colic. </a:t>
            </a:r>
          </a:p>
          <a:p>
            <a:endParaRPr lang="en-CA" sz="2400" dirty="0" smtClean="0"/>
          </a:p>
          <a:p>
            <a:r>
              <a:rPr lang="en-CA" sz="2400" dirty="0" smtClean="0"/>
              <a:t>Overall gut health - fluid reserve</a:t>
            </a:r>
          </a:p>
          <a:p>
            <a:endParaRPr lang="en-CA" sz="2400" dirty="0" smtClean="0"/>
          </a:p>
          <a:p>
            <a:r>
              <a:rPr lang="en-CA" sz="2400" dirty="0" smtClean="0"/>
              <a:t>A significant supply of electrolytes </a:t>
            </a:r>
          </a:p>
          <a:p>
            <a:endParaRPr lang="en-CA" sz="2400" dirty="0" smtClean="0"/>
          </a:p>
          <a:p>
            <a:endParaRPr lang="en-CA" sz="2400" dirty="0" smtClean="0"/>
          </a:p>
          <a:p>
            <a:r>
              <a:rPr lang="en-CA" sz="2400" dirty="0" smtClean="0"/>
              <a:t>Mental well being. </a:t>
            </a:r>
          </a:p>
          <a:p>
            <a:endParaRPr lang="en-CA" sz="2400" dirty="0" smtClean="0"/>
          </a:p>
          <a:p>
            <a:r>
              <a:rPr lang="en-CA" sz="2400" dirty="0" smtClean="0"/>
              <a:t>Promotes a  healthy biome.  </a:t>
            </a:r>
          </a:p>
          <a:p>
            <a:endParaRPr lang="en-CA" sz="2400" dirty="0" smtClean="0"/>
          </a:p>
          <a:p>
            <a:r>
              <a:rPr lang="en-CA" sz="2400" dirty="0" smtClean="0"/>
              <a:t>Prevents leaky gut. </a:t>
            </a:r>
            <a:endParaRPr lang="en-CA" sz="2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CA" sz="2400" dirty="0" smtClean="0"/>
              <a:t>Selenium  Most of B.C. Island, Okanagan-Central interior-</a:t>
            </a:r>
            <a:r>
              <a:rPr lang="en-CA" sz="2400" dirty="0" err="1" smtClean="0"/>
              <a:t>Kootenays</a:t>
            </a:r>
            <a:endParaRPr lang="en-CA" sz="2400" dirty="0"/>
          </a:p>
        </p:txBody>
      </p:sp>
      <p:sp>
        <p:nvSpPr>
          <p:cNvPr id="4" name="Text Placeholder 3"/>
          <p:cNvSpPr>
            <a:spLocks noGrp="1"/>
          </p:cNvSpPr>
          <p:nvPr>
            <p:ph idx="1"/>
          </p:nvPr>
        </p:nvSpPr>
        <p:spPr>
          <a:xfrm>
            <a:off x="0" y="762000"/>
            <a:ext cx="9144000" cy="6096000"/>
          </a:xfrm>
        </p:spPr>
        <p:txBody>
          <a:bodyPr>
            <a:noAutofit/>
          </a:bodyPr>
          <a:lstStyle/>
          <a:p>
            <a:r>
              <a:rPr lang="en-CA" sz="1600" dirty="0" smtClean="0"/>
              <a:t>An area generally deficient but local levels may vary., usually equal or less than approximately  0.1 ppm in the </a:t>
            </a:r>
            <a:r>
              <a:rPr lang="en-CA" sz="1600" dirty="0" err="1" smtClean="0"/>
              <a:t>Kootenays</a:t>
            </a:r>
            <a:r>
              <a:rPr lang="en-CA" sz="1600" dirty="0" smtClean="0"/>
              <a:t>. Be aware alkaline soils are more conducive to selenium uptake and pockets of high selenium exist.  Soil Levels less than .6 ppm considered deficient, 5 ppm safe upper limit in soils.</a:t>
            </a:r>
          </a:p>
          <a:p>
            <a:endParaRPr lang="en-CA" sz="1600" dirty="0" smtClean="0"/>
          </a:p>
          <a:p>
            <a:r>
              <a:rPr lang="en-CA" sz="1600" dirty="0" smtClean="0"/>
              <a:t>A major component of  enzyme glutathione </a:t>
            </a:r>
            <a:r>
              <a:rPr lang="en-CA" sz="1600" dirty="0" err="1" smtClean="0"/>
              <a:t>peroxidase</a:t>
            </a:r>
            <a:r>
              <a:rPr lang="en-CA" sz="1600" dirty="0" smtClean="0"/>
              <a:t>. Protects cell membranes. Works in conjunction with vitamin E-</a:t>
            </a:r>
          </a:p>
          <a:p>
            <a:endParaRPr lang="en-CA" sz="1600" dirty="0" smtClean="0"/>
          </a:p>
          <a:p>
            <a:r>
              <a:rPr lang="en-CA" sz="1600" dirty="0" smtClean="0"/>
              <a:t>Required for  the control of thyroid metabolism. Activates thyroid hormone.</a:t>
            </a:r>
          </a:p>
          <a:p>
            <a:endParaRPr lang="en-CA" sz="1600" dirty="0" smtClean="0"/>
          </a:p>
          <a:p>
            <a:r>
              <a:rPr lang="en-CA" sz="1600" dirty="0" smtClean="0"/>
              <a:t>For fertility.</a:t>
            </a:r>
          </a:p>
          <a:p>
            <a:endParaRPr lang="en-CA" sz="1600" dirty="0" smtClean="0"/>
          </a:p>
          <a:p>
            <a:r>
              <a:rPr lang="en-CA" sz="1600" dirty="0" smtClean="0"/>
              <a:t>High selenium may benefit horses exercising in polluted environments.</a:t>
            </a:r>
          </a:p>
          <a:p>
            <a:pPr>
              <a:buNone/>
            </a:pPr>
            <a:r>
              <a:rPr lang="en-CA" sz="1600" dirty="0" smtClean="0"/>
              <a:t>        Deficiency more pronounced in foals with WMD at birth. </a:t>
            </a:r>
          </a:p>
          <a:p>
            <a:r>
              <a:rPr lang="en-CA" sz="1600" dirty="0" smtClean="0"/>
              <a:t>Mature horses partly protected by other factors but these drop off with  age.</a:t>
            </a:r>
          </a:p>
          <a:p>
            <a:endParaRPr lang="en-CA" sz="1600" dirty="0" smtClean="0"/>
          </a:p>
          <a:p>
            <a:r>
              <a:rPr lang="en-CA" sz="1600" dirty="0" smtClean="0"/>
              <a:t>recent mortality reported from Washington state U with mature horses showing </a:t>
            </a:r>
            <a:r>
              <a:rPr lang="en-CA" sz="1600" dirty="0" err="1" smtClean="0"/>
              <a:t>myo</a:t>
            </a:r>
            <a:r>
              <a:rPr lang="en-CA" sz="1600" dirty="0" smtClean="0"/>
              <a:t>-necrosis of head and skeletal muscles, subcutaneous edema, pleural effusion, and ulcerative </a:t>
            </a:r>
            <a:r>
              <a:rPr lang="en-CA" sz="1600" dirty="0" err="1" smtClean="0"/>
              <a:t>glossitis</a:t>
            </a:r>
            <a:r>
              <a:rPr lang="en-CA" sz="1600" dirty="0" smtClean="0"/>
              <a:t> (an ulcerative and inflamed tongue).  Suggests a full body involvement.  </a:t>
            </a:r>
          </a:p>
          <a:p>
            <a:endParaRPr lang="en-CA" sz="1600" dirty="0" smtClean="0"/>
          </a:p>
          <a:p>
            <a:r>
              <a:rPr lang="en-CA" sz="1600" dirty="0" smtClean="0"/>
              <a:t>The </a:t>
            </a:r>
            <a:r>
              <a:rPr lang="en-CA" sz="1600" dirty="0" err="1" smtClean="0"/>
              <a:t>glossitis</a:t>
            </a:r>
            <a:r>
              <a:rPr lang="en-CA" sz="1600" dirty="0" smtClean="0"/>
              <a:t> probably from pica due to mineral deficiency. Mortality had occurred. Herd wide selenium deficiency and </a:t>
            </a:r>
            <a:r>
              <a:rPr lang="en-CA" sz="1600" dirty="0" err="1" smtClean="0"/>
              <a:t>myodegeneration</a:t>
            </a:r>
            <a:r>
              <a:rPr lang="en-CA" sz="1600" dirty="0" smtClean="0"/>
              <a:t> were found. Watch for ventral edema, weakness and death.</a:t>
            </a:r>
          </a:p>
          <a:p>
            <a:endParaRPr lang="en-CA" sz="1600" dirty="0" smtClean="0"/>
          </a:p>
          <a:p>
            <a:endParaRPr lang="en-CA" sz="1600" dirty="0" smtClean="0"/>
          </a:p>
          <a:p>
            <a:endParaRPr lang="en-CA" sz="1600" dirty="0" smtClean="0"/>
          </a:p>
          <a:p>
            <a:endParaRPr lang="en-CA" sz="1600" dirty="0" smtClean="0"/>
          </a:p>
          <a:p>
            <a:endParaRPr lang="en-CA" sz="16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n.OTTERFEED\Pictures\Scanned Images\IMG_20190307_0001.jpg"/>
          <p:cNvPicPr>
            <a:picLocks noChangeAspect="1" noChangeArrowheads="1"/>
          </p:cNvPicPr>
          <p:nvPr/>
        </p:nvPicPr>
        <p:blipFill>
          <a:blip r:embed="rId2" cstate="print"/>
          <a:srcRect l="13549" t="60439" r="45978" b="3917"/>
          <a:stretch>
            <a:fillRect/>
          </a:stretch>
        </p:blipFill>
        <p:spPr bwMode="auto">
          <a:xfrm rot="60000">
            <a:off x="1554746" y="278498"/>
            <a:ext cx="5747970" cy="6529952"/>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0"/>
            <a:ext cx="8229600" cy="457200"/>
          </a:xfrm>
        </p:spPr>
        <p:txBody>
          <a:bodyPr>
            <a:normAutofit/>
          </a:bodyPr>
          <a:lstStyle/>
          <a:p>
            <a:r>
              <a:rPr lang="en-CA" sz="2400" dirty="0" smtClean="0"/>
              <a:t>Selenium deficiency has been reported at WSU</a:t>
            </a:r>
            <a:endParaRPr lang="en-CA" sz="2400" dirty="0"/>
          </a:p>
        </p:txBody>
      </p:sp>
      <p:sp>
        <p:nvSpPr>
          <p:cNvPr id="9" name="Text Placeholder 8"/>
          <p:cNvSpPr>
            <a:spLocks noGrp="1"/>
          </p:cNvSpPr>
          <p:nvPr>
            <p:ph idx="1"/>
          </p:nvPr>
        </p:nvSpPr>
        <p:spPr>
          <a:xfrm>
            <a:off x="304800" y="533400"/>
            <a:ext cx="8610600" cy="6324600"/>
          </a:xfrm>
        </p:spPr>
        <p:txBody>
          <a:bodyPr>
            <a:normAutofit fontScale="85000" lnSpcReduction="20000"/>
          </a:bodyPr>
          <a:lstStyle/>
          <a:p>
            <a:r>
              <a:rPr lang="en-CA" sz="2400" dirty="0" smtClean="0"/>
              <a:t>Many horses-mild or subclinical deficiency, signs decreased immune function, or impaired reproduction.</a:t>
            </a:r>
          </a:p>
          <a:p>
            <a:endParaRPr lang="en-CA" sz="2400" dirty="0" smtClean="0"/>
          </a:p>
          <a:p>
            <a:endParaRPr lang="en-CA" sz="2400" dirty="0" smtClean="0"/>
          </a:p>
          <a:p>
            <a:r>
              <a:rPr lang="en-CA" sz="2400" dirty="0" smtClean="0"/>
              <a:t>Acute cases –severe muscle abnormalities and prognosis for survival is poor.</a:t>
            </a:r>
          </a:p>
          <a:p>
            <a:pPr>
              <a:buNone/>
            </a:pPr>
            <a:endParaRPr lang="en-CA" sz="2400" dirty="0" smtClean="0"/>
          </a:p>
          <a:p>
            <a:pPr>
              <a:buNone/>
            </a:pPr>
            <a:r>
              <a:rPr lang="en-CA" sz="2400" dirty="0" smtClean="0"/>
              <a:t>       Both foals and adults are susceptible NMD/WMD, a degenerative condition in which muscles actually breakdown with massive muscle damage. Clinical signs and severity vary depending on muscles </a:t>
            </a:r>
            <a:r>
              <a:rPr lang="en-CA" sz="2400" dirty="0" err="1" smtClean="0"/>
              <a:t>affected.if</a:t>
            </a:r>
            <a:r>
              <a:rPr lang="en-CA" sz="2400" dirty="0" smtClean="0"/>
              <a:t> heart affected prognosis  is poor.</a:t>
            </a:r>
          </a:p>
          <a:p>
            <a:endParaRPr lang="en-CA" sz="2400" dirty="0" smtClean="0"/>
          </a:p>
          <a:p>
            <a:r>
              <a:rPr lang="en-CA" sz="2400" dirty="0" smtClean="0"/>
              <a:t>Affected foals weak at birth, or may look normal for first 24 hours and be weak and recumbent or unable to nurse later on.</a:t>
            </a:r>
          </a:p>
          <a:p>
            <a:endParaRPr lang="en-CA" sz="2400" dirty="0" smtClean="0"/>
          </a:p>
          <a:p>
            <a:r>
              <a:rPr lang="en-CA" sz="2400" dirty="0" smtClean="0"/>
              <a:t>Signs include severe cramps , sweating, stiffness, increased pulse.</a:t>
            </a:r>
          </a:p>
          <a:p>
            <a:endParaRPr lang="en-CA" sz="2400" dirty="0" smtClean="0"/>
          </a:p>
          <a:p>
            <a:endParaRPr lang="en-CA" sz="2400" dirty="0" smtClean="0"/>
          </a:p>
          <a:p>
            <a:r>
              <a:rPr lang="en-CA" sz="2400" dirty="0" smtClean="0"/>
              <a:t>May have red or brownish urine, indicating muscle damage. </a:t>
            </a:r>
          </a:p>
          <a:p>
            <a:endParaRPr lang="en-CA" sz="2400" dirty="0" smtClean="0"/>
          </a:p>
          <a:p>
            <a:pPr>
              <a:buNone/>
            </a:pPr>
            <a:r>
              <a:rPr lang="en-CA" sz="2400" dirty="0" smtClean="0"/>
              <a:t> </a:t>
            </a:r>
            <a:endParaRPr lang="en-CA" sz="24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n.OTTERFEED\Pictures\Scanned Images\IMG_20190313_0001.jpg"/>
          <p:cNvPicPr>
            <a:picLocks noGrp="1" noChangeAspect="1" noChangeArrowheads="1"/>
          </p:cNvPicPr>
          <p:nvPr>
            <p:ph idx="4294967295"/>
          </p:nvPr>
        </p:nvPicPr>
        <p:blipFill>
          <a:blip r:embed="rId2" cstate="print"/>
          <a:srcRect l="16055" t="34871" r="17019" b="21314"/>
          <a:stretch>
            <a:fillRect/>
          </a:stretch>
        </p:blipFill>
        <p:spPr bwMode="auto">
          <a:xfrm>
            <a:off x="914399" y="381000"/>
            <a:ext cx="7196667" cy="647700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Selenium deficiency more common in young foals</a:t>
            </a:r>
            <a:endParaRPr lang="en-CA" dirty="0"/>
          </a:p>
        </p:txBody>
      </p:sp>
      <p:sp>
        <p:nvSpPr>
          <p:cNvPr id="3" name="Content Placeholder 2"/>
          <p:cNvSpPr>
            <a:spLocks noGrp="1"/>
          </p:cNvSpPr>
          <p:nvPr>
            <p:ph idx="1"/>
          </p:nvPr>
        </p:nvSpPr>
        <p:spPr/>
        <p:txBody>
          <a:bodyPr/>
          <a:lstStyle/>
          <a:p>
            <a:endParaRPr lang="en-CA"/>
          </a:p>
        </p:txBody>
      </p:sp>
      <p:pic>
        <p:nvPicPr>
          <p:cNvPr id="4" name="Picture 2" descr="C:\Users\ken.OTTERFEED\Pictures\foal NMD selenium.jpg"/>
          <p:cNvPicPr>
            <a:picLocks noChangeAspect="1" noChangeArrowheads="1"/>
          </p:cNvPicPr>
          <p:nvPr/>
        </p:nvPicPr>
        <p:blipFill>
          <a:blip r:embed="rId2" cstate="print"/>
          <a:srcRect/>
          <a:stretch>
            <a:fillRect/>
          </a:stretch>
        </p:blipFill>
        <p:spPr bwMode="auto">
          <a:xfrm>
            <a:off x="1143000" y="1676400"/>
            <a:ext cx="6213111" cy="4285896"/>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563562"/>
          </a:xfrm>
        </p:spPr>
        <p:txBody>
          <a:bodyPr>
            <a:normAutofit/>
          </a:bodyPr>
          <a:lstStyle/>
          <a:p>
            <a:r>
              <a:rPr lang="en-CA" sz="2400" dirty="0" smtClean="0"/>
              <a:t>Selenium deficiency has been reported at WSU</a:t>
            </a:r>
            <a:endParaRPr lang="en-CA" sz="2400" dirty="0"/>
          </a:p>
        </p:txBody>
      </p:sp>
      <p:sp>
        <p:nvSpPr>
          <p:cNvPr id="9" name="Text Placeholder 8"/>
          <p:cNvSpPr>
            <a:spLocks noGrp="1"/>
          </p:cNvSpPr>
          <p:nvPr>
            <p:ph idx="1"/>
          </p:nvPr>
        </p:nvSpPr>
        <p:spPr>
          <a:xfrm>
            <a:off x="0" y="762000"/>
            <a:ext cx="9144000" cy="6096000"/>
          </a:xfrm>
        </p:spPr>
        <p:txBody>
          <a:bodyPr>
            <a:normAutofit fontScale="92500" lnSpcReduction="10000"/>
          </a:bodyPr>
          <a:lstStyle/>
          <a:p>
            <a:endParaRPr lang="en-CA" sz="2400" dirty="0" smtClean="0"/>
          </a:p>
          <a:p>
            <a:r>
              <a:rPr lang="en-CA" sz="2400" dirty="0" smtClean="0"/>
              <a:t>Skeletal muscles heart , and the chewing muscles are more commonly affected in adult horses, and the muscles involved in nursing in foals. In </a:t>
            </a:r>
            <a:r>
              <a:rPr lang="en-CA" sz="2400" dirty="0" err="1" smtClean="0"/>
              <a:t>holland</a:t>
            </a:r>
            <a:r>
              <a:rPr lang="en-CA" sz="2400" dirty="0" smtClean="0"/>
              <a:t> the most consistent clinical symptoms are</a:t>
            </a:r>
          </a:p>
          <a:p>
            <a:r>
              <a:rPr lang="en-CA" sz="2400" dirty="0" smtClean="0"/>
              <a:t>Muscular weakness, inadequate suckle reflex and stillbirth. Clinical signs showed severely increased serum muscle enzymes and low GSH-</a:t>
            </a:r>
            <a:r>
              <a:rPr lang="en-CA" sz="2400" dirty="0" err="1" smtClean="0"/>
              <a:t>pX</a:t>
            </a:r>
            <a:r>
              <a:rPr lang="en-CA" sz="2400" dirty="0" smtClean="0"/>
              <a:t> values </a:t>
            </a:r>
          </a:p>
          <a:p>
            <a:endParaRPr lang="en-CA" sz="2400" dirty="0" smtClean="0"/>
          </a:p>
          <a:p>
            <a:r>
              <a:rPr lang="en-CA" sz="2400" dirty="0" smtClean="0"/>
              <a:t>A severely affected horse will have painful muscles and be stiff , reluctant to want to walk, and is sore when touched. They may not be able to  swallow or chew. Treat with Selenium and vitamin E.  Supplement properly, blocks may not work.</a:t>
            </a:r>
          </a:p>
          <a:p>
            <a:endParaRPr lang="en-CA" sz="2400" dirty="0" smtClean="0"/>
          </a:p>
          <a:p>
            <a:r>
              <a:rPr lang="en-CA" sz="2400" dirty="0" smtClean="0"/>
              <a:t>Milk is not a significant selenium source for the foal. </a:t>
            </a:r>
            <a:r>
              <a:rPr lang="en-CA" sz="2400" dirty="0" err="1" smtClean="0"/>
              <a:t>Colostrum</a:t>
            </a:r>
            <a:r>
              <a:rPr lang="en-CA" sz="2400" dirty="0" smtClean="0"/>
              <a:t> and maternal reserves are critical.</a:t>
            </a:r>
          </a:p>
          <a:p>
            <a:endParaRPr lang="en-CA" sz="2400" dirty="0" smtClean="0"/>
          </a:p>
          <a:p>
            <a:r>
              <a:rPr lang="en-CA" sz="2400" dirty="0" smtClean="0"/>
              <a:t>Provide 1-3 mg/day . We prefer an organic source Sel Plex from Alltech.  Usually more available and </a:t>
            </a:r>
            <a:r>
              <a:rPr lang="en-CA" sz="2400" dirty="0" err="1" smtClean="0"/>
              <a:t>selenomethionine</a:t>
            </a:r>
            <a:r>
              <a:rPr lang="en-CA" sz="2400" dirty="0" smtClean="0"/>
              <a:t>  possibly a future reserve for Se in proteins as GSH-</a:t>
            </a:r>
            <a:r>
              <a:rPr lang="en-CA" sz="2400" dirty="0" err="1" smtClean="0"/>
              <a:t>pX</a:t>
            </a:r>
            <a:r>
              <a:rPr lang="en-CA" sz="2400" dirty="0" smtClean="0"/>
              <a:t> activity remains longer.  </a:t>
            </a:r>
          </a:p>
          <a:p>
            <a:endParaRPr lang="en-CA" sz="2400" dirty="0" smtClean="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563562"/>
          </a:xfrm>
        </p:spPr>
        <p:txBody>
          <a:bodyPr>
            <a:normAutofit/>
          </a:bodyPr>
          <a:lstStyle/>
          <a:p>
            <a:r>
              <a:rPr lang="en-CA" sz="2400" dirty="0" smtClean="0"/>
              <a:t>Selenium deficiency has been reported at WSU</a:t>
            </a:r>
            <a:endParaRPr lang="en-CA" sz="2400" dirty="0"/>
          </a:p>
        </p:txBody>
      </p:sp>
      <p:sp>
        <p:nvSpPr>
          <p:cNvPr id="9" name="Text Placeholder 8"/>
          <p:cNvSpPr>
            <a:spLocks noGrp="1"/>
          </p:cNvSpPr>
          <p:nvPr>
            <p:ph idx="1"/>
          </p:nvPr>
        </p:nvSpPr>
        <p:spPr>
          <a:xfrm>
            <a:off x="0" y="762000"/>
            <a:ext cx="9144000" cy="6096000"/>
          </a:xfrm>
        </p:spPr>
        <p:txBody>
          <a:bodyPr>
            <a:normAutofit fontScale="92500"/>
          </a:bodyPr>
          <a:lstStyle/>
          <a:p>
            <a:pPr>
              <a:buNone/>
            </a:pPr>
            <a:r>
              <a:rPr lang="en-CA" sz="2400" dirty="0" smtClean="0"/>
              <a:t>      Vitamin E in Green grass may mask a deficiency. But vitamin E was normal in Holland. Se deficiency may be more likely to trigger muscular necrosis and E deficit is more related to fat necrosis.</a:t>
            </a:r>
          </a:p>
          <a:p>
            <a:endParaRPr lang="en-CA" sz="2400" dirty="0" smtClean="0"/>
          </a:p>
          <a:p>
            <a:pPr>
              <a:buNone/>
            </a:pPr>
            <a:r>
              <a:rPr lang="en-CA" sz="2400" dirty="0" smtClean="0"/>
              <a:t>       Sel met influences fermentation. Butyrate is an important food source for cells lining the large colon.</a:t>
            </a:r>
          </a:p>
          <a:p>
            <a:endParaRPr lang="en-CA" sz="2400" dirty="0" smtClean="0"/>
          </a:p>
          <a:p>
            <a:r>
              <a:rPr lang="en-CA" sz="2400" dirty="0" smtClean="0"/>
              <a:t>Soils &lt;.6 ppm require fertilisation. Follow up supplementation. manage soils for optimal fertility for pH, organic matter and phosphate content to stimulate Se uptake by crops, as available Se. Near neutral soil with high phosphate is ideal.  Analyze soil Se every 4 years. Analyze Se status in mares . Special care if liver function </a:t>
            </a:r>
            <a:r>
              <a:rPr lang="en-CA" sz="2400" smtClean="0"/>
              <a:t>an issue.</a:t>
            </a:r>
            <a:endParaRPr lang="en-CA" sz="2400" dirty="0" smtClean="0"/>
          </a:p>
          <a:p>
            <a:endParaRPr lang="en-CA" sz="2400" dirty="0" smtClean="0"/>
          </a:p>
          <a:p>
            <a:r>
              <a:rPr lang="en-CA" sz="2400" dirty="0" smtClean="0"/>
              <a:t>Mares with ragwort poisoning and reduced lever function did nor respond normally to treatment.eg a link between liver disease and Se deficiency occurs in man.</a:t>
            </a:r>
            <a:endParaRPr lang="en-CA" sz="24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0"/>
            <a:ext cx="4038600" cy="381000"/>
          </a:xfrm>
        </p:spPr>
        <p:txBody>
          <a:bodyPr>
            <a:normAutofit fontScale="90000"/>
          </a:bodyPr>
          <a:lstStyle/>
          <a:p>
            <a:r>
              <a:rPr lang="en-CA" dirty="0" smtClean="0"/>
              <a:t>Selenium  Excess &gt; 5 mg/day </a:t>
            </a:r>
            <a:endParaRPr lang="en-CA" dirty="0"/>
          </a:p>
        </p:txBody>
      </p:sp>
      <p:sp>
        <p:nvSpPr>
          <p:cNvPr id="4" name="Text Placeholder 3"/>
          <p:cNvSpPr>
            <a:spLocks noGrp="1"/>
          </p:cNvSpPr>
          <p:nvPr>
            <p:ph type="body" sz="half" idx="2"/>
          </p:nvPr>
        </p:nvSpPr>
        <p:spPr>
          <a:xfrm>
            <a:off x="457200" y="685800"/>
            <a:ext cx="3810000" cy="5638800"/>
          </a:xfrm>
        </p:spPr>
        <p:txBody>
          <a:bodyPr>
            <a:noAutofit/>
          </a:bodyPr>
          <a:lstStyle/>
          <a:p>
            <a:r>
              <a:rPr lang="en-CA" sz="1800" dirty="0" smtClean="0"/>
              <a:t>Vitamin E  in green grass may mask a borderline deficiency.</a:t>
            </a:r>
          </a:p>
          <a:p>
            <a:endParaRPr lang="en-CA" sz="1800" dirty="0" smtClean="0"/>
          </a:p>
          <a:p>
            <a:endParaRPr lang="en-CA" sz="1800" dirty="0" smtClean="0"/>
          </a:p>
          <a:p>
            <a:r>
              <a:rPr lang="en-CA" sz="1800" dirty="0" smtClean="0"/>
              <a:t>Affects </a:t>
            </a:r>
            <a:r>
              <a:rPr lang="en-CA" sz="1800" dirty="0" err="1" smtClean="0"/>
              <a:t>keratinization</a:t>
            </a:r>
            <a:r>
              <a:rPr lang="en-CA" sz="1800" dirty="0" smtClean="0"/>
              <a:t> , Acute  excess =blind staggers or  chronic  excess =alkali disease.  Foot and coat issues.gut, lung, heart and kidney issues. </a:t>
            </a:r>
          </a:p>
          <a:p>
            <a:endParaRPr lang="en-CA" sz="1800" dirty="0" smtClean="0"/>
          </a:p>
          <a:p>
            <a:endParaRPr lang="en-CA" sz="1800" dirty="0" smtClean="0"/>
          </a:p>
          <a:p>
            <a:r>
              <a:rPr lang="en-CA" sz="1800" dirty="0" smtClean="0"/>
              <a:t>Excess Se may replace sulfur in tissues. </a:t>
            </a:r>
          </a:p>
          <a:p>
            <a:endParaRPr lang="en-CA" sz="1800" dirty="0" smtClean="0"/>
          </a:p>
          <a:p>
            <a:r>
              <a:rPr lang="en-CA" sz="1800" dirty="0" smtClean="0"/>
              <a:t>May only see poor frog and chronic thrush in marginal excess.</a:t>
            </a:r>
          </a:p>
          <a:p>
            <a:endParaRPr lang="en-CA" sz="1800" dirty="0" smtClean="0"/>
          </a:p>
          <a:p>
            <a:r>
              <a:rPr lang="en-CA" sz="1800" dirty="0" smtClean="0"/>
              <a:t>2-3 mg/day recommended no more than 5 mg/day.</a:t>
            </a:r>
          </a:p>
          <a:p>
            <a:endParaRPr lang="en-CA" sz="1600" dirty="0" smtClean="0"/>
          </a:p>
          <a:p>
            <a:endParaRPr lang="en-CA" sz="1600" dirty="0" smtClean="0"/>
          </a:p>
          <a:p>
            <a:endParaRPr lang="en-CA" sz="1600" dirty="0" smtClean="0"/>
          </a:p>
          <a:p>
            <a:endParaRPr lang="en-CA" sz="1600" dirty="0"/>
          </a:p>
        </p:txBody>
      </p:sp>
      <p:pic>
        <p:nvPicPr>
          <p:cNvPr id="5" name="Picture 2" descr="C:\Users\ken.OTTERFEED\Pictures\selenium suspect.jpg"/>
          <p:cNvPicPr>
            <a:picLocks noChangeAspect="1" noChangeArrowheads="1"/>
          </p:cNvPicPr>
          <p:nvPr/>
        </p:nvPicPr>
        <p:blipFill>
          <a:blip r:embed="rId2" cstate="print"/>
          <a:srcRect/>
          <a:stretch>
            <a:fillRect/>
          </a:stretch>
        </p:blipFill>
        <p:spPr bwMode="auto">
          <a:xfrm>
            <a:off x="4907674" y="2667000"/>
            <a:ext cx="4236326" cy="3841414"/>
          </a:xfrm>
          <a:prstGeom prst="rect">
            <a:avLst/>
          </a:prstGeom>
          <a:noFill/>
        </p:spPr>
      </p:pic>
      <p:sp>
        <p:nvSpPr>
          <p:cNvPr id="6" name="Content Placeholder 5"/>
          <p:cNvSpPr>
            <a:spLocks noGrp="1"/>
          </p:cNvSpPr>
          <p:nvPr>
            <p:ph idx="1"/>
          </p:nvPr>
        </p:nvSpPr>
        <p:spPr>
          <a:xfrm>
            <a:off x="5029200" y="1447800"/>
            <a:ext cx="3657600" cy="4678363"/>
          </a:xfrm>
        </p:spPr>
        <p:txBody>
          <a:bodyPr/>
          <a:lstStyle/>
          <a:p>
            <a:pPr>
              <a:buNone/>
            </a:pPr>
            <a:endParaRPr lang="en-CA"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en.OTTERFEED\Pictures\sel hoof.png"/>
          <p:cNvPicPr>
            <a:picLocks noChangeAspect="1" noChangeArrowheads="1"/>
          </p:cNvPicPr>
          <p:nvPr/>
        </p:nvPicPr>
        <p:blipFill>
          <a:blip r:embed="rId2" cstate="print"/>
          <a:srcRect/>
          <a:stretch>
            <a:fillRect/>
          </a:stretch>
        </p:blipFill>
        <p:spPr bwMode="auto">
          <a:xfrm>
            <a:off x="3276600" y="2743200"/>
            <a:ext cx="2505075" cy="3705225"/>
          </a:xfrm>
          <a:prstGeom prst="rect">
            <a:avLst/>
          </a:prstGeom>
          <a:noFill/>
        </p:spPr>
      </p:pic>
      <p:pic>
        <p:nvPicPr>
          <p:cNvPr id="2051" name="Picture 3" descr="C:\Users\ken.OTTERFEED\Pictures\SEL TOXICITY THREE.jpg"/>
          <p:cNvPicPr>
            <a:picLocks noChangeAspect="1" noChangeArrowheads="1"/>
          </p:cNvPicPr>
          <p:nvPr/>
        </p:nvPicPr>
        <p:blipFill>
          <a:blip r:embed="rId3" cstate="print"/>
          <a:srcRect/>
          <a:stretch>
            <a:fillRect/>
          </a:stretch>
        </p:blipFill>
        <p:spPr bwMode="auto">
          <a:xfrm>
            <a:off x="6324600" y="3886200"/>
            <a:ext cx="2171700" cy="2105025"/>
          </a:xfrm>
          <a:prstGeom prst="rect">
            <a:avLst/>
          </a:prstGeom>
          <a:noFill/>
        </p:spPr>
      </p:pic>
      <p:pic>
        <p:nvPicPr>
          <p:cNvPr id="6146" name="Picture 2" descr="C:\Users\ken.OTTERFEED\Pictures\sel excess tail.jpg"/>
          <p:cNvPicPr>
            <a:picLocks noChangeAspect="1" noChangeArrowheads="1"/>
          </p:cNvPicPr>
          <p:nvPr/>
        </p:nvPicPr>
        <p:blipFill>
          <a:blip r:embed="rId4" cstate="print"/>
          <a:srcRect/>
          <a:stretch>
            <a:fillRect/>
          </a:stretch>
        </p:blipFill>
        <p:spPr bwMode="auto">
          <a:xfrm>
            <a:off x="304800" y="762000"/>
            <a:ext cx="2676525" cy="5724525"/>
          </a:xfrm>
          <a:prstGeom prst="rect">
            <a:avLst/>
          </a:prstGeom>
          <a:noFill/>
        </p:spPr>
      </p:pic>
      <p:pic>
        <p:nvPicPr>
          <p:cNvPr id="6147" name="Picture 3" descr="C:\Users\ken.OTTERFEED\Pictures\SEL HOOF TOXICITY TWO.jpg"/>
          <p:cNvPicPr>
            <a:picLocks noChangeAspect="1" noChangeArrowheads="1"/>
          </p:cNvPicPr>
          <p:nvPr/>
        </p:nvPicPr>
        <p:blipFill>
          <a:blip r:embed="rId5" cstate="print"/>
          <a:srcRect/>
          <a:stretch>
            <a:fillRect/>
          </a:stretch>
        </p:blipFill>
        <p:spPr bwMode="auto">
          <a:xfrm>
            <a:off x="5334000" y="457200"/>
            <a:ext cx="2647950" cy="1724025"/>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0"/>
            <a:ext cx="3581400" cy="1371600"/>
          </a:xfrm>
        </p:spPr>
        <p:txBody>
          <a:bodyPr/>
          <a:lstStyle/>
          <a:p>
            <a:r>
              <a:rPr lang="en-CA" dirty="0" smtClean="0"/>
              <a:t>Copper-average values are low in B.C. often less than half  NRC</a:t>
            </a:r>
            <a:endParaRPr lang="en-CA" dirty="0"/>
          </a:p>
        </p:txBody>
      </p:sp>
      <p:sp>
        <p:nvSpPr>
          <p:cNvPr id="4" name="Text Placeholder 3"/>
          <p:cNvSpPr>
            <a:spLocks noGrp="1"/>
          </p:cNvSpPr>
          <p:nvPr>
            <p:ph type="body" sz="half" idx="2"/>
          </p:nvPr>
        </p:nvSpPr>
        <p:spPr>
          <a:xfrm>
            <a:off x="152400" y="228600"/>
            <a:ext cx="4953000" cy="6629400"/>
          </a:xfrm>
        </p:spPr>
        <p:txBody>
          <a:bodyPr>
            <a:normAutofit/>
          </a:bodyPr>
          <a:lstStyle/>
          <a:p>
            <a:r>
              <a:rPr lang="en-CA" sz="1800" dirty="0" smtClean="0"/>
              <a:t>In multiple cellular functions</a:t>
            </a:r>
          </a:p>
          <a:p>
            <a:r>
              <a:rPr lang="en-CA" sz="1800" dirty="0" smtClean="0"/>
              <a:t>Essential for the function of the protein </a:t>
            </a:r>
            <a:r>
              <a:rPr lang="en-CA" sz="1800" dirty="0" err="1" smtClean="0"/>
              <a:t>ceruloplasmin</a:t>
            </a:r>
            <a:r>
              <a:rPr lang="en-CA" sz="1800" dirty="0" smtClean="0"/>
              <a:t>  which transports iron around the body  for Mobilization of iron stores and haemoglobin formation. Anemia suspected as iron deficiency may actually be due to copper deficiency.</a:t>
            </a:r>
          </a:p>
          <a:p>
            <a:endParaRPr lang="en-CA" sz="1800" dirty="0" smtClean="0"/>
          </a:p>
          <a:p>
            <a:r>
              <a:rPr lang="en-CA" sz="1800" dirty="0" err="1" smtClean="0"/>
              <a:t>Myelination</a:t>
            </a:r>
            <a:r>
              <a:rPr lang="en-CA" sz="1800" dirty="0" smtClean="0"/>
              <a:t> of nerves</a:t>
            </a:r>
          </a:p>
          <a:p>
            <a:endParaRPr lang="en-CA" sz="1800" dirty="0" smtClean="0"/>
          </a:p>
          <a:p>
            <a:r>
              <a:rPr lang="en-CA" sz="1800" dirty="0" smtClean="0"/>
              <a:t>Keratin formation </a:t>
            </a:r>
            <a:r>
              <a:rPr lang="en-CA" sz="1800" dirty="0" err="1" smtClean="0"/>
              <a:t>eg</a:t>
            </a:r>
            <a:r>
              <a:rPr lang="en-CA" sz="1800" dirty="0" smtClean="0"/>
              <a:t> for cracked feet . </a:t>
            </a:r>
          </a:p>
          <a:p>
            <a:r>
              <a:rPr lang="en-CA" sz="1800" dirty="0" smtClean="0"/>
              <a:t>Part of the enzyme  </a:t>
            </a:r>
            <a:r>
              <a:rPr lang="en-CA" sz="1800" dirty="0" err="1" smtClean="0"/>
              <a:t>lysyl</a:t>
            </a:r>
            <a:r>
              <a:rPr lang="en-CA" sz="1800" dirty="0" smtClean="0"/>
              <a:t> </a:t>
            </a:r>
            <a:r>
              <a:rPr lang="en-CA" sz="1800" dirty="0" err="1" smtClean="0"/>
              <a:t>oxidase</a:t>
            </a:r>
            <a:r>
              <a:rPr lang="en-CA" sz="1800" dirty="0" smtClean="0"/>
              <a:t>, controlling synthesis and maintenance of connective tissue/cartilage formation and  </a:t>
            </a:r>
            <a:r>
              <a:rPr lang="en-CA" sz="1800" dirty="0" err="1" smtClean="0"/>
              <a:t>elastase</a:t>
            </a:r>
            <a:r>
              <a:rPr lang="en-CA" sz="1800" dirty="0" smtClean="0"/>
              <a:t>  for ligaments and tendons in the fetus and growing horse</a:t>
            </a:r>
          </a:p>
          <a:p>
            <a:endParaRPr lang="en-CA" sz="1800" dirty="0" smtClean="0"/>
          </a:p>
          <a:p>
            <a:r>
              <a:rPr lang="en-CA" sz="1800" dirty="0" smtClean="0"/>
              <a:t> drives the formation of cross linkages in collagen fibers. The mare must provide needs for the foal as milk is low and foals rely on reserves when born. </a:t>
            </a:r>
          </a:p>
          <a:p>
            <a:endParaRPr lang="en-CA" sz="1800" dirty="0" smtClean="0"/>
          </a:p>
          <a:p>
            <a:endParaRPr lang="en-CA" sz="1800" dirty="0" smtClean="0"/>
          </a:p>
        </p:txBody>
      </p:sp>
      <p:pic>
        <p:nvPicPr>
          <p:cNvPr id="1026" name="Picture 2" descr="C:\Users\ken.OTTERFEED\Pictures\copper deficient horse.jpg"/>
          <p:cNvPicPr>
            <a:picLocks noGrp="1" noChangeAspect="1" noChangeArrowheads="1"/>
          </p:cNvPicPr>
          <p:nvPr>
            <p:ph idx="1"/>
          </p:nvPr>
        </p:nvPicPr>
        <p:blipFill>
          <a:blip r:embed="rId2" cstate="print"/>
          <a:srcRect l="7578" r="14907"/>
          <a:stretch>
            <a:fillRect/>
          </a:stretch>
        </p:blipFill>
        <p:spPr bwMode="auto">
          <a:xfrm>
            <a:off x="5181600" y="1524000"/>
            <a:ext cx="3962400" cy="3833812"/>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38800" y="273050"/>
            <a:ext cx="2971800" cy="1936750"/>
          </a:xfrm>
        </p:spPr>
        <p:txBody>
          <a:bodyPr>
            <a:normAutofit fontScale="90000"/>
          </a:bodyPr>
          <a:lstStyle/>
          <a:p>
            <a:r>
              <a:rPr lang="en-CA" dirty="0" smtClean="0"/>
              <a:t>Horses need set amounts of nutrients every day-defined by the NRC</a:t>
            </a:r>
            <a:br>
              <a:rPr lang="en-CA" dirty="0" smtClean="0"/>
            </a:br>
            <a:r>
              <a:rPr lang="en-CA" dirty="0" smtClean="0"/>
              <a:t/>
            </a:r>
            <a:br>
              <a:rPr lang="en-CA" dirty="0" smtClean="0"/>
            </a:br>
            <a:r>
              <a:rPr lang="en-CA" dirty="0" smtClean="0"/>
              <a:t>forage analysis can tell us nutrient levels in feeds.</a:t>
            </a:r>
            <a:br>
              <a:rPr lang="en-CA" dirty="0" smtClean="0"/>
            </a:br>
            <a:endParaRPr lang="en-CA" dirty="0"/>
          </a:p>
        </p:txBody>
      </p:sp>
      <p:sp>
        <p:nvSpPr>
          <p:cNvPr id="6" name="Text Placeholder 5"/>
          <p:cNvSpPr>
            <a:spLocks noGrp="1"/>
          </p:cNvSpPr>
          <p:nvPr>
            <p:ph type="body" sz="half" idx="2"/>
          </p:nvPr>
        </p:nvSpPr>
        <p:spPr>
          <a:xfrm>
            <a:off x="0" y="0"/>
            <a:ext cx="5105400" cy="6858000"/>
          </a:xfrm>
        </p:spPr>
        <p:txBody>
          <a:bodyPr>
            <a:normAutofit fontScale="85000" lnSpcReduction="10000"/>
          </a:bodyPr>
          <a:lstStyle/>
          <a:p>
            <a:r>
              <a:rPr lang="en-CA" sz="2000" dirty="0" smtClean="0"/>
              <a:t>Energy is not a nutrient it is the life force provided by nutrients  in feeds</a:t>
            </a:r>
          </a:p>
          <a:p>
            <a:endParaRPr lang="en-CA" sz="2000" dirty="0" smtClean="0"/>
          </a:p>
          <a:p>
            <a:r>
              <a:rPr lang="en-CA" sz="2000" dirty="0" smtClean="0"/>
              <a:t>Forage analysis For   like the fiber , sugars and starch and fat which provide energy plus  protein, major minerals like cal phos and micro minerals , i.e. Trace minerals like copper, zinc, manganese and selenium.</a:t>
            </a:r>
          </a:p>
          <a:p>
            <a:endParaRPr lang="en-CA" sz="2000" dirty="0" smtClean="0"/>
          </a:p>
          <a:p>
            <a:r>
              <a:rPr lang="en-CA" sz="2000" dirty="0" smtClean="0"/>
              <a:t>Fat soluble  vitamin levels (</a:t>
            </a:r>
            <a:r>
              <a:rPr lang="en-CA" sz="2000" dirty="0" err="1" smtClean="0"/>
              <a:t>A,Dand</a:t>
            </a:r>
            <a:r>
              <a:rPr lang="en-CA" sz="2000" dirty="0" smtClean="0"/>
              <a:t> E) in  fermented  forage or  in cured hays discounted because of sunlight damaging vitamins  and oxidative loss in storage . </a:t>
            </a:r>
          </a:p>
          <a:p>
            <a:endParaRPr lang="en-CA" sz="2000" dirty="0" smtClean="0"/>
          </a:p>
          <a:p>
            <a:endParaRPr lang="en-CA" sz="2000" dirty="0" smtClean="0"/>
          </a:p>
          <a:p>
            <a:r>
              <a:rPr lang="en-CA" sz="2000" dirty="0" smtClean="0"/>
              <a:t>Provide A least NRC minimum nutrients possibly more in stress or unusual circumstances </a:t>
            </a:r>
          </a:p>
          <a:p>
            <a:endParaRPr lang="en-CA" sz="2000" dirty="0" smtClean="0"/>
          </a:p>
          <a:p>
            <a:r>
              <a:rPr lang="en-CA" sz="2000" dirty="0" smtClean="0"/>
              <a:t>Good forage intakes under low stress  may  allow bacteria in the hind gut to produce adequate B vitamins. </a:t>
            </a:r>
          </a:p>
          <a:p>
            <a:endParaRPr lang="en-CA" sz="2000" dirty="0" smtClean="0"/>
          </a:p>
          <a:p>
            <a:r>
              <a:rPr lang="en-CA" sz="2000" dirty="0" smtClean="0"/>
              <a:t> Anything like ageing , stress/ ulcers, infections, parasites  etc that ramp up metabolism </a:t>
            </a:r>
            <a:r>
              <a:rPr lang="en-CA" sz="2000" dirty="0" err="1" smtClean="0"/>
              <a:t>eg</a:t>
            </a:r>
            <a:r>
              <a:rPr lang="en-CA" sz="2000" dirty="0" smtClean="0"/>
              <a:t> excess cortisol from PPID, may  increase Nutrient requirements.</a:t>
            </a:r>
          </a:p>
          <a:p>
            <a:r>
              <a:rPr lang="en-CA" sz="2000" dirty="0" smtClean="0"/>
              <a:t> </a:t>
            </a:r>
          </a:p>
          <a:p>
            <a:endParaRPr lang="en-CA" dirty="0" smtClean="0"/>
          </a:p>
        </p:txBody>
      </p:sp>
      <p:pic>
        <p:nvPicPr>
          <p:cNvPr id="1026" name="Picture 2" descr="C:\Users\ken.OTTERFEED\Pictures\brown horses eating hay.jpg"/>
          <p:cNvPicPr>
            <a:picLocks noGrp="1" noChangeAspect="1" noChangeArrowheads="1"/>
          </p:cNvPicPr>
          <p:nvPr>
            <p:ph idx="1"/>
          </p:nvPr>
        </p:nvPicPr>
        <p:blipFill>
          <a:blip r:embed="rId2" cstate="print"/>
          <a:srcRect/>
          <a:stretch>
            <a:fillRect/>
          </a:stretch>
        </p:blipFill>
        <p:spPr bwMode="auto">
          <a:xfrm>
            <a:off x="5333999" y="2209800"/>
            <a:ext cx="3600503" cy="3022616"/>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5000" y="273050"/>
            <a:ext cx="3124200" cy="1162050"/>
          </a:xfrm>
        </p:spPr>
        <p:txBody>
          <a:bodyPr/>
          <a:lstStyle/>
          <a:p>
            <a:r>
              <a:rPr lang="en-CA" dirty="0" smtClean="0"/>
              <a:t>Copper </a:t>
            </a:r>
            <a:endParaRPr lang="en-CA" dirty="0"/>
          </a:p>
        </p:txBody>
      </p:sp>
      <p:sp>
        <p:nvSpPr>
          <p:cNvPr id="6" name="Text Placeholder 5"/>
          <p:cNvSpPr>
            <a:spLocks noGrp="1"/>
          </p:cNvSpPr>
          <p:nvPr>
            <p:ph type="body" sz="half" idx="2"/>
          </p:nvPr>
        </p:nvSpPr>
        <p:spPr>
          <a:xfrm>
            <a:off x="457200" y="762000"/>
            <a:ext cx="5181600" cy="5867400"/>
          </a:xfrm>
        </p:spPr>
        <p:txBody>
          <a:bodyPr>
            <a:normAutofit fontScale="92500" lnSpcReduction="20000"/>
          </a:bodyPr>
          <a:lstStyle/>
          <a:p>
            <a:r>
              <a:rPr lang="en-CA" sz="2000" dirty="0" smtClean="0"/>
              <a:t>For bone formation. Ensure the pregnant mare is well supplied as the foal depends on reserves when born. </a:t>
            </a:r>
          </a:p>
          <a:p>
            <a:endParaRPr lang="en-CA" sz="2000" dirty="0" smtClean="0"/>
          </a:p>
          <a:p>
            <a:r>
              <a:rPr lang="en-CA" sz="2000" dirty="0" smtClean="0"/>
              <a:t>Detoxifies superoxide a compound deployed by the immune system to kill invading micro organisms.</a:t>
            </a:r>
          </a:p>
          <a:p>
            <a:endParaRPr lang="en-CA" sz="2000" dirty="0" smtClean="0"/>
          </a:p>
          <a:p>
            <a:r>
              <a:rPr lang="en-CA" sz="2000" dirty="0" smtClean="0"/>
              <a:t>Part of copper and zinc superoxide dismutase, contributes to cell respiration and antioxidant capacities</a:t>
            </a:r>
            <a:r>
              <a:rPr lang="en-CA" dirty="0" smtClean="0"/>
              <a:t>.</a:t>
            </a:r>
          </a:p>
          <a:p>
            <a:endParaRPr lang="en-CA" dirty="0" smtClean="0"/>
          </a:p>
          <a:p>
            <a:r>
              <a:rPr lang="en-CA" sz="2200" dirty="0" smtClean="0"/>
              <a:t>Excess zinc may compete with copper for absorption , strive for 1 pert copper to 3 parts zinc assuming copper needs are met.</a:t>
            </a:r>
          </a:p>
          <a:p>
            <a:endParaRPr lang="en-CA" dirty="0" smtClean="0"/>
          </a:p>
          <a:p>
            <a:r>
              <a:rPr lang="en-CA" sz="2000" dirty="0" smtClean="0"/>
              <a:t>Copper stores as </a:t>
            </a:r>
            <a:r>
              <a:rPr lang="en-CA" sz="2000" dirty="0" err="1" smtClean="0"/>
              <a:t>ceruloplasmin</a:t>
            </a:r>
            <a:r>
              <a:rPr lang="en-CA" sz="2000" dirty="0" smtClean="0"/>
              <a:t> in the ECF and copper </a:t>
            </a:r>
            <a:r>
              <a:rPr lang="en-CA" sz="2000" dirty="0" err="1" smtClean="0"/>
              <a:t>thionein</a:t>
            </a:r>
            <a:r>
              <a:rPr lang="en-CA" sz="2000" dirty="0" smtClean="0"/>
              <a:t> in the ICF act as temporary buffer against a shortage.</a:t>
            </a:r>
          </a:p>
          <a:p>
            <a:endParaRPr lang="en-CA" sz="2000" dirty="0" smtClean="0"/>
          </a:p>
          <a:p>
            <a:r>
              <a:rPr lang="en-CA" sz="2000" dirty="0" err="1" smtClean="0"/>
              <a:t>Grassses</a:t>
            </a:r>
            <a:r>
              <a:rPr lang="en-CA" sz="2000" dirty="0" smtClean="0"/>
              <a:t> are usually 6-8 ppm and grains 4-7 ppm therefore often well below requirements.</a:t>
            </a:r>
          </a:p>
        </p:txBody>
      </p:sp>
      <p:pic>
        <p:nvPicPr>
          <p:cNvPr id="2050" name="Picture 2" descr="C:\Users\ken.OTTERFEED\Pictures\joey one.JPG"/>
          <p:cNvPicPr>
            <a:picLocks noGrp="1" noChangeAspect="1" noChangeArrowheads="1"/>
          </p:cNvPicPr>
          <p:nvPr>
            <p:ph idx="1"/>
          </p:nvPr>
        </p:nvPicPr>
        <p:blipFill>
          <a:blip r:embed="rId2" cstate="print"/>
          <a:srcRect r="43904" b="16050"/>
          <a:stretch>
            <a:fillRect/>
          </a:stretch>
        </p:blipFill>
        <p:spPr bwMode="auto">
          <a:xfrm rot="5400000">
            <a:off x="5943335" y="3429265"/>
            <a:ext cx="2485760" cy="2790031"/>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1200" y="273050"/>
            <a:ext cx="3048000" cy="641350"/>
          </a:xfrm>
        </p:spPr>
        <p:txBody>
          <a:bodyPr>
            <a:normAutofit/>
          </a:bodyPr>
          <a:lstStyle/>
          <a:p>
            <a:r>
              <a:rPr lang="en-CA" dirty="0" smtClean="0"/>
              <a:t>copper</a:t>
            </a:r>
            <a:endParaRPr lang="en-CA" dirty="0"/>
          </a:p>
        </p:txBody>
      </p:sp>
      <p:sp>
        <p:nvSpPr>
          <p:cNvPr id="4" name="Text Placeholder 3"/>
          <p:cNvSpPr>
            <a:spLocks noGrp="1"/>
          </p:cNvSpPr>
          <p:nvPr>
            <p:ph type="body" sz="half" idx="2"/>
          </p:nvPr>
        </p:nvSpPr>
        <p:spPr>
          <a:xfrm>
            <a:off x="457200" y="381000"/>
            <a:ext cx="4572000" cy="6248400"/>
          </a:xfrm>
        </p:spPr>
        <p:txBody>
          <a:bodyPr>
            <a:normAutofit/>
          </a:bodyPr>
          <a:lstStyle/>
          <a:p>
            <a:r>
              <a:rPr lang="en-CA" sz="2000" dirty="0" smtClean="0"/>
              <a:t>Copper for synthesis of </a:t>
            </a:r>
            <a:r>
              <a:rPr lang="en-CA" sz="2000" dirty="0" err="1" smtClean="0"/>
              <a:t>ceruloplasmin</a:t>
            </a:r>
            <a:r>
              <a:rPr lang="en-CA" sz="2000" dirty="0" smtClean="0"/>
              <a:t>, and </a:t>
            </a:r>
            <a:r>
              <a:rPr lang="en-CA" sz="2000" dirty="0" err="1" smtClean="0"/>
              <a:t>erythrocuprein</a:t>
            </a:r>
            <a:r>
              <a:rPr lang="en-CA" sz="2000" dirty="0" smtClean="0"/>
              <a:t> . Copper in the suckling neonate is not absorbed when born so the newborn foal relies on liver reserves at birth. </a:t>
            </a:r>
          </a:p>
          <a:p>
            <a:r>
              <a:rPr lang="en-CA" sz="2000" dirty="0" smtClean="0"/>
              <a:t>Milk copper  levels are low. </a:t>
            </a:r>
          </a:p>
          <a:p>
            <a:r>
              <a:rPr lang="en-CA" sz="2000" dirty="0" smtClean="0"/>
              <a:t>Over the first month the foal gradually reaches mare levels.</a:t>
            </a:r>
          </a:p>
          <a:p>
            <a:endParaRPr lang="en-CA" sz="2000" dirty="0" smtClean="0"/>
          </a:p>
          <a:p>
            <a:r>
              <a:rPr lang="en-CA" sz="2000" dirty="0" smtClean="0"/>
              <a:t>Copper supply may modify the occurrence of </a:t>
            </a:r>
            <a:r>
              <a:rPr lang="en-CA" sz="2000" dirty="0" err="1" smtClean="0"/>
              <a:t>osteochondrosis</a:t>
            </a:r>
            <a:r>
              <a:rPr lang="en-CA" sz="2000" dirty="0" smtClean="0"/>
              <a:t> . Trials with TB broodmares showed supplementing mares in late gestation increased foal liver reserves and foals had significant reduction in the physitis scores and number of cartilage lesions. </a:t>
            </a:r>
          </a:p>
          <a:p>
            <a:r>
              <a:rPr lang="en-CA" sz="2000" dirty="0" smtClean="0"/>
              <a:t>Supplementing the foals only showed no difference. Copper as high as 25-30 ppm may be useful for broodmares.</a:t>
            </a:r>
            <a:endParaRPr lang="en-CA" sz="2000" dirty="0"/>
          </a:p>
        </p:txBody>
      </p:sp>
      <p:pic>
        <p:nvPicPr>
          <p:cNvPr id="3074" name="Picture 2" descr="C:\Users\ken.OTTERFEED\Pictures\joey two.jpg"/>
          <p:cNvPicPr>
            <a:picLocks noGrp="1" noChangeAspect="1" noChangeArrowheads="1"/>
          </p:cNvPicPr>
          <p:nvPr>
            <p:ph idx="1"/>
          </p:nvPr>
        </p:nvPicPr>
        <p:blipFill>
          <a:blip r:embed="rId2" cstate="print"/>
          <a:srcRect r="42531"/>
          <a:stretch>
            <a:fillRect/>
          </a:stretch>
        </p:blipFill>
        <p:spPr bwMode="auto">
          <a:xfrm rot="5400000">
            <a:off x="5758259" y="1914129"/>
            <a:ext cx="2937670" cy="3833813"/>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0" y="273050"/>
            <a:ext cx="3429000" cy="869950"/>
          </a:xfrm>
        </p:spPr>
        <p:txBody>
          <a:bodyPr>
            <a:normAutofit fontScale="90000"/>
          </a:bodyPr>
          <a:lstStyle/>
          <a:p>
            <a:r>
              <a:rPr lang="en-CA" dirty="0" smtClean="0"/>
              <a:t>Copper-average values are low in B.C. often less than half  NRC</a:t>
            </a:r>
            <a:endParaRPr lang="en-CA" dirty="0"/>
          </a:p>
        </p:txBody>
      </p:sp>
      <p:sp>
        <p:nvSpPr>
          <p:cNvPr id="4" name="Text Placeholder 3"/>
          <p:cNvSpPr>
            <a:spLocks noGrp="1"/>
          </p:cNvSpPr>
          <p:nvPr>
            <p:ph type="body" sz="half" idx="2"/>
          </p:nvPr>
        </p:nvSpPr>
        <p:spPr>
          <a:xfrm>
            <a:off x="152400" y="152400"/>
            <a:ext cx="5334000" cy="6400800"/>
          </a:xfrm>
        </p:spPr>
        <p:txBody>
          <a:bodyPr>
            <a:normAutofit/>
          </a:bodyPr>
          <a:lstStyle/>
          <a:p>
            <a:r>
              <a:rPr lang="en-CA" sz="1800" dirty="0" smtClean="0"/>
              <a:t>For bone formation. Ensure the pregnant mare is well supplied as the foal depends on reserves when born. </a:t>
            </a:r>
          </a:p>
          <a:p>
            <a:endParaRPr lang="en-CA" sz="1800" dirty="0" smtClean="0"/>
          </a:p>
          <a:p>
            <a:r>
              <a:rPr lang="en-CA" sz="1800" dirty="0" smtClean="0"/>
              <a:t>Detoxifies superoxide a compound deployed by the immune system to kill invading micro organisms.</a:t>
            </a:r>
          </a:p>
          <a:p>
            <a:endParaRPr lang="en-CA" sz="1800" dirty="0" smtClean="0"/>
          </a:p>
          <a:p>
            <a:r>
              <a:rPr lang="en-CA" sz="1800" dirty="0" smtClean="0"/>
              <a:t>For enzyme responsible for melanin synthesis </a:t>
            </a:r>
            <a:r>
              <a:rPr lang="en-CA" sz="1800" dirty="0" err="1" smtClean="0"/>
              <a:t>ie</a:t>
            </a:r>
            <a:r>
              <a:rPr lang="en-CA" sz="1800" dirty="0" smtClean="0"/>
              <a:t> coat colour. </a:t>
            </a:r>
            <a:r>
              <a:rPr lang="en-CA" sz="1800" dirty="0" err="1" smtClean="0"/>
              <a:t>Eg</a:t>
            </a:r>
            <a:r>
              <a:rPr lang="en-CA" sz="1800" dirty="0" smtClean="0"/>
              <a:t> results in brown and black pigments. Many coat colours have some level of brown and black in them including buckskins, chestnuts, bays and blacks. The latter two colours are also influenced by zinc.</a:t>
            </a:r>
          </a:p>
          <a:p>
            <a:endParaRPr lang="en-CA" sz="1800" dirty="0" smtClean="0"/>
          </a:p>
          <a:p>
            <a:r>
              <a:rPr lang="en-CA" sz="1800" dirty="0" smtClean="0"/>
              <a:t>PPID can also cause poor coat colour. Check with your vet.</a:t>
            </a:r>
          </a:p>
          <a:p>
            <a:endParaRPr lang="en-CA" sz="1800" dirty="0" smtClean="0"/>
          </a:p>
          <a:p>
            <a:r>
              <a:rPr lang="en-CA" sz="1800" dirty="0" err="1" smtClean="0"/>
              <a:t>Depigmentation</a:t>
            </a:r>
            <a:r>
              <a:rPr lang="en-CA" sz="1800" dirty="0" smtClean="0"/>
              <a:t> and impaired </a:t>
            </a:r>
            <a:r>
              <a:rPr lang="en-CA" sz="1800" dirty="0" err="1" smtClean="0"/>
              <a:t>keratinization</a:t>
            </a:r>
            <a:r>
              <a:rPr lang="en-CA" sz="1800" dirty="0" smtClean="0"/>
              <a:t> of the coat indicate low copper or zinc status.</a:t>
            </a:r>
          </a:p>
          <a:p>
            <a:endParaRPr lang="en-CA" sz="1800" dirty="0" smtClean="0"/>
          </a:p>
          <a:p>
            <a:r>
              <a:rPr lang="en-CA" sz="1800" dirty="0" smtClean="0"/>
              <a:t>Chestnuts appear yellow and blacks have a rust </a:t>
            </a:r>
            <a:r>
              <a:rPr lang="en-CA" sz="1800" dirty="0" err="1" smtClean="0"/>
              <a:t>colour.coats</a:t>
            </a:r>
            <a:r>
              <a:rPr lang="en-CA" sz="1800" dirty="0" smtClean="0"/>
              <a:t> resist sun fading better. If copper adequate</a:t>
            </a:r>
          </a:p>
        </p:txBody>
      </p:sp>
      <p:pic>
        <p:nvPicPr>
          <p:cNvPr id="1027" name="Picture 3" descr="C:\Users\ken.OTTERFEED\Pictures\copper deficient light bay.jpg"/>
          <p:cNvPicPr>
            <a:picLocks noGrp="1" noChangeAspect="1" noChangeArrowheads="1"/>
          </p:cNvPicPr>
          <p:nvPr>
            <p:ph idx="1"/>
          </p:nvPr>
        </p:nvPicPr>
        <p:blipFill>
          <a:blip r:embed="rId2" cstate="print"/>
          <a:srcRect/>
          <a:stretch>
            <a:fillRect/>
          </a:stretch>
        </p:blipFill>
        <p:spPr bwMode="auto">
          <a:xfrm>
            <a:off x="6400800" y="2290792"/>
            <a:ext cx="2743200" cy="4313208"/>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0" y="273050"/>
            <a:ext cx="3657600" cy="1162050"/>
          </a:xfrm>
        </p:spPr>
        <p:txBody>
          <a:bodyPr/>
          <a:lstStyle/>
          <a:p>
            <a:r>
              <a:rPr lang="en-CA" dirty="0" smtClean="0"/>
              <a:t>copper</a:t>
            </a:r>
            <a:endParaRPr lang="en-CA" dirty="0"/>
          </a:p>
        </p:txBody>
      </p:sp>
      <p:sp>
        <p:nvSpPr>
          <p:cNvPr id="4" name="Text Placeholder 3"/>
          <p:cNvSpPr>
            <a:spLocks noGrp="1"/>
          </p:cNvSpPr>
          <p:nvPr>
            <p:ph type="body" sz="half" idx="2"/>
          </p:nvPr>
        </p:nvSpPr>
        <p:spPr>
          <a:xfrm>
            <a:off x="457200" y="533400"/>
            <a:ext cx="4267200" cy="5592763"/>
          </a:xfrm>
        </p:spPr>
        <p:txBody>
          <a:bodyPr>
            <a:normAutofit fontScale="92500" lnSpcReduction="20000"/>
          </a:bodyPr>
          <a:lstStyle/>
          <a:p>
            <a:r>
              <a:rPr lang="en-CA" sz="2000" dirty="0" smtClean="0"/>
              <a:t>Copper and zinc share same absorptive site. Excess of one antagonizes the other.</a:t>
            </a:r>
          </a:p>
          <a:p>
            <a:endParaRPr lang="en-CA" sz="2000" dirty="0" smtClean="0"/>
          </a:p>
          <a:p>
            <a:r>
              <a:rPr lang="en-CA" sz="2000" dirty="0" smtClean="0"/>
              <a:t>Also, water </a:t>
            </a:r>
            <a:r>
              <a:rPr lang="en-CA" sz="2000" dirty="0" err="1" smtClean="0"/>
              <a:t>sulfer</a:t>
            </a:r>
            <a:r>
              <a:rPr lang="en-CA" sz="2000" dirty="0" smtClean="0"/>
              <a:t>, iron and very high forage Mo?</a:t>
            </a:r>
          </a:p>
          <a:p>
            <a:endParaRPr lang="en-CA" sz="2000" dirty="0" smtClean="0"/>
          </a:p>
          <a:p>
            <a:r>
              <a:rPr lang="en-CA" sz="2000" dirty="0" smtClean="0"/>
              <a:t>Some forages are very high in iron.</a:t>
            </a:r>
          </a:p>
          <a:p>
            <a:endParaRPr lang="en-CA" sz="2000" dirty="0" smtClean="0"/>
          </a:p>
          <a:p>
            <a:r>
              <a:rPr lang="en-CA" sz="2000" dirty="0" smtClean="0"/>
              <a:t>Often no outward symptoms, just sluggish behavior. Possibly osteoporosis or arthritis, fragile bones, or deformations.</a:t>
            </a:r>
          </a:p>
          <a:p>
            <a:endParaRPr lang="en-CA" sz="2000" dirty="0" smtClean="0"/>
          </a:p>
          <a:p>
            <a:r>
              <a:rPr lang="en-CA" sz="2000" dirty="0" smtClean="0"/>
              <a:t>Worms etc may lower absorption.</a:t>
            </a:r>
          </a:p>
          <a:p>
            <a:endParaRPr lang="en-CA" sz="2000" dirty="0" smtClean="0"/>
          </a:p>
          <a:p>
            <a:endParaRPr lang="en-CA" sz="2000" dirty="0" smtClean="0"/>
          </a:p>
          <a:p>
            <a:r>
              <a:rPr lang="en-CA" sz="2000" dirty="0" smtClean="0"/>
              <a:t>Use care to balance holistically as adding excess trace minerals they may cancel each other out.</a:t>
            </a:r>
          </a:p>
          <a:p>
            <a:endParaRPr lang="en-CA" sz="2000" dirty="0"/>
          </a:p>
        </p:txBody>
      </p:sp>
      <p:pic>
        <p:nvPicPr>
          <p:cNvPr id="2050" name="Picture 2" descr="C:\Users\ken.OTTERFEED\Pictures\copper deficient chestnut.jpg"/>
          <p:cNvPicPr>
            <a:picLocks noGrp="1" noChangeAspect="1" noChangeArrowheads="1"/>
          </p:cNvPicPr>
          <p:nvPr>
            <p:ph idx="1"/>
          </p:nvPr>
        </p:nvPicPr>
        <p:blipFill>
          <a:blip r:embed="rId2" cstate="print"/>
          <a:srcRect/>
          <a:stretch>
            <a:fillRect/>
          </a:stretch>
        </p:blipFill>
        <p:spPr bwMode="auto">
          <a:xfrm>
            <a:off x="5542669" y="3352800"/>
            <a:ext cx="3357119" cy="2514599"/>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7400" y="273050"/>
            <a:ext cx="2895600" cy="2241550"/>
          </a:xfrm>
        </p:spPr>
        <p:txBody>
          <a:bodyPr>
            <a:normAutofit/>
          </a:bodyPr>
          <a:lstStyle/>
          <a:p>
            <a:r>
              <a:rPr lang="en-CA" dirty="0" smtClean="0"/>
              <a:t>Zinc- along with manganese most glacial  soils are low  as are plants</a:t>
            </a:r>
            <a:endParaRPr lang="en-CA" dirty="0"/>
          </a:p>
        </p:txBody>
      </p:sp>
      <p:sp>
        <p:nvSpPr>
          <p:cNvPr id="4" name="Text Placeholder 3"/>
          <p:cNvSpPr>
            <a:spLocks noGrp="1"/>
          </p:cNvSpPr>
          <p:nvPr>
            <p:ph type="body" sz="half" idx="2"/>
          </p:nvPr>
        </p:nvSpPr>
        <p:spPr>
          <a:xfrm>
            <a:off x="0" y="228600"/>
            <a:ext cx="5867400" cy="6477000"/>
          </a:xfrm>
        </p:spPr>
        <p:txBody>
          <a:bodyPr>
            <a:normAutofit fontScale="92500" lnSpcReduction="20000"/>
          </a:bodyPr>
          <a:lstStyle/>
          <a:p>
            <a:r>
              <a:rPr lang="en-CA" sz="1800" dirty="0" smtClean="0"/>
              <a:t>Functions in many tissues a component of many enzymes.  Highest in pancreatic tissue,  and hoof horn and liver. Intermediate levels in muscle. </a:t>
            </a:r>
          </a:p>
          <a:p>
            <a:endParaRPr lang="en-CA" sz="1800" dirty="0" smtClean="0"/>
          </a:p>
          <a:p>
            <a:r>
              <a:rPr lang="en-CA" sz="1800" dirty="0" smtClean="0"/>
              <a:t>Required for replication of DNA/RNA and cell growth and gene function especially reproduction. Critical for normal cognitive and emotional function. Prevents mental retardation, but excess is </a:t>
            </a:r>
            <a:r>
              <a:rPr lang="en-CA" sz="1800" dirty="0" err="1" smtClean="0"/>
              <a:t>neorotoxic</a:t>
            </a:r>
            <a:r>
              <a:rPr lang="en-CA" sz="1800" dirty="0" smtClean="0"/>
              <a:t>.</a:t>
            </a:r>
          </a:p>
          <a:p>
            <a:endParaRPr lang="en-CA" sz="1800" dirty="0" smtClean="0"/>
          </a:p>
          <a:p>
            <a:endParaRPr lang="en-CA" sz="1800" dirty="0" smtClean="0"/>
          </a:p>
          <a:p>
            <a:endParaRPr lang="en-CA" sz="1800" dirty="0" smtClean="0"/>
          </a:p>
          <a:p>
            <a:r>
              <a:rPr lang="en-CA" sz="1800" dirty="0" smtClean="0"/>
              <a:t>An important impact on the immune system.</a:t>
            </a:r>
          </a:p>
          <a:p>
            <a:endParaRPr lang="en-CA" sz="1800" dirty="0" smtClean="0"/>
          </a:p>
          <a:p>
            <a:r>
              <a:rPr lang="en-CA" sz="1800" dirty="0" smtClean="0"/>
              <a:t> Deficiency causes immune disorders like </a:t>
            </a:r>
            <a:r>
              <a:rPr lang="en-CA" sz="1800" dirty="0" err="1" smtClean="0"/>
              <a:t>lymphopenia</a:t>
            </a:r>
            <a:r>
              <a:rPr lang="en-CA" sz="1800" dirty="0" smtClean="0"/>
              <a:t> and </a:t>
            </a:r>
            <a:r>
              <a:rPr lang="en-CA" sz="1800" dirty="0" err="1" smtClean="0"/>
              <a:t>thymic</a:t>
            </a:r>
            <a:r>
              <a:rPr lang="en-CA" sz="1800" dirty="0" smtClean="0"/>
              <a:t> atrophy due to high losses of T and B cells precursors in the bone marrow, producing a </a:t>
            </a:r>
            <a:r>
              <a:rPr lang="en-CA" sz="1800" dirty="0" err="1" smtClean="0"/>
              <a:t>rapd</a:t>
            </a:r>
            <a:r>
              <a:rPr lang="en-CA" sz="1800" dirty="0" smtClean="0"/>
              <a:t> decrease of antibody and cell-mediated responses.</a:t>
            </a:r>
          </a:p>
          <a:p>
            <a:r>
              <a:rPr lang="en-CA" sz="1800" dirty="0" smtClean="0"/>
              <a:t>Zinc is a co-factor for </a:t>
            </a:r>
            <a:r>
              <a:rPr lang="en-CA" sz="1800" dirty="0" err="1" smtClean="0"/>
              <a:t>thymulin</a:t>
            </a:r>
            <a:r>
              <a:rPr lang="en-CA" sz="1800" dirty="0" smtClean="0"/>
              <a:t> a hormone that induces T cell </a:t>
            </a:r>
            <a:r>
              <a:rPr lang="en-CA" sz="1800" dirty="0" err="1" smtClean="0"/>
              <a:t>differentitaion</a:t>
            </a:r>
            <a:r>
              <a:rPr lang="en-CA" sz="1800" dirty="0" smtClean="0"/>
              <a:t> in thymus, and it may be critical for the activity and binding of protein </a:t>
            </a:r>
            <a:r>
              <a:rPr lang="en-CA" sz="1800" dirty="0" err="1" smtClean="0"/>
              <a:t>kinase</a:t>
            </a:r>
            <a:r>
              <a:rPr lang="en-CA" sz="1800" dirty="0" smtClean="0"/>
              <a:t> C in lymphocyte membranes and for the activation/inactivation of </a:t>
            </a:r>
            <a:r>
              <a:rPr lang="en-CA" sz="1800" dirty="0" err="1" smtClean="0"/>
              <a:t>immunoregulatory</a:t>
            </a:r>
            <a:r>
              <a:rPr lang="en-CA" sz="1800" dirty="0" smtClean="0"/>
              <a:t> genes.</a:t>
            </a:r>
          </a:p>
          <a:p>
            <a:endParaRPr lang="en-CA" sz="1800" dirty="0" smtClean="0"/>
          </a:p>
          <a:p>
            <a:r>
              <a:rPr lang="en-CA" sz="1800" dirty="0" smtClean="0"/>
              <a:t>Signaling pathways for the activation of </a:t>
            </a:r>
            <a:r>
              <a:rPr lang="en-CA" sz="1800" dirty="0" err="1" smtClean="0"/>
              <a:t>monocytes</a:t>
            </a:r>
            <a:r>
              <a:rPr lang="en-CA" sz="1800" dirty="0" smtClean="0"/>
              <a:t> and </a:t>
            </a:r>
            <a:r>
              <a:rPr lang="en-CA" sz="1800" dirty="0" err="1" smtClean="0"/>
              <a:t>dendritic</a:t>
            </a:r>
            <a:r>
              <a:rPr lang="en-CA" sz="1800" dirty="0" smtClean="0"/>
              <a:t> cells in response to bacterial LPS require optimal Zn levels.</a:t>
            </a:r>
          </a:p>
          <a:p>
            <a:endParaRPr lang="en-CA" sz="1800" dirty="0" smtClean="0"/>
          </a:p>
          <a:p>
            <a:r>
              <a:rPr lang="en-CA" sz="1800" dirty="0" smtClean="0"/>
              <a:t> </a:t>
            </a:r>
            <a:endParaRPr lang="en-CA" sz="1800" dirty="0"/>
          </a:p>
        </p:txBody>
      </p:sp>
      <p:pic>
        <p:nvPicPr>
          <p:cNvPr id="1026" name="Picture 2" descr="C:\Users\ken.OTTERFEED\Pictures\zinc deficiency horses.jpg"/>
          <p:cNvPicPr>
            <a:picLocks noGrp="1" noChangeAspect="1" noChangeArrowheads="1"/>
          </p:cNvPicPr>
          <p:nvPr>
            <p:ph idx="1"/>
          </p:nvPr>
        </p:nvPicPr>
        <p:blipFill>
          <a:blip r:embed="rId2" cstate="print"/>
          <a:srcRect l="16949" r="15254" b="23164"/>
          <a:stretch>
            <a:fillRect/>
          </a:stretch>
        </p:blipFill>
        <p:spPr bwMode="auto">
          <a:xfrm>
            <a:off x="6096000" y="3048000"/>
            <a:ext cx="3048000" cy="2590800"/>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0" y="273050"/>
            <a:ext cx="3657600" cy="793750"/>
          </a:xfrm>
        </p:spPr>
        <p:txBody>
          <a:bodyPr>
            <a:normAutofit fontScale="90000"/>
          </a:bodyPr>
          <a:lstStyle/>
          <a:p>
            <a:r>
              <a:rPr lang="en-CA" dirty="0" smtClean="0"/>
              <a:t>Zinc- along with manganese most glacial  soils are low  as are plants</a:t>
            </a:r>
            <a:endParaRPr lang="en-CA" dirty="0"/>
          </a:p>
        </p:txBody>
      </p:sp>
      <p:sp>
        <p:nvSpPr>
          <p:cNvPr id="4" name="Text Placeholder 3"/>
          <p:cNvSpPr>
            <a:spLocks noGrp="1"/>
          </p:cNvSpPr>
          <p:nvPr>
            <p:ph type="body" sz="half" idx="2"/>
          </p:nvPr>
        </p:nvSpPr>
        <p:spPr>
          <a:xfrm>
            <a:off x="0" y="0"/>
            <a:ext cx="5410200" cy="6705600"/>
          </a:xfrm>
        </p:spPr>
        <p:txBody>
          <a:bodyPr>
            <a:normAutofit/>
          </a:bodyPr>
          <a:lstStyle/>
          <a:p>
            <a:r>
              <a:rPr lang="en-CA" sz="1800" dirty="0" smtClean="0"/>
              <a:t>For insulin function if required for Glut-4 mediated glucose uptake , therefore a function in cellular energy metabolism. </a:t>
            </a:r>
          </a:p>
          <a:p>
            <a:endParaRPr lang="en-CA" sz="1800" dirty="0" smtClean="0"/>
          </a:p>
          <a:p>
            <a:r>
              <a:rPr lang="en-CA" sz="1800" dirty="0" err="1" smtClean="0"/>
              <a:t>Monocytes</a:t>
            </a:r>
            <a:r>
              <a:rPr lang="en-CA" sz="1800" dirty="0" smtClean="0"/>
              <a:t>, natural killer cells, and </a:t>
            </a:r>
            <a:r>
              <a:rPr lang="en-CA" sz="1800" dirty="0" err="1" smtClean="0"/>
              <a:t>neutrophil</a:t>
            </a:r>
            <a:r>
              <a:rPr lang="en-CA" sz="1800" dirty="0" smtClean="0"/>
              <a:t> granulocytes show decreased function after zinc depletion, with the activity of natural killer cells and IL-2 production markedly decreased in deficiency.</a:t>
            </a:r>
          </a:p>
          <a:p>
            <a:endParaRPr lang="en-CA" sz="1800" dirty="0" smtClean="0"/>
          </a:p>
          <a:p>
            <a:r>
              <a:rPr lang="en-CA" sz="1800" dirty="0" smtClean="0"/>
              <a:t>The production of T helper cell (TH1) cytokines and interferon –alpha by leucocytes is decreased.</a:t>
            </a:r>
          </a:p>
          <a:p>
            <a:endParaRPr lang="en-CA" sz="1800" dirty="0" smtClean="0"/>
          </a:p>
          <a:p>
            <a:r>
              <a:rPr lang="en-CA" sz="1800" dirty="0" smtClean="0"/>
              <a:t>Also failures in the </a:t>
            </a:r>
            <a:r>
              <a:rPr lang="en-CA" sz="1800" dirty="0" err="1" smtClean="0"/>
              <a:t>humoral</a:t>
            </a:r>
            <a:r>
              <a:rPr lang="en-CA" sz="1800" dirty="0" smtClean="0"/>
              <a:t> immune response. </a:t>
            </a:r>
          </a:p>
          <a:p>
            <a:endParaRPr lang="en-CA" sz="1800" dirty="0" smtClean="0"/>
          </a:p>
          <a:p>
            <a:r>
              <a:rPr lang="en-CA" sz="1800" dirty="0" err="1" smtClean="0"/>
              <a:t>Mitogenesis</a:t>
            </a:r>
            <a:r>
              <a:rPr lang="en-CA" sz="1800" dirty="0" smtClean="0"/>
              <a:t> </a:t>
            </a:r>
            <a:r>
              <a:rPr lang="en-CA" sz="1800" dirty="0" err="1" smtClean="0"/>
              <a:t>disfunction</a:t>
            </a:r>
            <a:r>
              <a:rPr lang="en-CA" sz="1800" dirty="0" smtClean="0"/>
              <a:t> leading to low serum </a:t>
            </a:r>
            <a:r>
              <a:rPr lang="en-CA" sz="1800" dirty="0" err="1" smtClean="0"/>
              <a:t>Ig</a:t>
            </a:r>
            <a:r>
              <a:rPr lang="en-CA" sz="1800" dirty="0" smtClean="0"/>
              <a:t> and a reduced level of antibody response to T-dependent antigens.</a:t>
            </a:r>
          </a:p>
          <a:p>
            <a:endParaRPr lang="en-CA" sz="1800" dirty="0" smtClean="0"/>
          </a:p>
          <a:p>
            <a:r>
              <a:rPr lang="en-CA" sz="1800" dirty="0" smtClean="0"/>
              <a:t>For multiple functions of the immune system and therefore the defense against pathogens are affected by zinc deficiency.</a:t>
            </a:r>
          </a:p>
          <a:p>
            <a:endParaRPr lang="en-CA" sz="1800" dirty="0" smtClean="0"/>
          </a:p>
        </p:txBody>
      </p:sp>
      <p:pic>
        <p:nvPicPr>
          <p:cNvPr id="1027" name="Picture 3" descr="C:\Users\ken.OTTERFEED\Pictures\para.jpg"/>
          <p:cNvPicPr>
            <a:picLocks noChangeAspect="1" noChangeArrowheads="1"/>
          </p:cNvPicPr>
          <p:nvPr/>
        </p:nvPicPr>
        <p:blipFill>
          <a:blip r:embed="rId2" cstate="print"/>
          <a:srcRect/>
          <a:stretch>
            <a:fillRect/>
          </a:stretch>
        </p:blipFill>
        <p:spPr bwMode="auto">
          <a:xfrm>
            <a:off x="5556278" y="3855233"/>
            <a:ext cx="3587722" cy="2393167"/>
          </a:xfrm>
          <a:prstGeom prst="rect">
            <a:avLst/>
          </a:prstGeom>
          <a:noFill/>
        </p:spPr>
      </p:pic>
      <p:sp>
        <p:nvSpPr>
          <p:cNvPr id="6" name="Content Placeholder 5"/>
          <p:cNvSpPr>
            <a:spLocks noGrp="1"/>
          </p:cNvSpPr>
          <p:nvPr>
            <p:ph idx="1"/>
          </p:nvPr>
        </p:nvSpPr>
        <p:spPr>
          <a:xfrm>
            <a:off x="5562600" y="3657600"/>
            <a:ext cx="3124200" cy="2468563"/>
          </a:xfrm>
        </p:spPr>
        <p:txBody>
          <a:bodyPr/>
          <a:lstStyle/>
          <a:p>
            <a:endParaRPr lang="en-CA"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3050"/>
            <a:ext cx="3008313" cy="641350"/>
          </a:xfrm>
        </p:spPr>
        <p:txBody>
          <a:bodyPr/>
          <a:lstStyle/>
          <a:p>
            <a:r>
              <a:rPr lang="en-CA" dirty="0" smtClean="0"/>
              <a:t>Zinc deficiency</a:t>
            </a:r>
            <a:endParaRPr lang="en-CA" dirty="0"/>
          </a:p>
        </p:txBody>
      </p:sp>
      <p:sp>
        <p:nvSpPr>
          <p:cNvPr id="4" name="Text Placeholder 3"/>
          <p:cNvSpPr>
            <a:spLocks noGrp="1"/>
          </p:cNvSpPr>
          <p:nvPr>
            <p:ph idx="1"/>
          </p:nvPr>
        </p:nvSpPr>
        <p:spPr/>
        <p:txBody>
          <a:bodyPr>
            <a:normAutofit fontScale="77500" lnSpcReduction="20000"/>
          </a:bodyPr>
          <a:lstStyle/>
          <a:p>
            <a:endParaRPr lang="en-CA" sz="1800" dirty="0" smtClean="0"/>
          </a:p>
          <a:p>
            <a:r>
              <a:rPr lang="en-CA" sz="2600" dirty="0" smtClean="0"/>
              <a:t>Zinc dependent enzymes are involved in </a:t>
            </a:r>
            <a:r>
              <a:rPr lang="en-CA" sz="2600" dirty="0" err="1" smtClean="0"/>
              <a:t>keratinizaton</a:t>
            </a:r>
            <a:r>
              <a:rPr lang="en-CA" sz="2600" dirty="0" smtClean="0"/>
              <a:t> therefore zinc is linked to skin health. Deficiency causes hyperkeratosis/</a:t>
            </a:r>
            <a:r>
              <a:rPr lang="en-CA" sz="2600" dirty="0" err="1" smtClean="0"/>
              <a:t>parakeratosis</a:t>
            </a:r>
            <a:r>
              <a:rPr lang="en-CA" sz="2600" dirty="0" smtClean="0"/>
              <a:t>. Low hoof strength, and hardness may occur.</a:t>
            </a:r>
          </a:p>
          <a:p>
            <a:endParaRPr lang="en-CA" sz="2600" dirty="0" smtClean="0"/>
          </a:p>
          <a:p>
            <a:r>
              <a:rPr lang="en-CA" sz="2600" dirty="0" err="1" smtClean="0"/>
              <a:t>Inappetance</a:t>
            </a:r>
            <a:r>
              <a:rPr lang="en-CA" sz="2600" dirty="0" smtClean="0"/>
              <a:t> in foals, reduced growth rate, alopecia, and decreased horn strength and hardness. Zinc deficiency can occur frequently in foals causing subclinical bone, reproductive foot, and immunologic disorders, depending on </a:t>
            </a:r>
            <a:r>
              <a:rPr lang="en-CA" sz="2600" dirty="0" err="1" smtClean="0"/>
              <a:t>passve</a:t>
            </a:r>
            <a:r>
              <a:rPr lang="en-CA" sz="2600" dirty="0" smtClean="0"/>
              <a:t> transfer from </a:t>
            </a:r>
            <a:r>
              <a:rPr lang="en-CA" sz="2600" dirty="0" err="1" smtClean="0"/>
              <a:t>colostrum.trans</a:t>
            </a:r>
            <a:r>
              <a:rPr lang="en-CA" sz="2600" dirty="0" smtClean="0"/>
              <a:t> placental and </a:t>
            </a:r>
            <a:r>
              <a:rPr lang="en-CA" sz="2600" dirty="0" err="1" smtClean="0"/>
              <a:t>lactogenic</a:t>
            </a:r>
            <a:r>
              <a:rPr lang="en-CA" sz="2600" dirty="0" smtClean="0"/>
              <a:t> from mothers may occur until weaning.</a:t>
            </a:r>
          </a:p>
          <a:p>
            <a:endParaRPr lang="en-CA" sz="2600" dirty="0" smtClean="0"/>
          </a:p>
          <a:p>
            <a:r>
              <a:rPr lang="en-CA" sz="2600" dirty="0" smtClean="0"/>
              <a:t>Fetal liver often higher than mothers.</a:t>
            </a:r>
          </a:p>
          <a:p>
            <a:endParaRPr lang="en-CA" sz="2600" dirty="0" smtClean="0"/>
          </a:p>
          <a:p>
            <a:r>
              <a:rPr lang="en-CA" sz="2600" dirty="0" smtClean="0"/>
              <a:t>For general weakness, stunted growth, and </a:t>
            </a:r>
            <a:r>
              <a:rPr lang="en-CA" sz="2600" dirty="0" err="1" smtClean="0"/>
              <a:t>achromotrichia</a:t>
            </a:r>
            <a:r>
              <a:rPr lang="en-CA" sz="2600" dirty="0" smtClean="0"/>
              <a:t> –loss of pigment in the hair and </a:t>
            </a:r>
            <a:r>
              <a:rPr lang="en-CA" sz="2600" dirty="0" err="1" smtClean="0"/>
              <a:t>alopechy</a:t>
            </a:r>
            <a:r>
              <a:rPr lang="en-CA" sz="2600" dirty="0" smtClean="0"/>
              <a:t> loss of hair in spots.</a:t>
            </a:r>
          </a:p>
          <a:p>
            <a:endParaRPr lang="en-CA" sz="2600" dirty="0" smtClean="0"/>
          </a:p>
          <a:p>
            <a:endParaRPr lang="en-CA" sz="2600" dirty="0" smtClean="0"/>
          </a:p>
          <a:p>
            <a:endParaRPr lang="en-CA" sz="2600" dirty="0"/>
          </a:p>
        </p:txBody>
      </p:sp>
      <p:sp>
        <p:nvSpPr>
          <p:cNvPr id="5" name="Text Placeholder 4"/>
          <p:cNvSpPr>
            <a:spLocks noGrp="1"/>
          </p:cNvSpPr>
          <p:nvPr>
            <p:ph type="body" sz="half" idx="2"/>
          </p:nvPr>
        </p:nvSpPr>
        <p:spPr/>
        <p:txBody>
          <a:bodyPr/>
          <a:lstStyle/>
          <a:p>
            <a:endParaRPr lang="en-CA" dirty="0"/>
          </a:p>
        </p:txBody>
      </p:sp>
      <p:pic>
        <p:nvPicPr>
          <p:cNvPr id="4098" name="Picture 2" descr="C:\Users\ken.OTTERFEED\Pictures\zinc deficiency.png"/>
          <p:cNvPicPr>
            <a:picLocks noChangeAspect="1" noChangeArrowheads="1"/>
          </p:cNvPicPr>
          <p:nvPr/>
        </p:nvPicPr>
        <p:blipFill>
          <a:blip r:embed="rId2" cstate="print"/>
          <a:srcRect/>
          <a:stretch>
            <a:fillRect/>
          </a:stretch>
        </p:blipFill>
        <p:spPr bwMode="auto">
          <a:xfrm>
            <a:off x="457200" y="2743200"/>
            <a:ext cx="2466975" cy="1847850"/>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idx="4294967295"/>
          </p:nvPr>
        </p:nvSpPr>
        <p:spPr>
          <a:xfrm>
            <a:off x="838200" y="-228600"/>
            <a:ext cx="8077200" cy="6705600"/>
          </a:xfrm>
        </p:spPr>
        <p:txBody>
          <a:bodyPr>
            <a:normAutofit fontScale="92500" lnSpcReduction="20000"/>
          </a:bodyPr>
          <a:lstStyle/>
          <a:p>
            <a:endParaRPr lang="en-CA" sz="1800" dirty="0" smtClean="0"/>
          </a:p>
          <a:p>
            <a:endParaRPr lang="en-CA" sz="2600" dirty="0" smtClean="0"/>
          </a:p>
          <a:p>
            <a:r>
              <a:rPr lang="en-CA" sz="2600" dirty="0" smtClean="0"/>
              <a:t>Growth disorders in foals with decreased alkaline </a:t>
            </a:r>
            <a:r>
              <a:rPr lang="en-CA" sz="2600" dirty="0" err="1" smtClean="0"/>
              <a:t>phosphatase</a:t>
            </a:r>
            <a:r>
              <a:rPr lang="en-CA" sz="2600" dirty="0" smtClean="0"/>
              <a:t>, hair loss and decreased growth rate.</a:t>
            </a:r>
          </a:p>
          <a:p>
            <a:r>
              <a:rPr lang="en-CA" sz="2600" dirty="0" smtClean="0"/>
              <a:t>Excess zinc has caused OCD/DOD in foals.</a:t>
            </a:r>
          </a:p>
          <a:p>
            <a:endParaRPr lang="en-CA" sz="2600" dirty="0" smtClean="0"/>
          </a:p>
          <a:p>
            <a:r>
              <a:rPr lang="en-CA" sz="2600" dirty="0" smtClean="0"/>
              <a:t>Low zinc=80-100 ug/ml serum</a:t>
            </a:r>
          </a:p>
          <a:p>
            <a:r>
              <a:rPr lang="en-CA" sz="2600" dirty="0" smtClean="0"/>
              <a:t>Deficiency =&lt;80 ug/ml</a:t>
            </a:r>
          </a:p>
          <a:p>
            <a:r>
              <a:rPr lang="en-CA" sz="2600" dirty="0" err="1" smtClean="0"/>
              <a:t>Hypogamma</a:t>
            </a:r>
            <a:r>
              <a:rPr lang="en-CA" sz="2600" dirty="0" smtClean="0"/>
              <a:t> </a:t>
            </a:r>
            <a:r>
              <a:rPr lang="en-CA" sz="2600" dirty="0" err="1" smtClean="0"/>
              <a:t>globulinemia</a:t>
            </a:r>
            <a:r>
              <a:rPr lang="en-CA" sz="2600" dirty="0" smtClean="0"/>
              <a:t> in yearlings and 2 year olds if low zinc.</a:t>
            </a:r>
          </a:p>
          <a:p>
            <a:r>
              <a:rPr lang="en-CA" sz="2600" dirty="0" smtClean="0"/>
              <a:t>Zinc stabilizes protein structures, cell signalling and gene expression, fetal development, growth, tissue repair, reproduction, and the immune system through over 200 enzymes.</a:t>
            </a:r>
          </a:p>
          <a:p>
            <a:endParaRPr lang="en-CA" sz="2600" dirty="0" smtClean="0"/>
          </a:p>
          <a:p>
            <a:r>
              <a:rPr lang="en-CA" sz="2600" dirty="0" smtClean="0"/>
              <a:t>Nrc supplementation may be low in some surveys </a:t>
            </a:r>
            <a:r>
              <a:rPr lang="en-CA" sz="2600" dirty="0" err="1" smtClean="0"/>
              <a:t>eg</a:t>
            </a:r>
            <a:r>
              <a:rPr lang="en-CA" sz="2600" dirty="0" smtClean="0"/>
              <a:t> foals in </a:t>
            </a:r>
            <a:r>
              <a:rPr lang="en-CA" sz="2600" dirty="0" err="1" smtClean="0"/>
              <a:t>argentina</a:t>
            </a:r>
            <a:r>
              <a:rPr lang="en-CA" sz="2600" dirty="0" smtClean="0"/>
              <a:t> =40% deficient on balanced </a:t>
            </a:r>
            <a:r>
              <a:rPr lang="en-CA" sz="2600" dirty="0" err="1" smtClean="0"/>
              <a:t>diets.highest</a:t>
            </a:r>
            <a:r>
              <a:rPr lang="en-CA" sz="2600" dirty="0" smtClean="0"/>
              <a:t> incidence of low percentage of gamma globulin, possibly affecting immune response.nrc suggests 400-500 ppm depending on situation. Most hays are below nrc.</a:t>
            </a:r>
          </a:p>
          <a:p>
            <a:endParaRPr lang="en-CA" sz="2600" dirty="0" smtClean="0"/>
          </a:p>
          <a:p>
            <a:endParaRPr lang="en-CA" sz="26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idx="4294967295"/>
          </p:nvPr>
        </p:nvSpPr>
        <p:spPr>
          <a:xfrm>
            <a:off x="1143000" y="228600"/>
            <a:ext cx="7239000" cy="5791200"/>
          </a:xfrm>
        </p:spPr>
        <p:txBody>
          <a:bodyPr>
            <a:normAutofit fontScale="85000" lnSpcReduction="20000"/>
          </a:bodyPr>
          <a:lstStyle/>
          <a:p>
            <a:endParaRPr lang="en-CA" sz="1800" dirty="0" smtClean="0"/>
          </a:p>
          <a:p>
            <a:r>
              <a:rPr lang="en-CA" sz="2600" dirty="0" smtClean="0"/>
              <a:t>Pastures are often ½ nrc. </a:t>
            </a:r>
          </a:p>
          <a:p>
            <a:endParaRPr lang="en-CA" sz="2600" dirty="0" smtClean="0"/>
          </a:p>
          <a:p>
            <a:pPr>
              <a:tabLst>
                <a:tab pos="3084513" algn="l"/>
              </a:tabLst>
            </a:pPr>
            <a:r>
              <a:rPr lang="en-CA" sz="2600" dirty="0" smtClean="0"/>
              <a:t>Excess calcium or phos may produce serum zinc deficiency, animals have a limited mobile store of zinc to prevent deficiency.</a:t>
            </a:r>
          </a:p>
          <a:p>
            <a:pPr>
              <a:tabLst>
                <a:tab pos="3084513" algn="l"/>
              </a:tabLst>
            </a:pPr>
            <a:endParaRPr lang="en-CA" sz="2600" dirty="0" smtClean="0"/>
          </a:p>
          <a:p>
            <a:pPr>
              <a:tabLst>
                <a:tab pos="3084513" algn="l"/>
              </a:tabLst>
            </a:pPr>
            <a:r>
              <a:rPr lang="en-CA" sz="2600" dirty="0" smtClean="0"/>
              <a:t> iron to zinc at 2 to 1 up to 5 to 1 will lower zinc </a:t>
            </a:r>
          </a:p>
          <a:p>
            <a:pPr>
              <a:tabLst>
                <a:tab pos="3084513" algn="l"/>
              </a:tabLst>
            </a:pPr>
            <a:endParaRPr lang="en-CA" sz="2600" dirty="0" smtClean="0"/>
          </a:p>
          <a:p>
            <a:pPr>
              <a:tabLst>
                <a:tab pos="3084513" algn="l"/>
              </a:tabLst>
            </a:pPr>
            <a:r>
              <a:rPr lang="en-CA" sz="2600" dirty="0" smtClean="0"/>
              <a:t>Copper  seems to be best at 1 to 3 or 4-5  ratio to zinc</a:t>
            </a:r>
          </a:p>
          <a:p>
            <a:pPr>
              <a:tabLst>
                <a:tab pos="3084513" algn="l"/>
              </a:tabLst>
            </a:pPr>
            <a:endParaRPr lang="en-CA" sz="2600" dirty="0" smtClean="0"/>
          </a:p>
          <a:p>
            <a:pPr>
              <a:tabLst>
                <a:tab pos="3084513" algn="l"/>
              </a:tabLst>
            </a:pPr>
            <a:r>
              <a:rPr lang="en-CA" sz="2600" dirty="0" smtClean="0"/>
              <a:t>Foals seem most vulnerable and a deficiency is often seen affecting foals in the first two years of life. </a:t>
            </a:r>
          </a:p>
          <a:p>
            <a:endParaRPr lang="en-CA" sz="2600" dirty="0" smtClean="0"/>
          </a:p>
          <a:p>
            <a:r>
              <a:rPr lang="en-CA" sz="2600" dirty="0" smtClean="0"/>
              <a:t>Oversupply of zinc may tie up copper causing OCD if extremely high . Ratio of 3:1 zinc to copper ideal as they share the same absorptive mechanism.</a:t>
            </a:r>
          </a:p>
          <a:p>
            <a:r>
              <a:rPr lang="en-CA" sz="2600" dirty="0" smtClean="0"/>
              <a:t> </a:t>
            </a:r>
            <a:endParaRPr lang="en-CA" sz="26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0" y="273050"/>
            <a:ext cx="3657600" cy="793750"/>
          </a:xfrm>
        </p:spPr>
        <p:txBody>
          <a:bodyPr>
            <a:normAutofit fontScale="90000"/>
          </a:bodyPr>
          <a:lstStyle/>
          <a:p>
            <a:r>
              <a:rPr lang="en-CA" dirty="0" smtClean="0"/>
              <a:t>Zinc- along with manganese most glacial  soils are low  as are plants</a:t>
            </a:r>
            <a:endParaRPr lang="en-CA" dirty="0"/>
          </a:p>
        </p:txBody>
      </p:sp>
      <p:sp>
        <p:nvSpPr>
          <p:cNvPr id="4" name="Text Placeholder 3"/>
          <p:cNvSpPr>
            <a:spLocks noGrp="1"/>
          </p:cNvSpPr>
          <p:nvPr>
            <p:ph type="body" sz="half" idx="2"/>
          </p:nvPr>
        </p:nvSpPr>
        <p:spPr>
          <a:xfrm>
            <a:off x="0" y="0"/>
            <a:ext cx="5410200" cy="6705600"/>
          </a:xfrm>
        </p:spPr>
        <p:txBody>
          <a:bodyPr>
            <a:normAutofit/>
          </a:bodyPr>
          <a:lstStyle/>
          <a:p>
            <a:r>
              <a:rPr lang="en-CA" sz="1800" dirty="0" smtClean="0"/>
              <a:t>For insulin function.</a:t>
            </a:r>
          </a:p>
          <a:p>
            <a:r>
              <a:rPr lang="en-CA" sz="1800" dirty="0" smtClean="0"/>
              <a:t>For cognitive function</a:t>
            </a:r>
          </a:p>
          <a:p>
            <a:endParaRPr lang="en-CA" sz="1800" dirty="0" smtClean="0"/>
          </a:p>
          <a:p>
            <a:r>
              <a:rPr lang="en-CA" sz="1800" dirty="0" err="1" smtClean="0"/>
              <a:t>Monocytes</a:t>
            </a:r>
            <a:r>
              <a:rPr lang="en-CA" sz="1800" dirty="0" smtClean="0"/>
              <a:t>, natural killer cells, and </a:t>
            </a:r>
            <a:r>
              <a:rPr lang="en-CA" sz="1800" dirty="0" err="1" smtClean="0"/>
              <a:t>neutrophil</a:t>
            </a:r>
            <a:r>
              <a:rPr lang="en-CA" sz="1800" dirty="0" smtClean="0"/>
              <a:t> granulocytes show decreased function after zinc depletion, with the activity of natural killer cells and IL-2 production markedly decreased in deficiency.</a:t>
            </a:r>
          </a:p>
          <a:p>
            <a:endParaRPr lang="en-CA" sz="1800" dirty="0" smtClean="0"/>
          </a:p>
          <a:p>
            <a:r>
              <a:rPr lang="en-CA" sz="1800" dirty="0" smtClean="0"/>
              <a:t>The production of T helper cell (TH1) cytokines and interferon –alpha by leucocytes is decreased.</a:t>
            </a:r>
          </a:p>
          <a:p>
            <a:endParaRPr lang="en-CA" sz="1800" dirty="0" smtClean="0"/>
          </a:p>
          <a:p>
            <a:r>
              <a:rPr lang="en-CA" sz="1800" dirty="0" smtClean="0"/>
              <a:t>Also failures in the </a:t>
            </a:r>
            <a:r>
              <a:rPr lang="en-CA" sz="1800" dirty="0" err="1" smtClean="0"/>
              <a:t>humoral</a:t>
            </a:r>
            <a:r>
              <a:rPr lang="en-CA" sz="1800" dirty="0" smtClean="0"/>
              <a:t> immune response. </a:t>
            </a:r>
          </a:p>
          <a:p>
            <a:endParaRPr lang="en-CA" sz="1800" dirty="0" smtClean="0"/>
          </a:p>
          <a:p>
            <a:r>
              <a:rPr lang="en-CA" sz="1800" dirty="0" err="1" smtClean="0"/>
              <a:t>Mitogenesis</a:t>
            </a:r>
            <a:r>
              <a:rPr lang="en-CA" sz="1800" dirty="0" smtClean="0"/>
              <a:t> </a:t>
            </a:r>
            <a:r>
              <a:rPr lang="en-CA" sz="1800" dirty="0" err="1" smtClean="0"/>
              <a:t>disfunction</a:t>
            </a:r>
            <a:r>
              <a:rPr lang="en-CA" sz="1800" dirty="0" smtClean="0"/>
              <a:t> leading to low serum </a:t>
            </a:r>
            <a:r>
              <a:rPr lang="en-CA" sz="1800" dirty="0" err="1" smtClean="0"/>
              <a:t>Ig</a:t>
            </a:r>
            <a:r>
              <a:rPr lang="en-CA" sz="1800" dirty="0" smtClean="0"/>
              <a:t> and a reduced level of antibody response to T-dependent antigens.</a:t>
            </a:r>
          </a:p>
          <a:p>
            <a:endParaRPr lang="en-CA" sz="1800" dirty="0" smtClean="0"/>
          </a:p>
          <a:p>
            <a:r>
              <a:rPr lang="en-CA" sz="1800" dirty="0" smtClean="0"/>
              <a:t>For multiple functions of the immune system and therefore the defense against pathogens are affected by zinc deficiency.</a:t>
            </a:r>
          </a:p>
          <a:p>
            <a:endParaRPr lang="en-CA" sz="1800" dirty="0" smtClean="0"/>
          </a:p>
        </p:txBody>
      </p:sp>
      <p:pic>
        <p:nvPicPr>
          <p:cNvPr id="1027" name="Picture 3" descr="C:\Users\ken.OTTERFEED\Pictures\para.jpg"/>
          <p:cNvPicPr>
            <a:picLocks noChangeAspect="1" noChangeArrowheads="1"/>
          </p:cNvPicPr>
          <p:nvPr/>
        </p:nvPicPr>
        <p:blipFill>
          <a:blip r:embed="rId2" cstate="print"/>
          <a:srcRect/>
          <a:stretch>
            <a:fillRect/>
          </a:stretch>
        </p:blipFill>
        <p:spPr bwMode="auto">
          <a:xfrm>
            <a:off x="5556278" y="3855233"/>
            <a:ext cx="3587722" cy="2393167"/>
          </a:xfrm>
          <a:prstGeom prst="rect">
            <a:avLst/>
          </a:prstGeom>
          <a:noFill/>
        </p:spPr>
      </p:pic>
      <p:sp>
        <p:nvSpPr>
          <p:cNvPr id="6" name="Content Placeholder 5"/>
          <p:cNvSpPr>
            <a:spLocks noGrp="1"/>
          </p:cNvSpPr>
          <p:nvPr>
            <p:ph idx="1"/>
          </p:nvPr>
        </p:nvSpPr>
        <p:spPr>
          <a:xfrm>
            <a:off x="5562600" y="3657600"/>
            <a:ext cx="3124200" cy="2468563"/>
          </a:xfrm>
        </p:spPr>
        <p:txBody>
          <a:bodyPr/>
          <a:lstStyle/>
          <a:p>
            <a:endParaRPr lang="en-CA"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762000"/>
          </a:xfrm>
        </p:spPr>
        <p:txBody>
          <a:bodyPr>
            <a:normAutofit/>
          </a:bodyPr>
          <a:lstStyle/>
          <a:p>
            <a:r>
              <a:rPr lang="en-CA" sz="3200" dirty="0" smtClean="0"/>
              <a:t>Energy Needs Must Be Met First</a:t>
            </a:r>
            <a:endParaRPr lang="en-CA" sz="3200" dirty="0"/>
          </a:p>
        </p:txBody>
      </p:sp>
      <p:sp>
        <p:nvSpPr>
          <p:cNvPr id="4" name="Text Placeholder 3"/>
          <p:cNvSpPr>
            <a:spLocks noGrp="1"/>
          </p:cNvSpPr>
          <p:nvPr>
            <p:ph idx="1"/>
          </p:nvPr>
        </p:nvSpPr>
        <p:spPr>
          <a:xfrm>
            <a:off x="228600" y="838200"/>
            <a:ext cx="8915400" cy="5638800"/>
          </a:xfrm>
        </p:spPr>
        <p:txBody>
          <a:bodyPr>
            <a:normAutofit lnSpcReduction="10000"/>
          </a:bodyPr>
          <a:lstStyle/>
          <a:p>
            <a:pPr>
              <a:buNone/>
            </a:pPr>
            <a:r>
              <a:rPr lang="en-CA" sz="2000" dirty="0" smtClean="0"/>
              <a:t>	</a:t>
            </a:r>
            <a:r>
              <a:rPr lang="en-CA" sz="2400" dirty="0" smtClean="0"/>
              <a:t>The NRC provides us with guidelines for amount of energy needed for maintenance and various work loads. The energy is measured as Mega Calories (Mcals) of digestible (usable) energy,  DE, needed per day. Horses will sacrifice other tissues to ensure brain function.</a:t>
            </a:r>
          </a:p>
          <a:p>
            <a:endParaRPr lang="en-CA" sz="2400" dirty="0" smtClean="0"/>
          </a:p>
          <a:p>
            <a:r>
              <a:rPr lang="en-CA" sz="2400" dirty="0" smtClean="0"/>
              <a:t>Forage analysis allows us to determine if we need more  nutrients from concentrates. Most horses at maintenance or light work can derive all the energy they need from forage.   </a:t>
            </a:r>
          </a:p>
          <a:p>
            <a:endParaRPr lang="en-CA" sz="2400" dirty="0" smtClean="0"/>
          </a:p>
          <a:p>
            <a:r>
              <a:rPr lang="en-CA" sz="2400" dirty="0" smtClean="0"/>
              <a:t>The environment and stress plays a major role in determining energy needs.</a:t>
            </a:r>
          </a:p>
          <a:p>
            <a:endParaRPr lang="en-CA" sz="2400" dirty="0" smtClean="0"/>
          </a:p>
          <a:p>
            <a:r>
              <a:rPr lang="en-CA" sz="2400" dirty="0" smtClean="0"/>
              <a:t>Age and Ageing (inflammageing) is also important</a:t>
            </a:r>
          </a:p>
          <a:p>
            <a:endParaRPr lang="en-CA" sz="2400" dirty="0" smtClean="0"/>
          </a:p>
          <a:p>
            <a:r>
              <a:rPr lang="en-CA" sz="2400" dirty="0" smtClean="0"/>
              <a:t>Genetics play a major role</a:t>
            </a:r>
          </a:p>
          <a:p>
            <a:endParaRPr lang="en-CA" sz="20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Manganese-glacial  soils are very low in manganese and zinc.</a:t>
            </a:r>
            <a:br>
              <a:rPr lang="en-CA" dirty="0" smtClean="0"/>
            </a:br>
            <a:endParaRPr lang="en-CA" dirty="0"/>
          </a:p>
        </p:txBody>
      </p:sp>
      <p:sp>
        <p:nvSpPr>
          <p:cNvPr id="4" name="Text Placeholder 3"/>
          <p:cNvSpPr>
            <a:spLocks noGrp="1"/>
          </p:cNvSpPr>
          <p:nvPr>
            <p:ph idx="1"/>
          </p:nvPr>
        </p:nvSpPr>
        <p:spPr>
          <a:xfrm>
            <a:off x="457200" y="1066800"/>
            <a:ext cx="8229600" cy="5257800"/>
          </a:xfrm>
        </p:spPr>
        <p:txBody>
          <a:bodyPr>
            <a:noAutofit/>
          </a:bodyPr>
          <a:lstStyle/>
          <a:p>
            <a:r>
              <a:rPr lang="en-CA" sz="1800" dirty="0" err="1" smtClean="0"/>
              <a:t>Mn</a:t>
            </a:r>
            <a:r>
              <a:rPr lang="en-CA" sz="1800" dirty="0" smtClean="0"/>
              <a:t> -Essential for many enzymes as part of the enzyme or activating the enzymes. For carbohydrate and lipid metabolism. </a:t>
            </a:r>
          </a:p>
          <a:p>
            <a:pPr>
              <a:buNone/>
            </a:pPr>
            <a:r>
              <a:rPr lang="en-CA" sz="1800" dirty="0" smtClean="0"/>
              <a:t>       The manganese superoxide dismutase enzyme is located in the mitochondria and in liver </a:t>
            </a:r>
            <a:r>
              <a:rPr lang="en-CA" sz="1800" dirty="0" err="1" smtClean="0"/>
              <a:t>tissue.Ensures</a:t>
            </a:r>
            <a:r>
              <a:rPr lang="en-CA" sz="1800" dirty="0" smtClean="0"/>
              <a:t> protection of DNA against </a:t>
            </a:r>
            <a:r>
              <a:rPr lang="en-CA" sz="1800" dirty="0" err="1" smtClean="0"/>
              <a:t>superoxides</a:t>
            </a:r>
            <a:r>
              <a:rPr lang="en-CA" sz="1800" dirty="0" smtClean="0"/>
              <a:t>.  It may help with EMND </a:t>
            </a:r>
          </a:p>
          <a:p>
            <a:endParaRPr lang="en-CA" sz="1800" dirty="0" smtClean="0"/>
          </a:p>
          <a:p>
            <a:r>
              <a:rPr lang="en-CA" sz="1800" dirty="0" smtClean="0"/>
              <a:t>Required for synthesis of chondroitin sulfate necessary for cartilage formation.  The specific pathway is not well known.</a:t>
            </a:r>
          </a:p>
          <a:p>
            <a:r>
              <a:rPr lang="en-CA" sz="1800" dirty="0" smtClean="0"/>
              <a:t> Half the zinc, copper and manganese is deposited in the last two months of gestation.</a:t>
            </a:r>
          </a:p>
          <a:p>
            <a:endParaRPr lang="en-CA" sz="1800" dirty="0" smtClean="0"/>
          </a:p>
          <a:p>
            <a:r>
              <a:rPr lang="en-CA" sz="1800" dirty="0" smtClean="0"/>
              <a:t>Ratios as per  other trace minerals are wise. Use 1 :3:3 for copper zinc and manganese as a guide. </a:t>
            </a:r>
          </a:p>
          <a:p>
            <a:r>
              <a:rPr lang="en-CA" sz="1800" dirty="0" smtClean="0"/>
              <a:t>Little is known about manganese deficiency , and most feeds are relatively  high in manganese. Effects of deficiency in other species include enlarged joints, reproductive problems, abnormal development of cartilage, and crooked limbs. There is no storage depot in horses.  </a:t>
            </a:r>
          </a:p>
          <a:p>
            <a:endParaRPr lang="en-CA" sz="1800" dirty="0" smtClean="0"/>
          </a:p>
          <a:p>
            <a:endParaRPr lang="en-CA" sz="1800" dirty="0" smtClean="0"/>
          </a:p>
          <a:p>
            <a:r>
              <a:rPr lang="en-CA" sz="1800" dirty="0" smtClean="0"/>
              <a:t> </a:t>
            </a:r>
            <a:endParaRPr lang="en-CA" sz="18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0" y="0"/>
            <a:ext cx="3962400" cy="914400"/>
          </a:xfrm>
        </p:spPr>
        <p:txBody>
          <a:bodyPr>
            <a:normAutofit fontScale="90000"/>
          </a:bodyPr>
          <a:lstStyle/>
          <a:p>
            <a:r>
              <a:rPr lang="en-CA" dirty="0" smtClean="0"/>
              <a:t>Manganese-glacial  soils are very low in manganese and zinc.</a:t>
            </a:r>
            <a:br>
              <a:rPr lang="en-CA" dirty="0" smtClean="0"/>
            </a:br>
            <a:endParaRPr lang="en-CA" dirty="0"/>
          </a:p>
        </p:txBody>
      </p:sp>
      <p:sp>
        <p:nvSpPr>
          <p:cNvPr id="4" name="Text Placeholder 3"/>
          <p:cNvSpPr>
            <a:spLocks noGrp="1"/>
          </p:cNvSpPr>
          <p:nvPr>
            <p:ph type="body" sz="half" idx="2"/>
          </p:nvPr>
        </p:nvSpPr>
        <p:spPr>
          <a:xfrm>
            <a:off x="0" y="0"/>
            <a:ext cx="4953000" cy="6858000"/>
          </a:xfrm>
        </p:spPr>
        <p:txBody>
          <a:bodyPr>
            <a:noAutofit/>
          </a:bodyPr>
          <a:lstStyle/>
          <a:p>
            <a:endParaRPr lang="en-CA" sz="1600" dirty="0" smtClean="0"/>
          </a:p>
          <a:p>
            <a:r>
              <a:rPr lang="en-CA" sz="1800" dirty="0" smtClean="0"/>
              <a:t>Manganese deficiency can occur in the developing </a:t>
            </a:r>
            <a:r>
              <a:rPr lang="en-CA" sz="1800" dirty="0" err="1" smtClean="0"/>
              <a:t>fetus,and</a:t>
            </a:r>
            <a:r>
              <a:rPr lang="en-CA" sz="1800" dirty="0" smtClean="0"/>
              <a:t> as a result, the developing fetus may have limited </a:t>
            </a:r>
            <a:r>
              <a:rPr lang="en-CA" sz="1800" dirty="0" err="1" smtClean="0"/>
              <a:t>endochondral</a:t>
            </a:r>
            <a:r>
              <a:rPr lang="en-CA" sz="1800" dirty="0" smtClean="0"/>
              <a:t> bone growth resulting in skeletal abnormalities.</a:t>
            </a:r>
          </a:p>
          <a:p>
            <a:endParaRPr lang="en-CA" sz="1800" dirty="0" smtClean="0"/>
          </a:p>
          <a:p>
            <a:r>
              <a:rPr lang="en-CA" sz="1800" dirty="0" smtClean="0"/>
              <a:t>Protects cells from oxidative damage.  Involved with fertility and central nervous system function. </a:t>
            </a:r>
          </a:p>
          <a:p>
            <a:endParaRPr lang="en-CA" sz="1800" dirty="0" smtClean="0"/>
          </a:p>
          <a:p>
            <a:r>
              <a:rPr lang="en-CA" sz="1800" dirty="0" smtClean="0"/>
              <a:t>There is no manganese storage in the body as per selenium which has no storage depot. It must be there every day.</a:t>
            </a:r>
          </a:p>
          <a:p>
            <a:endParaRPr lang="en-CA" sz="1800" dirty="0" smtClean="0"/>
          </a:p>
          <a:p>
            <a:r>
              <a:rPr lang="en-CA" sz="1800" dirty="0" smtClean="0"/>
              <a:t>Milk levels are low. </a:t>
            </a:r>
          </a:p>
          <a:p>
            <a:endParaRPr lang="en-CA" sz="1800" dirty="0" smtClean="0"/>
          </a:p>
          <a:p>
            <a:r>
              <a:rPr lang="en-CA" sz="1800" dirty="0" smtClean="0"/>
              <a:t>Relatively safe to use at higher levels. Suggested levels are 400-500 mg/day -NRC . Relatively safe to use at higher levels, but excessive levels may interfere with phosphorus absorption. There is no known case of manganese toxicity.</a:t>
            </a:r>
          </a:p>
          <a:p>
            <a:endParaRPr lang="en-CA" sz="1800" dirty="0" smtClean="0"/>
          </a:p>
          <a:p>
            <a:r>
              <a:rPr lang="en-CA" sz="1800" dirty="0" smtClean="0"/>
              <a:t>Ratios as per  other trace minerals</a:t>
            </a:r>
          </a:p>
          <a:p>
            <a:endParaRPr lang="en-CA" sz="1600" dirty="0" smtClean="0"/>
          </a:p>
          <a:p>
            <a:endParaRPr lang="en-CA" sz="1600" dirty="0" smtClean="0"/>
          </a:p>
          <a:p>
            <a:r>
              <a:rPr lang="en-CA" sz="1600" dirty="0" smtClean="0"/>
              <a:t> </a:t>
            </a:r>
            <a:endParaRPr lang="en-CA" sz="1600" dirty="0"/>
          </a:p>
        </p:txBody>
      </p:sp>
      <p:pic>
        <p:nvPicPr>
          <p:cNvPr id="2050" name="Picture 2" descr="C:\Users\ken.OTTERFEED\Pictures\knuckling over.jpg"/>
          <p:cNvPicPr>
            <a:picLocks noGrp="1" noChangeAspect="1" noChangeArrowheads="1"/>
          </p:cNvPicPr>
          <p:nvPr>
            <p:ph idx="1"/>
          </p:nvPr>
        </p:nvPicPr>
        <p:blipFill>
          <a:blip r:embed="rId2" cstate="print"/>
          <a:srcRect/>
          <a:stretch>
            <a:fillRect/>
          </a:stretch>
        </p:blipFill>
        <p:spPr bwMode="auto">
          <a:xfrm>
            <a:off x="5257800" y="990600"/>
            <a:ext cx="3581400" cy="5511403"/>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457200"/>
          </a:xfrm>
        </p:spPr>
        <p:txBody>
          <a:bodyPr>
            <a:normAutofit/>
          </a:bodyPr>
          <a:lstStyle/>
          <a:p>
            <a:r>
              <a:rPr lang="en-CA" sz="2400" dirty="0" smtClean="0"/>
              <a:t>Trace minerals</a:t>
            </a:r>
            <a:endParaRPr lang="en-CA" sz="2400" dirty="0"/>
          </a:p>
        </p:txBody>
      </p:sp>
      <p:sp>
        <p:nvSpPr>
          <p:cNvPr id="6" name="Content Placeholder 5"/>
          <p:cNvSpPr>
            <a:spLocks noGrp="1"/>
          </p:cNvSpPr>
          <p:nvPr>
            <p:ph idx="1"/>
          </p:nvPr>
        </p:nvSpPr>
        <p:spPr>
          <a:xfrm>
            <a:off x="457200" y="457200"/>
            <a:ext cx="8229600" cy="5943600"/>
          </a:xfrm>
        </p:spPr>
        <p:txBody>
          <a:bodyPr>
            <a:normAutofit lnSpcReduction="10000"/>
          </a:bodyPr>
          <a:lstStyle/>
          <a:p>
            <a:r>
              <a:rPr lang="en-CA" sz="1800" dirty="0" smtClean="0"/>
              <a:t>After birth the neonatal foal obtains minerals from body reserves, </a:t>
            </a:r>
            <a:r>
              <a:rPr lang="en-CA" sz="1800" dirty="0" err="1" smtClean="0"/>
              <a:t>ie</a:t>
            </a:r>
            <a:r>
              <a:rPr lang="en-CA" sz="1800" dirty="0" smtClean="0"/>
              <a:t> liver, mare’s milk, forages, mare concentrate, and creep feed.</a:t>
            </a:r>
          </a:p>
          <a:p>
            <a:endParaRPr lang="en-CA" sz="1800" dirty="0" smtClean="0"/>
          </a:p>
          <a:p>
            <a:r>
              <a:rPr lang="en-CA" sz="1800" dirty="0" smtClean="0"/>
              <a:t>Neonatal foals have low levels of serum Cu, which can reach normal adult values at 28 </a:t>
            </a:r>
            <a:r>
              <a:rPr lang="en-CA" sz="1800" dirty="0" err="1" smtClean="0"/>
              <a:t>days.OC</a:t>
            </a:r>
            <a:r>
              <a:rPr lang="en-CA" sz="1800" dirty="0" smtClean="0"/>
              <a:t>?</a:t>
            </a:r>
          </a:p>
          <a:p>
            <a:endParaRPr lang="en-CA" sz="1800" dirty="0" smtClean="0"/>
          </a:p>
          <a:p>
            <a:r>
              <a:rPr lang="en-CA" sz="1800" dirty="0" smtClean="0"/>
              <a:t>A sudden drop in iron within first 24 hours after birth, several weeks are required to return to normal values.</a:t>
            </a:r>
          </a:p>
          <a:p>
            <a:endParaRPr lang="en-CA" sz="1800" dirty="0" smtClean="0"/>
          </a:p>
          <a:p>
            <a:r>
              <a:rPr lang="en-CA" sz="1800" dirty="0" smtClean="0"/>
              <a:t>Modest supplementation of </a:t>
            </a:r>
            <a:r>
              <a:rPr lang="en-CA" sz="1800" dirty="0" err="1" smtClean="0"/>
              <a:t>tms</a:t>
            </a:r>
            <a:r>
              <a:rPr lang="en-CA" sz="1800" dirty="0" smtClean="0"/>
              <a:t> above NRC to mare may not influence the mineral status of the mare and  foal. </a:t>
            </a:r>
          </a:p>
          <a:p>
            <a:endParaRPr lang="en-CA" sz="1800" dirty="0" smtClean="0"/>
          </a:p>
          <a:p>
            <a:r>
              <a:rPr lang="en-CA" sz="1800" dirty="0" smtClean="0"/>
              <a:t>Extra zinc and Cu did not change Zn or Cu in milk,</a:t>
            </a:r>
          </a:p>
          <a:p>
            <a:endParaRPr lang="en-CA" sz="1800" dirty="0" smtClean="0"/>
          </a:p>
          <a:p>
            <a:r>
              <a:rPr lang="en-CA" sz="1800" dirty="0" smtClean="0"/>
              <a:t>Mare’s milk is low in Fe and does not increase with extra supplementation in late gestation or lactation.</a:t>
            </a:r>
          </a:p>
          <a:p>
            <a:endParaRPr lang="en-CA" sz="1800" dirty="0" smtClean="0"/>
          </a:p>
          <a:p>
            <a:r>
              <a:rPr lang="en-CA" sz="1800" dirty="0" smtClean="0"/>
              <a:t>The concentration of Cu, Zn and Fe  mare’s milk sig decreased throughout the first 16 weeks of lactation.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txBody>
          <a:bodyPr>
            <a:normAutofit/>
          </a:bodyPr>
          <a:lstStyle/>
          <a:p>
            <a:r>
              <a:rPr lang="en-CA" sz="2400" dirty="0" smtClean="0"/>
              <a:t>Tm’s </a:t>
            </a:r>
            <a:endParaRPr lang="en-CA" sz="2400" dirty="0"/>
          </a:p>
        </p:txBody>
      </p:sp>
      <p:sp>
        <p:nvSpPr>
          <p:cNvPr id="3" name="Content Placeholder 2"/>
          <p:cNvSpPr>
            <a:spLocks noGrp="1"/>
          </p:cNvSpPr>
          <p:nvPr>
            <p:ph idx="1"/>
          </p:nvPr>
        </p:nvSpPr>
        <p:spPr>
          <a:xfrm>
            <a:off x="457200" y="533400"/>
            <a:ext cx="8229600" cy="5592763"/>
          </a:xfrm>
        </p:spPr>
        <p:txBody>
          <a:bodyPr>
            <a:normAutofit lnSpcReduction="10000"/>
          </a:bodyPr>
          <a:lstStyle/>
          <a:p>
            <a:r>
              <a:rPr lang="en-CA" sz="2400" dirty="0" smtClean="0"/>
              <a:t>Cu and Zn use the same vehicle for absorption so they must consume them in proper amounts.  NRC suggests 4:1 or consider</a:t>
            </a:r>
          </a:p>
          <a:p>
            <a:r>
              <a:rPr lang="en-CA" sz="2400" dirty="0" smtClean="0"/>
              <a:t>5 :1:3:3 Fe , Cu, </a:t>
            </a:r>
            <a:r>
              <a:rPr lang="en-CA" sz="2400" dirty="0" err="1" smtClean="0"/>
              <a:t>Mn</a:t>
            </a:r>
            <a:r>
              <a:rPr lang="en-CA" sz="2400" dirty="0" smtClean="0"/>
              <a:t>, Zn with insulin issues possibly 10 for iron if no issues.</a:t>
            </a:r>
          </a:p>
          <a:p>
            <a:r>
              <a:rPr lang="en-CA" sz="2400" dirty="0" smtClean="0"/>
              <a:t>Zinc is part of over 100 different enzyme systems, many of which involve protein and carbohydrate metabolism. Excess zinc is tolerated provided ratios ok. Excess is related to DOD.</a:t>
            </a:r>
          </a:p>
          <a:p>
            <a:endParaRPr lang="en-CA" sz="2400" dirty="0" smtClean="0"/>
          </a:p>
          <a:p>
            <a:r>
              <a:rPr lang="en-CA" sz="2400" dirty="0" smtClean="0"/>
              <a:t>The highest zinc concentrations are found in the iris and choroid (between the sclera and retina) of the eye, </a:t>
            </a:r>
            <a:r>
              <a:rPr lang="en-CA" sz="2400" dirty="0" err="1" smtClean="0"/>
              <a:t>pancreas,hoof</a:t>
            </a:r>
            <a:r>
              <a:rPr lang="en-CA" sz="2400" dirty="0" smtClean="0"/>
              <a:t> horn, liver and muscle.</a:t>
            </a:r>
          </a:p>
          <a:p>
            <a:r>
              <a:rPr lang="en-CA" sz="2400" dirty="0" smtClean="0"/>
              <a:t>A min of 400-500 ppm zinc is required per day . Wheat bran, middlings, brewers grains are good sources. Forages can be low on the island. </a:t>
            </a:r>
          </a:p>
          <a:p>
            <a:endParaRPr lang="en-CA" sz="24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762000"/>
          </a:xfrm>
        </p:spPr>
        <p:txBody>
          <a:bodyPr>
            <a:normAutofit/>
          </a:bodyPr>
          <a:lstStyle/>
          <a:p>
            <a:r>
              <a:rPr lang="en-CA" sz="2400" dirty="0" smtClean="0"/>
              <a:t>Trace minerals</a:t>
            </a:r>
            <a:endParaRPr lang="en-CA" sz="2400" dirty="0"/>
          </a:p>
        </p:txBody>
      </p:sp>
      <p:sp>
        <p:nvSpPr>
          <p:cNvPr id="6" name="Content Placeholder 5"/>
          <p:cNvSpPr>
            <a:spLocks noGrp="1"/>
          </p:cNvSpPr>
          <p:nvPr>
            <p:ph idx="1"/>
          </p:nvPr>
        </p:nvSpPr>
        <p:spPr>
          <a:xfrm>
            <a:off x="457200" y="838200"/>
            <a:ext cx="8229600" cy="5562600"/>
          </a:xfrm>
        </p:spPr>
        <p:txBody>
          <a:bodyPr>
            <a:normAutofit/>
          </a:bodyPr>
          <a:lstStyle/>
          <a:p>
            <a:r>
              <a:rPr lang="en-CA" sz="1800" dirty="0" smtClean="0"/>
              <a:t>Mare’s milk is low in Cu and Fe especially, so the foal  is in a negative plane of nutrition for Cu and must mobilize copper from liver stores until copper intake is increased by the consumption of other feeds.</a:t>
            </a:r>
          </a:p>
          <a:p>
            <a:endParaRPr lang="en-CA" sz="1800" dirty="0" smtClean="0"/>
          </a:p>
          <a:p>
            <a:r>
              <a:rPr lang="en-CA" sz="1800" dirty="0" smtClean="0"/>
              <a:t>To meet its Fe requirement the foal is dependent on Fe stores in soft tissue and/or ability to conserve iron until intakes increase. </a:t>
            </a:r>
          </a:p>
          <a:p>
            <a:endParaRPr lang="en-CA" sz="1800" dirty="0" smtClean="0"/>
          </a:p>
          <a:p>
            <a:r>
              <a:rPr lang="en-CA" sz="1800" dirty="0" smtClean="0"/>
              <a:t>Mares with TM’s greater than nrc had no differences in foal growth and development, mare milk, mare and foal serum Cu, Zn, Fe .</a:t>
            </a:r>
          </a:p>
          <a:p>
            <a:endParaRPr lang="en-CA" sz="1800" dirty="0" smtClean="0"/>
          </a:p>
          <a:p>
            <a:r>
              <a:rPr lang="en-CA" sz="1800" dirty="0" smtClean="0"/>
              <a:t>No differences in Foal serum bone specific alkaline </a:t>
            </a:r>
            <a:r>
              <a:rPr lang="en-CA" sz="1800" dirty="0" err="1" smtClean="0"/>
              <a:t>phosphatase</a:t>
            </a:r>
            <a:r>
              <a:rPr lang="en-CA" sz="1800" dirty="0" smtClean="0"/>
              <a:t> or foal bone mineral content were detected.</a:t>
            </a:r>
          </a:p>
          <a:p>
            <a:endParaRPr lang="en-CA" sz="1800" dirty="0" smtClean="0"/>
          </a:p>
          <a:p>
            <a:r>
              <a:rPr lang="en-CA" sz="1800" dirty="0" smtClean="0"/>
              <a:t>The horses homeostatic system maintains serum trace mineral levels within very narrow levels. </a:t>
            </a:r>
          </a:p>
          <a:p>
            <a:endParaRPr lang="en-CA" sz="1800" dirty="0" smtClean="0"/>
          </a:p>
          <a:p>
            <a:r>
              <a:rPr lang="en-CA" sz="1800" dirty="0" smtClean="0"/>
              <a:t>No adverse effects are noted so modest insurance levels can be used re forage.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r>
              <a:rPr lang="en-CA" sz="2400" dirty="0" smtClean="0"/>
              <a:t>copper</a:t>
            </a:r>
            <a:endParaRPr lang="en-CA" sz="2400" dirty="0"/>
          </a:p>
        </p:txBody>
      </p:sp>
      <p:sp>
        <p:nvSpPr>
          <p:cNvPr id="3" name="Content Placeholder 2"/>
          <p:cNvSpPr>
            <a:spLocks noGrp="1"/>
          </p:cNvSpPr>
          <p:nvPr>
            <p:ph idx="1"/>
          </p:nvPr>
        </p:nvSpPr>
        <p:spPr>
          <a:xfrm>
            <a:off x="457200" y="685800"/>
            <a:ext cx="8229600" cy="5943600"/>
          </a:xfrm>
        </p:spPr>
        <p:txBody>
          <a:bodyPr>
            <a:normAutofit lnSpcReduction="10000"/>
          </a:bodyPr>
          <a:lstStyle/>
          <a:p>
            <a:r>
              <a:rPr lang="en-CA" sz="1800" dirty="0" smtClean="0"/>
              <a:t>Vital roles maintaining connective tissue (</a:t>
            </a:r>
            <a:r>
              <a:rPr lang="en-CA" sz="1800" dirty="0" err="1" smtClean="0"/>
              <a:t>eg</a:t>
            </a:r>
            <a:r>
              <a:rPr lang="en-CA" sz="1800" dirty="0" smtClean="0"/>
              <a:t> ligaments and tendons especially PPID)</a:t>
            </a:r>
          </a:p>
          <a:p>
            <a:r>
              <a:rPr lang="en-CA" sz="1800" dirty="0" smtClean="0"/>
              <a:t>Aiding antioxidant enzymes</a:t>
            </a:r>
          </a:p>
          <a:p>
            <a:r>
              <a:rPr lang="en-CA" sz="1800" dirty="0" smtClean="0"/>
              <a:t>Melanin (pigment of skin, hair, and eyes)synthesis</a:t>
            </a:r>
          </a:p>
          <a:p>
            <a:r>
              <a:rPr lang="en-CA" sz="1800" dirty="0" smtClean="0"/>
              <a:t>Iron stores mobilization.</a:t>
            </a:r>
          </a:p>
          <a:p>
            <a:r>
              <a:rPr lang="en-CA" sz="1800" dirty="0" smtClean="0"/>
              <a:t>The liver stores and metabolizes Cu.</a:t>
            </a:r>
          </a:p>
          <a:p>
            <a:pPr>
              <a:buNone/>
            </a:pPr>
            <a:r>
              <a:rPr lang="en-CA" sz="1800" dirty="0" smtClean="0"/>
              <a:t>       </a:t>
            </a:r>
            <a:r>
              <a:rPr lang="en-CA" sz="1800" dirty="0" err="1" smtClean="0"/>
              <a:t>Avg</a:t>
            </a:r>
            <a:r>
              <a:rPr lang="en-CA" sz="1800" dirty="0" smtClean="0"/>
              <a:t> horse requires minimum of 100-125 mg Cu per day for heavy work or last trimester . Horses easily tolerate 50 ppm copper and a maximum of 250 ppm</a:t>
            </a:r>
          </a:p>
          <a:p>
            <a:endParaRPr lang="en-CA" sz="1800" dirty="0" smtClean="0"/>
          </a:p>
          <a:p>
            <a:r>
              <a:rPr lang="en-CA" sz="1800" dirty="0" smtClean="0"/>
              <a:t>Copper is usually low on the island . Excessive zinc affects weanling foals and iron may affect needs . Moly has less effect </a:t>
            </a:r>
          </a:p>
          <a:p>
            <a:endParaRPr lang="en-CA" sz="1800" dirty="0" smtClean="0"/>
          </a:p>
          <a:p>
            <a:r>
              <a:rPr lang="en-CA" sz="1800" dirty="0" smtClean="0"/>
              <a:t>Molasses brewers grains and </a:t>
            </a:r>
            <a:r>
              <a:rPr lang="en-CA" sz="1800" dirty="0" err="1" smtClean="0"/>
              <a:t>soymeal</a:t>
            </a:r>
            <a:r>
              <a:rPr lang="en-CA" sz="1800" dirty="0" smtClean="0"/>
              <a:t> are good sources of copper.</a:t>
            </a:r>
          </a:p>
          <a:p>
            <a:endParaRPr lang="en-CA" sz="1800" dirty="0" smtClean="0"/>
          </a:p>
          <a:p>
            <a:r>
              <a:rPr lang="en-CA" sz="1800" dirty="0" smtClean="0"/>
              <a:t>Deficiency results in abnormal bone growth in growing horses, and now other nutritional and non nutritional factors are considered for DOD.</a:t>
            </a:r>
          </a:p>
          <a:p>
            <a:endParaRPr lang="en-CA" sz="1800" dirty="0" smtClean="0"/>
          </a:p>
          <a:p>
            <a:r>
              <a:rPr lang="en-CA" sz="1800" dirty="0" smtClean="0"/>
              <a:t>In mature horses connective tissue weakens and </a:t>
            </a:r>
            <a:r>
              <a:rPr lang="en-CA" sz="1800" dirty="0" err="1" smtClean="0"/>
              <a:t>elastin</a:t>
            </a:r>
            <a:r>
              <a:rPr lang="en-CA" sz="1800" dirty="0" smtClean="0"/>
              <a:t> (main protein in connective tissue ) synthesis declines. Horses seem to tolerate excess Cu very well possibly as absorption will decrease with increased intakes.</a:t>
            </a:r>
          </a:p>
          <a:p>
            <a:endParaRPr lang="en-CA" sz="18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CA" dirty="0" smtClean="0"/>
              <a:t>Iron </a:t>
            </a:r>
            <a:endParaRPr lang="en-CA" dirty="0"/>
          </a:p>
        </p:txBody>
      </p:sp>
      <p:sp>
        <p:nvSpPr>
          <p:cNvPr id="3" name="Content Placeholder 2"/>
          <p:cNvSpPr>
            <a:spLocks noGrp="1"/>
          </p:cNvSpPr>
          <p:nvPr>
            <p:ph idx="1"/>
          </p:nvPr>
        </p:nvSpPr>
        <p:spPr>
          <a:xfrm>
            <a:off x="457200" y="914400"/>
            <a:ext cx="8229600" cy="5715000"/>
          </a:xfrm>
        </p:spPr>
        <p:txBody>
          <a:bodyPr>
            <a:normAutofit/>
          </a:bodyPr>
          <a:lstStyle/>
          <a:p>
            <a:r>
              <a:rPr lang="en-CA" sz="2000" dirty="0" smtClean="0"/>
              <a:t>Do not add extra iron.</a:t>
            </a:r>
          </a:p>
          <a:p>
            <a:endParaRPr lang="en-CA" sz="2000" dirty="0" smtClean="0"/>
          </a:p>
          <a:p>
            <a:r>
              <a:rPr lang="en-CA" sz="2000" dirty="0" smtClean="0"/>
              <a:t>Most feeds and forages have more than adequate iron.</a:t>
            </a:r>
          </a:p>
          <a:p>
            <a:endParaRPr lang="en-CA" sz="2000" dirty="0" smtClean="0"/>
          </a:p>
          <a:p>
            <a:r>
              <a:rPr lang="en-CA" sz="2000" dirty="0" smtClean="0"/>
              <a:t>Excess iron is correlated to insulin levels in the blood and may cause laminitis if ID occurs. Serum ferritin could be associated with beta cell function, IS or both. Some experts suggest no association with beta cell function.</a:t>
            </a:r>
          </a:p>
          <a:p>
            <a:r>
              <a:rPr lang="en-CA" sz="2000" dirty="0" smtClean="0"/>
              <a:t>If iron is high check for insulin levels and signs of liver dysfunction e.g. AST, ALT and GGT or vet’s advice. </a:t>
            </a:r>
          </a:p>
          <a:p>
            <a:r>
              <a:rPr lang="en-CA" sz="2000" dirty="0" smtClean="0"/>
              <a:t>Pima </a:t>
            </a:r>
            <a:r>
              <a:rPr lang="en-CA" sz="2000" dirty="0" err="1" smtClean="0"/>
              <a:t>indians</a:t>
            </a:r>
            <a:r>
              <a:rPr lang="en-CA" sz="2000" dirty="0" smtClean="0"/>
              <a:t> iron a role only in hepatic IR?</a:t>
            </a:r>
          </a:p>
          <a:p>
            <a:r>
              <a:rPr lang="en-CA" sz="2000" dirty="0" smtClean="0"/>
              <a:t>An inflammatory marker may not be present and inflammation does not explain the correlation of ferritin and IS. Inflammation unlikely the cause of the association of ferritin and decreased IS.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CA" dirty="0" smtClean="0"/>
              <a:t>Iron </a:t>
            </a:r>
            <a:endParaRPr lang="en-CA" dirty="0"/>
          </a:p>
        </p:txBody>
      </p:sp>
      <p:sp>
        <p:nvSpPr>
          <p:cNvPr id="3" name="Content Placeholder 2"/>
          <p:cNvSpPr>
            <a:spLocks noGrp="1"/>
          </p:cNvSpPr>
          <p:nvPr>
            <p:ph idx="1"/>
          </p:nvPr>
        </p:nvSpPr>
        <p:spPr>
          <a:xfrm>
            <a:off x="457200" y="914400"/>
            <a:ext cx="8229600" cy="5715000"/>
          </a:xfrm>
        </p:spPr>
        <p:txBody>
          <a:bodyPr>
            <a:normAutofit lnSpcReduction="10000"/>
          </a:bodyPr>
          <a:lstStyle/>
          <a:p>
            <a:r>
              <a:rPr lang="en-CA" sz="2000" dirty="0" smtClean="0"/>
              <a:t>Excess iron possibly </a:t>
            </a:r>
            <a:r>
              <a:rPr lang="en-CA" sz="2000" dirty="0" err="1" smtClean="0"/>
              <a:t>cytotoxic</a:t>
            </a:r>
            <a:r>
              <a:rPr lang="en-CA" sz="2000" dirty="0" smtClean="0"/>
              <a:t>, causes toxic free radicals, abnormal glucose metabolism, poor immunity, chronic laminitis attacks were alleviated by removing excess iron supplements , horses with high ferritin had higher insulin responses. Dr. Neilson has comments qualifying  the latter statement. </a:t>
            </a:r>
          </a:p>
          <a:p>
            <a:r>
              <a:rPr lang="en-CA" sz="2000" dirty="0" smtClean="0"/>
              <a:t>High iron disrupts fat cell metabolism from human research. Adiponectin may be lower. </a:t>
            </a:r>
          </a:p>
          <a:p>
            <a:r>
              <a:rPr lang="en-CA" sz="2000" dirty="0" smtClean="0"/>
              <a:t>  Water may be a significant iron source </a:t>
            </a:r>
          </a:p>
          <a:p>
            <a:r>
              <a:rPr lang="en-CA" sz="2000" dirty="0" smtClean="0"/>
              <a:t>While horses can tolerate 500 ppm try to use far less for horses with ID</a:t>
            </a:r>
          </a:p>
          <a:p>
            <a:endParaRPr lang="en-CA" sz="2000" dirty="0" smtClean="0"/>
          </a:p>
          <a:p>
            <a:r>
              <a:rPr lang="en-CA" sz="2000" dirty="0" smtClean="0"/>
              <a:t>Note –sweat can be 25 ppm iron.</a:t>
            </a:r>
          </a:p>
          <a:p>
            <a:r>
              <a:rPr lang="en-CA" sz="2000" dirty="0" smtClean="0"/>
              <a:t>Hard working horses can sweat 10-12 liters per hour </a:t>
            </a:r>
          </a:p>
          <a:p>
            <a:r>
              <a:rPr lang="en-CA" sz="2000" dirty="0" smtClean="0"/>
              <a:t>Very hard working horses can lose 250-300 mg/hour as iron,  a significant amount.</a:t>
            </a:r>
          </a:p>
          <a:p>
            <a:r>
              <a:rPr lang="en-CA" sz="2000" dirty="0" smtClean="0"/>
              <a:t>Otherwise horses can reduce absorption but  cannot remove iron in excess unless phlebotomy is conducted.</a:t>
            </a:r>
          </a:p>
          <a:p>
            <a:r>
              <a:rPr lang="en-CA" sz="2000" dirty="0" smtClean="0"/>
              <a:t>Horses showing iron deficiency may have parasites  or EGUS so consult your vet for a proper exam. </a:t>
            </a:r>
          </a:p>
          <a:p>
            <a:endParaRPr lang="en-CA"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CA" dirty="0" smtClean="0"/>
              <a:t>iron</a:t>
            </a:r>
            <a:endParaRPr lang="en-CA" dirty="0"/>
          </a:p>
        </p:txBody>
      </p:sp>
      <p:sp>
        <p:nvSpPr>
          <p:cNvPr id="3" name="Content Placeholder 2"/>
          <p:cNvSpPr>
            <a:spLocks noGrp="1"/>
          </p:cNvSpPr>
          <p:nvPr>
            <p:ph idx="1"/>
          </p:nvPr>
        </p:nvSpPr>
        <p:spPr>
          <a:xfrm>
            <a:off x="533400" y="838200"/>
            <a:ext cx="8153400" cy="5791200"/>
          </a:xfrm>
        </p:spPr>
        <p:txBody>
          <a:bodyPr>
            <a:normAutofit/>
          </a:bodyPr>
          <a:lstStyle/>
          <a:p>
            <a:r>
              <a:rPr lang="en-CA" sz="2000" dirty="0" smtClean="0"/>
              <a:t>The B horizon of soils in the  Nanaimo plain is high in iron and aluminum.</a:t>
            </a:r>
          </a:p>
          <a:p>
            <a:r>
              <a:rPr lang="en-CA" sz="2000" dirty="0" smtClean="0"/>
              <a:t>Forages grown on acidic soils will be high </a:t>
            </a:r>
            <a:r>
              <a:rPr lang="en-CA" sz="2000" dirty="0" err="1" smtClean="0"/>
              <a:t>iron.consider</a:t>
            </a:r>
            <a:r>
              <a:rPr lang="en-CA" sz="2000" dirty="0" smtClean="0"/>
              <a:t> soil analysis and liming soils </a:t>
            </a:r>
          </a:p>
          <a:p>
            <a:r>
              <a:rPr lang="en-CA" sz="2000" dirty="0" smtClean="0"/>
              <a:t>Balance iron with trace minerals ideally at </a:t>
            </a:r>
          </a:p>
          <a:p>
            <a:r>
              <a:rPr lang="en-CA" sz="2000" dirty="0" smtClean="0"/>
              <a:t>Iron 5 parts, copper 1 part , zinc 3 parts and manganese 3 parts . </a:t>
            </a:r>
          </a:p>
          <a:p>
            <a:r>
              <a:rPr lang="en-CA" sz="2000" dirty="0" smtClean="0"/>
              <a:t>Some experts suggest the tissue ferritin levels be used and TSI= follow vet’s advice.</a:t>
            </a:r>
          </a:p>
          <a:p>
            <a:r>
              <a:rPr lang="en-CA" sz="2000" dirty="0" smtClean="0"/>
              <a:t>Ferritin actually sequesters iron rendering it harmless according to some experts.</a:t>
            </a:r>
          </a:p>
          <a:p>
            <a:r>
              <a:rPr lang="en-CA" sz="2000" dirty="0" smtClean="0"/>
              <a:t>The real problem is  its effects on the liver and a veterinary program should be implemented to ensure liver function is not compromised. A major job of the liver is clearing insulin after a meal. Anything compromising liver function may cause insulin dysfunction/hyper insulinaemia and that can set off a cascade of events leading to laminitis.</a:t>
            </a:r>
          </a:p>
          <a:p>
            <a:r>
              <a:rPr lang="en-CA" sz="2000" dirty="0" smtClean="0"/>
              <a:t>Excess Iron will tie up other trace minerals as well creating secondary trace mineral deficiencies. </a:t>
            </a:r>
          </a:p>
          <a:p>
            <a:r>
              <a:rPr lang="en-CA" sz="2000" dirty="0" smtClean="0"/>
              <a:t>The horse must be looked at </a:t>
            </a:r>
            <a:r>
              <a:rPr lang="en-CA" sz="2000" dirty="0" err="1" smtClean="0"/>
              <a:t>holisticqally</a:t>
            </a:r>
            <a:r>
              <a:rPr lang="en-CA" sz="2000" dirty="0" smtClean="0"/>
              <a:t> under veterinary guidance.</a:t>
            </a:r>
          </a:p>
          <a:p>
            <a:endParaRPr lang="en-CA" sz="2000" dirty="0" smtClean="0"/>
          </a:p>
          <a:p>
            <a:endParaRPr lang="en-CA" sz="200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CA" dirty="0" smtClean="0"/>
              <a:t>Weeds a possible source of iron</a:t>
            </a:r>
            <a:endParaRPr lang="en-CA" dirty="0"/>
          </a:p>
        </p:txBody>
      </p:sp>
      <p:pic>
        <p:nvPicPr>
          <p:cNvPr id="1026" name="Picture 2" descr="C:\Users\ken.OTTERFEED\Pictures\Scanned Images\IMG_20190312_0001.jpg"/>
          <p:cNvPicPr>
            <a:picLocks noGrp="1" noChangeAspect="1" noChangeArrowheads="1"/>
          </p:cNvPicPr>
          <p:nvPr>
            <p:ph idx="1"/>
          </p:nvPr>
        </p:nvPicPr>
        <p:blipFill>
          <a:blip r:embed="rId2" cstate="print"/>
          <a:srcRect l="7100" r="38571" b="76429"/>
          <a:stretch>
            <a:fillRect/>
          </a:stretch>
        </p:blipFill>
        <p:spPr bwMode="auto">
          <a:xfrm>
            <a:off x="488461" y="1600200"/>
            <a:ext cx="7854461" cy="45720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CA" dirty="0" smtClean="0"/>
              <a:t>Excess energy is stored as fat.</a:t>
            </a:r>
            <a:endParaRPr lang="en-CA" dirty="0"/>
          </a:p>
        </p:txBody>
      </p:sp>
      <p:pic>
        <p:nvPicPr>
          <p:cNvPr id="1026" name="Picture 2" descr="C:\Users\ken.OTTERFEED\Pictures\arabian genetics.jpg"/>
          <p:cNvPicPr>
            <a:picLocks noGrp="1" noChangeAspect="1" noChangeArrowheads="1"/>
          </p:cNvPicPr>
          <p:nvPr>
            <p:ph idx="1"/>
          </p:nvPr>
        </p:nvPicPr>
        <p:blipFill>
          <a:blip r:embed="rId2" cstate="print"/>
          <a:srcRect/>
          <a:stretch>
            <a:fillRect/>
          </a:stretch>
        </p:blipFill>
        <p:spPr bwMode="auto">
          <a:xfrm>
            <a:off x="2257822" y="1102052"/>
            <a:ext cx="4447778" cy="5755948"/>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Iodine</a:t>
            </a:r>
            <a:endParaRPr lang="en-CA" dirty="0"/>
          </a:p>
        </p:txBody>
      </p:sp>
      <p:sp>
        <p:nvSpPr>
          <p:cNvPr id="3" name="Content Placeholder 2"/>
          <p:cNvSpPr>
            <a:spLocks noGrp="1"/>
          </p:cNvSpPr>
          <p:nvPr>
            <p:ph idx="1"/>
          </p:nvPr>
        </p:nvSpPr>
        <p:spPr>
          <a:xfrm>
            <a:off x="457200" y="1066800"/>
            <a:ext cx="8229600" cy="5059363"/>
          </a:xfrm>
        </p:spPr>
        <p:txBody>
          <a:bodyPr>
            <a:normAutofit lnSpcReduction="10000"/>
          </a:bodyPr>
          <a:lstStyle/>
          <a:p>
            <a:r>
              <a:rPr lang="en-CA" sz="2000" dirty="0" smtClean="0"/>
              <a:t>Goiter from over or under supply.</a:t>
            </a:r>
          </a:p>
          <a:p>
            <a:r>
              <a:rPr lang="en-CA" sz="2000" dirty="0" smtClean="0"/>
              <a:t>A component of thyroid hormones</a:t>
            </a:r>
          </a:p>
          <a:p>
            <a:r>
              <a:rPr lang="en-CA" sz="2000" dirty="0" smtClean="0"/>
              <a:t>A role in ovarian function</a:t>
            </a:r>
          </a:p>
          <a:p>
            <a:r>
              <a:rPr lang="en-CA" sz="2000" dirty="0" smtClean="0"/>
              <a:t>For BMR growth tissue renewal.</a:t>
            </a:r>
          </a:p>
          <a:p>
            <a:r>
              <a:rPr lang="en-CA" sz="2000" dirty="0" smtClean="0"/>
              <a:t>TH levels differ between breeds based on metabolic rate.</a:t>
            </a:r>
          </a:p>
          <a:p>
            <a:r>
              <a:rPr lang="en-CA" sz="2000" dirty="0" smtClean="0"/>
              <a:t>Crucial for embryo /fetal </a:t>
            </a:r>
            <a:r>
              <a:rPr lang="en-CA" sz="2000" dirty="0" err="1" smtClean="0"/>
              <a:t>development.the</a:t>
            </a:r>
            <a:r>
              <a:rPr lang="en-CA" sz="2000" dirty="0" smtClean="0"/>
              <a:t> iodine requirement of mares increases early in gestation. Early iodine deficiency will adversely affect the nervous system and cause congenital hypothyroidism.</a:t>
            </a:r>
          </a:p>
          <a:p>
            <a:r>
              <a:rPr lang="en-CA" sz="2000" dirty="0" smtClean="0"/>
              <a:t>Over 10 mg iodine per day will increase the risk of thyroid dysfunction in new born foals. Weakness, muscle immaturity, tendon contraction, and skeletal abnormalities have been </a:t>
            </a:r>
            <a:r>
              <a:rPr lang="en-CA" sz="2000" dirty="0" err="1" smtClean="0"/>
              <a:t>describd</a:t>
            </a:r>
            <a:r>
              <a:rPr lang="en-CA" sz="2000" dirty="0" smtClean="0"/>
              <a:t> in newborn foals associated with I </a:t>
            </a:r>
            <a:r>
              <a:rPr lang="en-CA" sz="2000" dirty="0" err="1" smtClean="0"/>
              <a:t>toxicosis</a:t>
            </a:r>
            <a:r>
              <a:rPr lang="en-CA" sz="2000" dirty="0" smtClean="0"/>
              <a:t>.</a:t>
            </a:r>
          </a:p>
          <a:p>
            <a:r>
              <a:rPr lang="en-CA" sz="2000" dirty="0" smtClean="0"/>
              <a:t>Grass forage is typically .2-.3 ppm but intensive farming will lower levels.</a:t>
            </a:r>
          </a:p>
          <a:p>
            <a:r>
              <a:rPr lang="en-CA" sz="2000" dirty="0" smtClean="0"/>
              <a:t>Areas in a rain shadow from the sea may lower in iodine, and extreme heat may have an effect.</a:t>
            </a:r>
          </a:p>
          <a:p>
            <a:endParaRPr lang="en-CA" sz="2000" dirty="0" smtClean="0"/>
          </a:p>
          <a:p>
            <a:endParaRPr lang="en-CA" sz="2000" dirty="0" smtClean="0"/>
          </a:p>
          <a:p>
            <a:endParaRPr lang="en-CA"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72200" y="273050"/>
            <a:ext cx="2971800" cy="412750"/>
          </a:xfrm>
        </p:spPr>
        <p:txBody>
          <a:bodyPr/>
          <a:lstStyle/>
          <a:p>
            <a:r>
              <a:rPr lang="en-CA" dirty="0" smtClean="0"/>
              <a:t>iodine</a:t>
            </a:r>
            <a:endParaRPr lang="en-CA" dirty="0"/>
          </a:p>
        </p:txBody>
      </p:sp>
      <p:sp>
        <p:nvSpPr>
          <p:cNvPr id="5" name="Text Placeholder 4"/>
          <p:cNvSpPr>
            <a:spLocks noGrp="1"/>
          </p:cNvSpPr>
          <p:nvPr>
            <p:ph type="body" sz="half" idx="2"/>
          </p:nvPr>
        </p:nvSpPr>
        <p:spPr>
          <a:xfrm>
            <a:off x="228600" y="0"/>
            <a:ext cx="5105400" cy="6553200"/>
          </a:xfrm>
        </p:spPr>
        <p:txBody>
          <a:bodyPr>
            <a:normAutofit fontScale="85000" lnSpcReduction="10000"/>
          </a:bodyPr>
          <a:lstStyle/>
          <a:p>
            <a:endParaRPr lang="en-CA" sz="1800" dirty="0" smtClean="0"/>
          </a:p>
          <a:p>
            <a:r>
              <a:rPr lang="en-CA" sz="1800" dirty="0" smtClean="0"/>
              <a:t>Natural hays and pastures will be very low . Unstable in heat when curing hays.</a:t>
            </a:r>
          </a:p>
          <a:p>
            <a:r>
              <a:rPr lang="en-CA" sz="1800" dirty="0" smtClean="0"/>
              <a:t>Grains and oil seeds  are very low &lt;.1 ppm</a:t>
            </a:r>
          </a:p>
          <a:p>
            <a:r>
              <a:rPr lang="en-CA" sz="1800" dirty="0" smtClean="0"/>
              <a:t>Iodine in feed affects iodine in milk an </a:t>
            </a:r>
            <a:r>
              <a:rPr lang="en-CA" sz="1800" dirty="0" err="1" smtClean="0"/>
              <a:t>dhence</a:t>
            </a:r>
            <a:r>
              <a:rPr lang="en-CA" sz="1800" dirty="0" smtClean="0"/>
              <a:t> foals.</a:t>
            </a:r>
          </a:p>
          <a:p>
            <a:endParaRPr lang="en-CA" sz="1800" dirty="0" smtClean="0"/>
          </a:p>
          <a:p>
            <a:r>
              <a:rPr lang="en-CA" sz="1800" dirty="0" smtClean="0"/>
              <a:t>Iodine uptake can be impaired by nitrate, </a:t>
            </a:r>
            <a:r>
              <a:rPr lang="en-CA" sz="1800" dirty="0" err="1" smtClean="0"/>
              <a:t>thiocyanate</a:t>
            </a:r>
            <a:r>
              <a:rPr lang="en-CA" sz="1800" dirty="0" smtClean="0"/>
              <a:t>, </a:t>
            </a:r>
            <a:r>
              <a:rPr lang="en-CA" sz="1800" dirty="0" err="1" smtClean="0"/>
              <a:t>goitrin</a:t>
            </a:r>
            <a:r>
              <a:rPr lang="en-CA" sz="1800" dirty="0" smtClean="0"/>
              <a:t>, </a:t>
            </a:r>
            <a:r>
              <a:rPr lang="en-CA" sz="1800" dirty="0" err="1" smtClean="0"/>
              <a:t>thiouracil</a:t>
            </a:r>
            <a:r>
              <a:rPr lang="en-CA" sz="1800" dirty="0" smtClean="0"/>
              <a:t>, and </a:t>
            </a:r>
            <a:r>
              <a:rPr lang="en-CA" sz="1800" dirty="0" err="1" smtClean="0"/>
              <a:t>perchlorate</a:t>
            </a:r>
            <a:r>
              <a:rPr lang="en-CA" sz="1800" dirty="0" smtClean="0"/>
              <a:t>. </a:t>
            </a:r>
          </a:p>
          <a:p>
            <a:endParaRPr lang="en-CA" sz="1800" dirty="0" smtClean="0"/>
          </a:p>
          <a:p>
            <a:r>
              <a:rPr lang="en-CA" sz="1800" dirty="0" smtClean="0"/>
              <a:t>Nitrates may be an endocrine disrupter , i suggest .2 ppm max  for horses and zero for pregnant mares and foals. A judgement call.</a:t>
            </a:r>
          </a:p>
          <a:p>
            <a:endParaRPr lang="en-CA" sz="1800" dirty="0" smtClean="0"/>
          </a:p>
          <a:p>
            <a:r>
              <a:rPr lang="en-CA" sz="1800" dirty="0" err="1" smtClean="0"/>
              <a:t>Cyanates</a:t>
            </a:r>
            <a:r>
              <a:rPr lang="en-CA" sz="1800" dirty="0" smtClean="0"/>
              <a:t> if </a:t>
            </a:r>
            <a:r>
              <a:rPr lang="en-CA" sz="1800" dirty="0" err="1" smtClean="0"/>
              <a:t>controled</a:t>
            </a:r>
            <a:r>
              <a:rPr lang="en-CA" sz="1800" dirty="0" smtClean="0"/>
              <a:t> as per feeding flax properly  are no problem</a:t>
            </a:r>
          </a:p>
          <a:p>
            <a:endParaRPr lang="en-CA" sz="1800" dirty="0" smtClean="0"/>
          </a:p>
          <a:p>
            <a:r>
              <a:rPr lang="en-CA" sz="1800" dirty="0" smtClean="0"/>
              <a:t>Provide 2-5 mg iodine max /day to meet nrc recommended levels depending on age and work and stage of reproduction. </a:t>
            </a:r>
          </a:p>
          <a:p>
            <a:endParaRPr lang="en-CA" sz="1800" dirty="0" smtClean="0"/>
          </a:p>
          <a:p>
            <a:r>
              <a:rPr lang="en-CA" sz="1800" dirty="0" smtClean="0"/>
              <a:t>Very difficult to analyze for.</a:t>
            </a:r>
          </a:p>
          <a:p>
            <a:endParaRPr lang="en-CA" sz="1800" dirty="0" smtClean="0"/>
          </a:p>
          <a:p>
            <a:r>
              <a:rPr lang="en-CA" sz="1800" dirty="0" smtClean="0"/>
              <a:t>Selenium is required for activation of iodine thyroid hormone.</a:t>
            </a:r>
          </a:p>
          <a:p>
            <a:endParaRPr lang="en-CA" sz="1800" dirty="0" smtClean="0"/>
          </a:p>
          <a:p>
            <a:r>
              <a:rPr lang="en-CA" sz="1800" dirty="0" smtClean="0"/>
              <a:t>Easy to over-supplement with some  kelp based supplements.</a:t>
            </a:r>
          </a:p>
          <a:p>
            <a:endParaRPr lang="en-CA" sz="1800" dirty="0" smtClean="0"/>
          </a:p>
          <a:p>
            <a:r>
              <a:rPr lang="en-CA" sz="1800" dirty="0" smtClean="0"/>
              <a:t>Do not rely on salt block consumption  to supply salt and iodine, just a back up.</a:t>
            </a:r>
          </a:p>
          <a:p>
            <a:endParaRPr lang="en-CA" dirty="0" smtClean="0"/>
          </a:p>
          <a:p>
            <a:endParaRPr lang="en-CA" dirty="0" smtClean="0"/>
          </a:p>
          <a:p>
            <a:endParaRPr lang="en-CA" dirty="0"/>
          </a:p>
        </p:txBody>
      </p:sp>
      <p:pic>
        <p:nvPicPr>
          <p:cNvPr id="4098" name="Picture 2" descr="C:\Users\ken.OTTERFEED\Pictures\thyroid in horses.jpg"/>
          <p:cNvPicPr>
            <a:picLocks noGrp="1" noChangeAspect="1" noChangeArrowheads="1"/>
          </p:cNvPicPr>
          <p:nvPr>
            <p:ph idx="1"/>
          </p:nvPr>
        </p:nvPicPr>
        <p:blipFill>
          <a:blip r:embed="rId2" cstate="print"/>
          <a:srcRect/>
          <a:stretch>
            <a:fillRect/>
          </a:stretch>
        </p:blipFill>
        <p:spPr bwMode="auto">
          <a:xfrm>
            <a:off x="5334000" y="2209800"/>
            <a:ext cx="3610892" cy="3387702"/>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488950"/>
          </a:xfrm>
        </p:spPr>
        <p:txBody>
          <a:bodyPr/>
          <a:lstStyle/>
          <a:p>
            <a:r>
              <a:rPr lang="en-CA" dirty="0" smtClean="0"/>
              <a:t>Sweat losses</a:t>
            </a:r>
            <a:endParaRPr lang="en-CA" dirty="0"/>
          </a:p>
        </p:txBody>
      </p:sp>
      <p:sp>
        <p:nvSpPr>
          <p:cNvPr id="4" name="Text Placeholder 3"/>
          <p:cNvSpPr>
            <a:spLocks noGrp="1"/>
          </p:cNvSpPr>
          <p:nvPr>
            <p:ph type="body" sz="half" idx="2"/>
          </p:nvPr>
        </p:nvSpPr>
        <p:spPr>
          <a:xfrm>
            <a:off x="152400" y="838200"/>
            <a:ext cx="3886200" cy="6019800"/>
          </a:xfrm>
        </p:spPr>
        <p:txBody>
          <a:bodyPr>
            <a:normAutofit lnSpcReduction="10000"/>
          </a:bodyPr>
          <a:lstStyle/>
          <a:p>
            <a:r>
              <a:rPr lang="en-CA" sz="1800" dirty="0" smtClean="0"/>
              <a:t>During </a:t>
            </a:r>
            <a:r>
              <a:rPr lang="en-CA" sz="1800" dirty="0" err="1" smtClean="0"/>
              <a:t>submaximal</a:t>
            </a:r>
            <a:r>
              <a:rPr lang="en-CA" sz="1800" dirty="0" smtClean="0"/>
              <a:t> exercise  horses under high heat and humidity can lose 12 L  per hour.</a:t>
            </a:r>
          </a:p>
          <a:p>
            <a:endParaRPr lang="en-CA" sz="1800" dirty="0" smtClean="0"/>
          </a:p>
          <a:p>
            <a:r>
              <a:rPr lang="en-CA" sz="1800" dirty="0" smtClean="0"/>
              <a:t>This large volume of sweat results in proportional decreases in body weight , total body water and plasma volume.</a:t>
            </a:r>
          </a:p>
          <a:p>
            <a:endParaRPr lang="en-CA" sz="1800" dirty="0" smtClean="0"/>
          </a:p>
          <a:p>
            <a:r>
              <a:rPr lang="en-CA" sz="1800" dirty="0" smtClean="0"/>
              <a:t>This can compromise venous return , cardiac filling pressure, cardiac output, and the ability to thermo regulate. </a:t>
            </a:r>
          </a:p>
          <a:p>
            <a:endParaRPr lang="en-CA" sz="1800" dirty="0" smtClean="0"/>
          </a:p>
          <a:p>
            <a:r>
              <a:rPr lang="en-CA" sz="1800" dirty="0" smtClean="0"/>
              <a:t> Blood flow is then reduced to the non obligate tissues to maintain flow to the muscles etc. This may compromise gut health causing colic or affect kidney function. Heart rate must go up to compensate. </a:t>
            </a:r>
          </a:p>
          <a:p>
            <a:endParaRPr lang="en-CA" sz="1800" dirty="0" smtClean="0"/>
          </a:p>
          <a:p>
            <a:r>
              <a:rPr lang="en-CA" sz="1800" dirty="0" smtClean="0"/>
              <a:t>Thermal regulation is sacrificed for muscle supply . Shock may occur.</a:t>
            </a:r>
          </a:p>
          <a:p>
            <a:endParaRPr lang="en-CA" sz="1800" dirty="0" smtClean="0"/>
          </a:p>
        </p:txBody>
      </p:sp>
      <p:pic>
        <p:nvPicPr>
          <p:cNvPr id="4098" name="Picture 2" descr="C:\Users\ken.OTTERFEED\Pictures\endurance hill climb.jpg"/>
          <p:cNvPicPr>
            <a:picLocks noGrp="1" noChangeAspect="1" noChangeArrowheads="1"/>
          </p:cNvPicPr>
          <p:nvPr>
            <p:ph idx="1"/>
          </p:nvPr>
        </p:nvPicPr>
        <p:blipFill>
          <a:blip r:embed="rId2" cstate="print"/>
          <a:srcRect/>
          <a:stretch>
            <a:fillRect/>
          </a:stretch>
        </p:blipFill>
        <p:spPr bwMode="auto">
          <a:xfrm>
            <a:off x="4321302" y="1371600"/>
            <a:ext cx="4365498" cy="3886200"/>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565150"/>
          </a:xfrm>
        </p:spPr>
        <p:txBody>
          <a:bodyPr/>
          <a:lstStyle/>
          <a:p>
            <a:r>
              <a:rPr lang="en-CA" dirty="0" smtClean="0"/>
              <a:t>Water and Hot Weather</a:t>
            </a:r>
            <a:endParaRPr lang="en-CA" dirty="0"/>
          </a:p>
        </p:txBody>
      </p:sp>
      <p:sp>
        <p:nvSpPr>
          <p:cNvPr id="4" name="Text Placeholder 3"/>
          <p:cNvSpPr>
            <a:spLocks noGrp="1"/>
          </p:cNvSpPr>
          <p:nvPr>
            <p:ph type="body" sz="half" idx="2"/>
          </p:nvPr>
        </p:nvSpPr>
        <p:spPr>
          <a:xfrm>
            <a:off x="0" y="838200"/>
            <a:ext cx="5410200" cy="6019800"/>
          </a:xfrm>
        </p:spPr>
        <p:txBody>
          <a:bodyPr>
            <a:noAutofit/>
          </a:bodyPr>
          <a:lstStyle/>
          <a:p>
            <a:r>
              <a:rPr lang="en-CA" sz="1800" dirty="0" smtClean="0"/>
              <a:t>Horses can lose 2-4 gallons of sweat per hour. Horses normally drink 5-10 gallons per day.</a:t>
            </a:r>
          </a:p>
          <a:p>
            <a:r>
              <a:rPr lang="en-CA" sz="1800" dirty="0" smtClean="0"/>
              <a:t>Less evaporation occurs during high humidity.</a:t>
            </a:r>
          </a:p>
          <a:p>
            <a:r>
              <a:rPr lang="en-CA" sz="1800" dirty="0" smtClean="0"/>
              <a:t>Thermal neutral zone is about 5C-25C</a:t>
            </a:r>
          </a:p>
          <a:p>
            <a:endParaRPr lang="en-CA" sz="1800" dirty="0" smtClean="0"/>
          </a:p>
          <a:p>
            <a:r>
              <a:rPr lang="en-CA" sz="1800" dirty="0" smtClean="0"/>
              <a:t>Heat stress reduces feed intakes. Less feed especially forage means less water intake and less chewing and buffer added.</a:t>
            </a:r>
          </a:p>
          <a:p>
            <a:r>
              <a:rPr lang="en-CA" sz="1800" dirty="0" smtClean="0"/>
              <a:t>Horses can adapt after 14-21 days to heat and humidity.</a:t>
            </a:r>
          </a:p>
          <a:p>
            <a:r>
              <a:rPr lang="en-CA" sz="1800" dirty="0" smtClean="0"/>
              <a:t>Provide clean  fresh water at 45-64F temp. At all times.</a:t>
            </a:r>
          </a:p>
          <a:p>
            <a:endParaRPr lang="en-CA" sz="1800" dirty="0" smtClean="0"/>
          </a:p>
          <a:p>
            <a:r>
              <a:rPr lang="en-CA" sz="1800" dirty="0" smtClean="0"/>
              <a:t> Water intakes may double in hot weather.  Use top dress electrolytes 4 hours before work  and consider pastes  or 1 oz  every 1 hour or 10 miles according to vets advice  (add on feed at rest stops with water).</a:t>
            </a:r>
          </a:p>
          <a:p>
            <a:endParaRPr lang="en-CA" sz="1800" dirty="0" smtClean="0"/>
          </a:p>
          <a:p>
            <a:r>
              <a:rPr lang="en-CA" sz="1800" dirty="0" smtClean="0"/>
              <a:t>Use electrolyte water and plain water free choice to rehydrate.</a:t>
            </a:r>
            <a:endParaRPr lang="en-CA" sz="1600" dirty="0" smtClean="0"/>
          </a:p>
          <a:p>
            <a:r>
              <a:rPr lang="en-CA" sz="1600" dirty="0" smtClean="0"/>
              <a:t>Transport in coolest part of day water every 4-8 hours.</a:t>
            </a:r>
          </a:p>
          <a:p>
            <a:endParaRPr lang="en-CA" sz="1600" dirty="0"/>
          </a:p>
        </p:txBody>
      </p:sp>
      <p:pic>
        <p:nvPicPr>
          <p:cNvPr id="1026" name="Picture 2" descr="C:\Users\ken.OTTERFEED\Pictures\over heated.jpg"/>
          <p:cNvPicPr>
            <a:picLocks noGrp="1" noChangeAspect="1" noChangeArrowheads="1"/>
          </p:cNvPicPr>
          <p:nvPr>
            <p:ph idx="1"/>
          </p:nvPr>
        </p:nvPicPr>
        <p:blipFill>
          <a:blip r:embed="rId2" cstate="print"/>
          <a:srcRect/>
          <a:stretch>
            <a:fillRect/>
          </a:stretch>
        </p:blipFill>
        <p:spPr bwMode="auto">
          <a:xfrm>
            <a:off x="5486400" y="2491581"/>
            <a:ext cx="3657600" cy="2438400"/>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412750"/>
          </a:xfrm>
        </p:spPr>
        <p:txBody>
          <a:bodyPr/>
          <a:lstStyle/>
          <a:p>
            <a:r>
              <a:rPr lang="en-CA" dirty="0" smtClean="0"/>
              <a:t>summary</a:t>
            </a:r>
            <a:endParaRPr lang="en-CA" dirty="0"/>
          </a:p>
        </p:txBody>
      </p:sp>
      <p:sp>
        <p:nvSpPr>
          <p:cNvPr id="4" name="Text Placeholder 3"/>
          <p:cNvSpPr>
            <a:spLocks noGrp="1"/>
          </p:cNvSpPr>
          <p:nvPr>
            <p:ph type="body" sz="half" idx="2"/>
          </p:nvPr>
        </p:nvSpPr>
        <p:spPr>
          <a:xfrm>
            <a:off x="0" y="838200"/>
            <a:ext cx="5029200" cy="6019800"/>
          </a:xfrm>
        </p:spPr>
        <p:txBody>
          <a:bodyPr>
            <a:normAutofit fontScale="92500" lnSpcReduction="20000"/>
          </a:bodyPr>
          <a:lstStyle/>
          <a:p>
            <a:r>
              <a:rPr lang="en-CA" sz="1800" dirty="0" smtClean="0"/>
              <a:t> Idle horses drink about 25 liters per day</a:t>
            </a:r>
          </a:p>
          <a:p>
            <a:endParaRPr lang="en-CA" sz="1800" dirty="0" smtClean="0"/>
          </a:p>
          <a:p>
            <a:r>
              <a:rPr lang="en-CA" sz="1800" dirty="0" smtClean="0"/>
              <a:t>Range 20.5-33.5 l/d</a:t>
            </a:r>
          </a:p>
          <a:p>
            <a:endParaRPr lang="en-CA" sz="1800" dirty="0" smtClean="0"/>
          </a:p>
          <a:p>
            <a:r>
              <a:rPr lang="en-CA" sz="1800" dirty="0" smtClean="0"/>
              <a:t>Drink more water with all hay diet 3.2-4.4:1</a:t>
            </a:r>
          </a:p>
          <a:p>
            <a:endParaRPr lang="en-CA" sz="1800" dirty="0" smtClean="0"/>
          </a:p>
          <a:p>
            <a:r>
              <a:rPr lang="en-CA" sz="1800" dirty="0" smtClean="0"/>
              <a:t>Vs grain mix                                         2-2.60:1</a:t>
            </a:r>
          </a:p>
          <a:p>
            <a:endParaRPr lang="en-CA" sz="1800" dirty="0" smtClean="0"/>
          </a:p>
          <a:p>
            <a:r>
              <a:rPr lang="en-CA" sz="1800" dirty="0" smtClean="0"/>
              <a:t>More grain means less water consumed.</a:t>
            </a:r>
          </a:p>
          <a:p>
            <a:endParaRPr lang="en-CA" sz="1800" dirty="0" smtClean="0"/>
          </a:p>
          <a:p>
            <a:r>
              <a:rPr lang="en-CA" sz="1800" dirty="0" smtClean="0"/>
              <a:t>Lactating mares need at least 37.5-50 liters or more depending on diet, temperature, possibly 40-70 l per day.</a:t>
            </a:r>
          </a:p>
          <a:p>
            <a:endParaRPr lang="en-CA" sz="1800" dirty="0" smtClean="0"/>
          </a:p>
          <a:p>
            <a:r>
              <a:rPr lang="en-CA" sz="1800" dirty="0" smtClean="0"/>
              <a:t>Suckling foals need water and respond best to a bowl or bucket easily accessible at 75-90 cm high.</a:t>
            </a:r>
          </a:p>
          <a:p>
            <a:endParaRPr lang="en-CA" sz="1800" dirty="0" smtClean="0"/>
          </a:p>
          <a:p>
            <a:r>
              <a:rPr lang="en-CA" sz="1800" dirty="0" smtClean="0"/>
              <a:t>Horses fed dry feed drink around time of feeding and prefer cool to luke warm water. They only drink 5-6 minutes /day. Possibly 5-8 gallons per day at maintenance. Horses drink less cold water, 20C is ideal. Colic may be an issue if water is cold in winter.</a:t>
            </a:r>
          </a:p>
          <a:p>
            <a:endParaRPr lang="en-CA" sz="1800" dirty="0" smtClean="0"/>
          </a:p>
          <a:p>
            <a:r>
              <a:rPr lang="en-CA" sz="1800" dirty="0" smtClean="0"/>
              <a:t> If </a:t>
            </a:r>
            <a:r>
              <a:rPr lang="en-CA" sz="1800" smtClean="0"/>
              <a:t>feed deprived,  </a:t>
            </a:r>
            <a:r>
              <a:rPr lang="en-CA" sz="1800" dirty="0" smtClean="0"/>
              <a:t>they spend more time drinking.</a:t>
            </a:r>
            <a:endParaRPr lang="en-CA" sz="1800" dirty="0"/>
          </a:p>
        </p:txBody>
      </p:sp>
      <p:pic>
        <p:nvPicPr>
          <p:cNvPr id="3074" name="Picture 2" descr="C:\Users\ken.OTTERFEED\Pictures\white horse drinking.jpg"/>
          <p:cNvPicPr>
            <a:picLocks noGrp="1" noChangeAspect="1" noChangeArrowheads="1"/>
          </p:cNvPicPr>
          <p:nvPr>
            <p:ph idx="1"/>
          </p:nvPr>
        </p:nvPicPr>
        <p:blipFill>
          <a:blip r:embed="rId2" cstate="print"/>
          <a:srcRect r="22777"/>
          <a:stretch>
            <a:fillRect/>
          </a:stretch>
        </p:blipFill>
        <p:spPr bwMode="auto">
          <a:xfrm>
            <a:off x="4794944" y="1507668"/>
            <a:ext cx="4349056" cy="3751673"/>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CA" dirty="0" smtClean="0"/>
              <a:t>Trace Minerals in the Okanagan</a:t>
            </a:r>
            <a:endParaRPr lang="en-CA" dirty="0"/>
          </a:p>
        </p:txBody>
      </p:sp>
      <p:pic>
        <p:nvPicPr>
          <p:cNvPr id="1026" name="Picture 2" descr="C:\Users\ken.OTTERFEED\Documents\EQUIEBALANCEDIETS\trace minerals okanagan.jpg"/>
          <p:cNvPicPr>
            <a:picLocks noGrp="1" noChangeAspect="1" noChangeArrowheads="1"/>
          </p:cNvPicPr>
          <p:nvPr>
            <p:ph idx="1"/>
          </p:nvPr>
        </p:nvPicPr>
        <p:blipFill>
          <a:blip r:embed="rId2" cstate="print"/>
          <a:srcRect l="27541" t="11277" r="22317" b="8719"/>
          <a:stretch>
            <a:fillRect/>
          </a:stretch>
        </p:blipFill>
        <p:spPr bwMode="auto">
          <a:xfrm rot="16200000">
            <a:off x="2426906" y="11495"/>
            <a:ext cx="4267199" cy="8816210"/>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315200" cy="533400"/>
          </a:xfrm>
        </p:spPr>
        <p:txBody>
          <a:bodyPr/>
          <a:lstStyle/>
          <a:p>
            <a:r>
              <a:rPr lang="en-CA" dirty="0" smtClean="0"/>
              <a:t>Horses differ in glycogen metabolism</a:t>
            </a:r>
            <a:endParaRPr lang="en-CA" dirty="0"/>
          </a:p>
        </p:txBody>
      </p:sp>
      <p:sp>
        <p:nvSpPr>
          <p:cNvPr id="4" name="Text Placeholder 3"/>
          <p:cNvSpPr>
            <a:spLocks noGrp="1"/>
          </p:cNvSpPr>
          <p:nvPr>
            <p:ph type="body" sz="half" idx="2"/>
          </p:nvPr>
        </p:nvSpPr>
        <p:spPr>
          <a:xfrm>
            <a:off x="0" y="609600"/>
            <a:ext cx="4114800" cy="6019800"/>
          </a:xfrm>
        </p:spPr>
        <p:txBody>
          <a:bodyPr>
            <a:noAutofit/>
          </a:bodyPr>
          <a:lstStyle/>
          <a:p>
            <a:r>
              <a:rPr lang="en-CA" sz="1600" dirty="0" smtClean="0"/>
              <a:t>Glycogen stores are much higher in horses but </a:t>
            </a:r>
          </a:p>
          <a:p>
            <a:r>
              <a:rPr lang="en-CA" sz="1600" dirty="0" smtClean="0"/>
              <a:t>Glycogen replenishment following exercise is much slower.</a:t>
            </a:r>
          </a:p>
          <a:p>
            <a:endParaRPr lang="en-CA" sz="1600" dirty="0" smtClean="0"/>
          </a:p>
          <a:p>
            <a:r>
              <a:rPr lang="en-CA" sz="1600" dirty="0" smtClean="0"/>
              <a:t>Venous infusion will help</a:t>
            </a:r>
          </a:p>
          <a:p>
            <a:endParaRPr lang="en-CA" sz="1600" dirty="0" smtClean="0"/>
          </a:p>
          <a:p>
            <a:r>
              <a:rPr lang="en-CA" sz="1600" dirty="0" smtClean="0"/>
              <a:t>It may require 72 hours for full recovery</a:t>
            </a:r>
          </a:p>
          <a:p>
            <a:endParaRPr lang="en-CA" sz="1600" dirty="0" smtClean="0"/>
          </a:p>
          <a:p>
            <a:r>
              <a:rPr lang="en-CA" sz="1600" dirty="0" smtClean="0"/>
              <a:t>Electrolyte supplementation along with hay and grain feeding results in greater glycogen replenishment than does feeding without electrolytes.</a:t>
            </a:r>
          </a:p>
          <a:p>
            <a:endParaRPr lang="en-CA" sz="1600" dirty="0" smtClean="0"/>
          </a:p>
          <a:p>
            <a:r>
              <a:rPr lang="en-CA" sz="1600" dirty="0" smtClean="0"/>
              <a:t>Glycogen is stored in a hydrated state. A dehydrated horse is slow to reload.</a:t>
            </a:r>
          </a:p>
          <a:p>
            <a:endParaRPr lang="en-CA" sz="1600" dirty="0" smtClean="0"/>
          </a:p>
          <a:p>
            <a:r>
              <a:rPr lang="en-CA" sz="1600" dirty="0" smtClean="0"/>
              <a:t>Differences due to greater initial storage and horses do not increase insulin sensitivity following exercise as do other species, nor increase glycogen synthase as much as other species. They are less efficient at digesting starch and absorbing glucose. </a:t>
            </a:r>
            <a:endParaRPr lang="en-CA" sz="1600" dirty="0"/>
          </a:p>
        </p:txBody>
      </p:sp>
      <p:pic>
        <p:nvPicPr>
          <p:cNvPr id="1026" name="Picture 2" descr="C:\Users\ken.OTTERFEED\Pictures\recovering horse.jpg"/>
          <p:cNvPicPr>
            <a:picLocks noGrp="1" noChangeAspect="1" noChangeArrowheads="1"/>
          </p:cNvPicPr>
          <p:nvPr>
            <p:ph idx="1"/>
          </p:nvPr>
        </p:nvPicPr>
        <p:blipFill>
          <a:blip r:embed="rId2" cstate="print"/>
          <a:srcRect/>
          <a:stretch>
            <a:fillRect/>
          </a:stretch>
        </p:blipFill>
        <p:spPr bwMode="auto">
          <a:xfrm>
            <a:off x="4267200" y="838200"/>
            <a:ext cx="4572000" cy="3119215"/>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273050"/>
            <a:ext cx="3886200" cy="412750"/>
          </a:xfrm>
        </p:spPr>
        <p:txBody>
          <a:bodyPr>
            <a:normAutofit fontScale="90000"/>
          </a:bodyPr>
          <a:lstStyle/>
          <a:p>
            <a:r>
              <a:rPr lang="en-CA" dirty="0" smtClean="0"/>
              <a:t>Obesity-excess energy id stored as fat</a:t>
            </a:r>
            <a:endParaRPr lang="en-CA" dirty="0"/>
          </a:p>
        </p:txBody>
      </p:sp>
      <p:sp>
        <p:nvSpPr>
          <p:cNvPr id="5" name="Text Placeholder 4"/>
          <p:cNvSpPr>
            <a:spLocks noGrp="1"/>
          </p:cNvSpPr>
          <p:nvPr>
            <p:ph type="body" sz="half" idx="2"/>
          </p:nvPr>
        </p:nvSpPr>
        <p:spPr>
          <a:xfrm>
            <a:off x="457200" y="228600"/>
            <a:ext cx="4191000" cy="6172200"/>
          </a:xfrm>
        </p:spPr>
        <p:txBody>
          <a:bodyPr>
            <a:normAutofit lnSpcReduction="10000"/>
          </a:bodyPr>
          <a:lstStyle/>
          <a:p>
            <a:r>
              <a:rPr lang="en-CA" sz="2400" dirty="0" smtClean="0"/>
              <a:t>Surveys show levels of 50% or more.</a:t>
            </a:r>
          </a:p>
          <a:p>
            <a:endParaRPr lang="en-CA" sz="2400" dirty="0" smtClean="0"/>
          </a:p>
          <a:p>
            <a:r>
              <a:rPr lang="en-CA" sz="2400" dirty="0" smtClean="0"/>
              <a:t>Fat depots become metabolically active. </a:t>
            </a:r>
            <a:r>
              <a:rPr lang="en-CA" sz="2400" dirty="0" err="1" smtClean="0"/>
              <a:t>Eg</a:t>
            </a:r>
            <a:r>
              <a:rPr lang="en-CA" sz="2400" dirty="0" smtClean="0"/>
              <a:t> TAC new. Low grade inflammation.</a:t>
            </a:r>
          </a:p>
          <a:p>
            <a:endParaRPr lang="en-CA" sz="2400" dirty="0" smtClean="0"/>
          </a:p>
          <a:p>
            <a:r>
              <a:rPr lang="en-CA" sz="2400" dirty="0" smtClean="0"/>
              <a:t>Feed for BCS 5. </a:t>
            </a:r>
          </a:p>
          <a:p>
            <a:endParaRPr lang="en-CA" sz="2400" dirty="0" smtClean="0"/>
          </a:p>
          <a:p>
            <a:r>
              <a:rPr lang="en-CA" sz="2400" dirty="0" smtClean="0"/>
              <a:t>Endocrine issues occur long with oxidative stress. ID</a:t>
            </a:r>
          </a:p>
          <a:p>
            <a:endParaRPr lang="en-CA" sz="2400" dirty="0" smtClean="0"/>
          </a:p>
          <a:p>
            <a:r>
              <a:rPr lang="en-CA" sz="2400" dirty="0" smtClean="0"/>
              <a:t>Body fat vs colic vs ovary issues</a:t>
            </a:r>
          </a:p>
          <a:p>
            <a:endParaRPr lang="en-CA" sz="2400" dirty="0" smtClean="0"/>
          </a:p>
          <a:p>
            <a:r>
              <a:rPr lang="en-CA" sz="2400" dirty="0" smtClean="0"/>
              <a:t>Mechanical load </a:t>
            </a:r>
          </a:p>
          <a:p>
            <a:endParaRPr lang="en-CA" sz="2400" dirty="0" smtClean="0"/>
          </a:p>
          <a:p>
            <a:endParaRPr lang="en-CA" sz="2400" dirty="0"/>
          </a:p>
        </p:txBody>
      </p:sp>
      <p:pic>
        <p:nvPicPr>
          <p:cNvPr id="3074" name="Picture 2" descr="C:\Users\ken.OTTERFEED\Pictures\bcs 5 black.jpg"/>
          <p:cNvPicPr>
            <a:picLocks noGrp="1" noChangeAspect="1" noChangeArrowheads="1"/>
          </p:cNvPicPr>
          <p:nvPr>
            <p:ph idx="1"/>
          </p:nvPr>
        </p:nvPicPr>
        <p:blipFill>
          <a:blip r:embed="rId2" cstate="print"/>
          <a:srcRect/>
          <a:stretch>
            <a:fillRect/>
          </a:stretch>
        </p:blipFill>
        <p:spPr bwMode="auto">
          <a:xfrm>
            <a:off x="5029200" y="1752600"/>
            <a:ext cx="3657600" cy="256032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CA" dirty="0" smtClean="0"/>
              <a:t>The NRC for Horses</a:t>
            </a:r>
            <a:endParaRPr lang="en-CA" dirty="0"/>
          </a:p>
        </p:txBody>
      </p:sp>
      <p:pic>
        <p:nvPicPr>
          <p:cNvPr id="1026" name="Picture 2" descr="C:\Users\ken.OTTERFEED\Pictures\Scanned Images\IMG_20190326_0001.jpg"/>
          <p:cNvPicPr>
            <a:picLocks noGrp="1" noChangeAspect="1" noChangeArrowheads="1"/>
          </p:cNvPicPr>
          <p:nvPr>
            <p:ph idx="1"/>
          </p:nvPr>
        </p:nvPicPr>
        <p:blipFill>
          <a:blip r:embed="rId2" cstate="print"/>
          <a:srcRect t="8092" r="22359" b="62260"/>
          <a:stretch>
            <a:fillRect/>
          </a:stretch>
        </p:blipFill>
        <p:spPr bwMode="auto">
          <a:xfrm>
            <a:off x="102745" y="1295400"/>
            <a:ext cx="7060056" cy="3962400"/>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8716</TotalTime>
  <Words>6559</Words>
  <Application>Microsoft Office PowerPoint</Application>
  <PresentationFormat>On-screen Show (4:3)</PresentationFormat>
  <Paragraphs>666</Paragraphs>
  <Slides>76</Slides>
  <Notes>0</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Office Theme</vt:lpstr>
      <vt:lpstr>Slide 1</vt:lpstr>
      <vt:lpstr>Forage and Hay Analysis</vt:lpstr>
      <vt:lpstr>Forage and Hay Analysis</vt:lpstr>
      <vt:lpstr>Maximize forage</vt:lpstr>
      <vt:lpstr>Horses need set amounts of nutrients every day-defined by the NRC  forage analysis can tell us nutrient levels in feeds. </vt:lpstr>
      <vt:lpstr>Energy Needs Must Be Met First</vt:lpstr>
      <vt:lpstr>Excess energy is stored as fat.</vt:lpstr>
      <vt:lpstr>Obesity-excess energy id stored as fat</vt:lpstr>
      <vt:lpstr>The NRC for Horses</vt:lpstr>
      <vt:lpstr>NRC Micro Nutrients</vt:lpstr>
      <vt:lpstr>Slide 11</vt:lpstr>
      <vt:lpstr>Hay Types </vt:lpstr>
      <vt:lpstr>Legume hays</vt:lpstr>
      <vt:lpstr>Sampling Forage-use a hay probe</vt:lpstr>
      <vt:lpstr>Sampling Hays</vt:lpstr>
      <vt:lpstr>Slide 16</vt:lpstr>
      <vt:lpstr>Lack of fiber-the unique stomach</vt:lpstr>
      <vt:lpstr>Slide 18</vt:lpstr>
      <vt:lpstr>NRC</vt:lpstr>
      <vt:lpstr>Slide 20</vt:lpstr>
      <vt:lpstr>Interpreting analytical results</vt:lpstr>
      <vt:lpstr>Determine digestible energy level of the hay-DE / kg in Mcals per KG</vt:lpstr>
      <vt:lpstr>Hay Analysis –Protein level vs Quality (amino acid composition)</vt:lpstr>
      <vt:lpstr>Fiber levels-the cell walls / structural tissues in plants formed from cellulose and hemicellulose and Stiffened with lignin. Fiber is fermented by bacteria in the cecum and large colon. Lignin lowers digestibility. Excess levels  of lignin lower energy, increase risk of colic and ulcers and reduces digestibility.</vt:lpstr>
      <vt:lpstr>Special considerations  Seniors minis Colic Consider cubes or hay and pasture stretchers.</vt:lpstr>
      <vt:lpstr>Hay Analysis-Carb fractions</vt:lpstr>
      <vt:lpstr>Hay Analysis-Carb fractions</vt:lpstr>
      <vt:lpstr>Hay Analysis-Carb fractions</vt:lpstr>
      <vt:lpstr>Hay Analysis-Carb fractions</vt:lpstr>
      <vt:lpstr>Too much NSC</vt:lpstr>
      <vt:lpstr>PAL =50% of all cases , associated with high NSC levels.  Endocrine related  HI central but not the only factor The enetero insular axis and GLIP-2-new</vt:lpstr>
      <vt:lpstr> The future –feed for insulin function. </vt:lpstr>
      <vt:lpstr>Slide 33</vt:lpstr>
      <vt:lpstr>Slide 34</vt:lpstr>
      <vt:lpstr>Maximize Hay </vt:lpstr>
      <vt:lpstr>Slide 36</vt:lpstr>
      <vt:lpstr>Slide 37</vt:lpstr>
      <vt:lpstr>Selenium levels Okanagan</vt:lpstr>
      <vt:lpstr>Slide 39</vt:lpstr>
      <vt:lpstr>Selenium  Most of B.C. Island, Okanagan-Central interior-Kootenays</vt:lpstr>
      <vt:lpstr>Slide 41</vt:lpstr>
      <vt:lpstr>Selenium deficiency has been reported at WSU</vt:lpstr>
      <vt:lpstr>Slide 43</vt:lpstr>
      <vt:lpstr>Selenium deficiency more common in young foals</vt:lpstr>
      <vt:lpstr>Selenium deficiency has been reported at WSU</vt:lpstr>
      <vt:lpstr>Selenium deficiency has been reported at WSU</vt:lpstr>
      <vt:lpstr>Selenium  Excess &gt; 5 mg/day </vt:lpstr>
      <vt:lpstr>Slide 48</vt:lpstr>
      <vt:lpstr>Copper-average values are low in B.C. often less than half  NRC</vt:lpstr>
      <vt:lpstr>Copper </vt:lpstr>
      <vt:lpstr>copper</vt:lpstr>
      <vt:lpstr>Copper-average values are low in B.C. often less than half  NRC</vt:lpstr>
      <vt:lpstr>copper</vt:lpstr>
      <vt:lpstr>Zinc- along with manganese most glacial  soils are low  as are plants</vt:lpstr>
      <vt:lpstr>Zinc- along with manganese most glacial  soils are low  as are plants</vt:lpstr>
      <vt:lpstr>Zinc deficiency</vt:lpstr>
      <vt:lpstr>Slide 57</vt:lpstr>
      <vt:lpstr>Slide 58</vt:lpstr>
      <vt:lpstr>Zinc- along with manganese most glacial  soils are low  as are plants</vt:lpstr>
      <vt:lpstr>Manganese-glacial  soils are very low in manganese and zinc. </vt:lpstr>
      <vt:lpstr>Manganese-glacial  soils are very low in manganese and zinc. </vt:lpstr>
      <vt:lpstr>Trace minerals</vt:lpstr>
      <vt:lpstr>Tm’s </vt:lpstr>
      <vt:lpstr>Trace minerals</vt:lpstr>
      <vt:lpstr>copper</vt:lpstr>
      <vt:lpstr>Iron </vt:lpstr>
      <vt:lpstr>Iron </vt:lpstr>
      <vt:lpstr>iron</vt:lpstr>
      <vt:lpstr>Weeds a possible source of iron</vt:lpstr>
      <vt:lpstr>Iodine</vt:lpstr>
      <vt:lpstr>iodine</vt:lpstr>
      <vt:lpstr>Sweat losses</vt:lpstr>
      <vt:lpstr>Water and Hot Weather</vt:lpstr>
      <vt:lpstr>summary</vt:lpstr>
      <vt:lpstr>Trace Minerals in the Okanagan</vt:lpstr>
      <vt:lpstr>Horses differ in glycogen metabolism</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ken</dc:creator>
  <cp:lastModifiedBy>ken</cp:lastModifiedBy>
  <cp:revision>1623</cp:revision>
  <dcterms:created xsi:type="dcterms:W3CDTF">2017-05-11T02:01:45Z</dcterms:created>
  <dcterms:modified xsi:type="dcterms:W3CDTF">2019-05-05T15:47:16Z</dcterms:modified>
</cp:coreProperties>
</file>